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
      <p:font typeface="Maven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13ac3623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13ac3623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413ac36236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13ac36236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this graph, we can see that the resource percentage is quite stable for each resource type.  However, Wind has taken an upturn in the 4th quarter of 2017.  That should be investigated further.  This also shows us that Gas and Coal are increase their percentage more intensely in the winter quarters.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413ac36236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413ac36236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50">
                <a:solidFill>
                  <a:srgbClr val="333333"/>
                </a:solidFill>
                <a:highlight>
                  <a:srgbClr val="FFFFFF"/>
                </a:highlight>
              </a:rPr>
              <a:t>Interestingly, I found that the eight highest prices, six or 75% of them were in the lowest Average Temperature range. </a:t>
            </a:r>
            <a:endParaRPr sz="1050">
              <a:solidFill>
                <a:srgbClr val="333333"/>
              </a:solidFill>
              <a:highlight>
                <a:srgbClr val="FFFFFF"/>
              </a:highlight>
            </a:endParaRPr>
          </a:p>
          <a:p>
            <a:pPr indent="0" lvl="0" marL="0">
              <a:spcBef>
                <a:spcPts val="0"/>
              </a:spcBef>
              <a:spcAft>
                <a:spcPts val="0"/>
              </a:spcAft>
              <a:buNone/>
            </a:pPr>
            <a:r>
              <a:rPr lang="en" sz="1050">
                <a:solidFill>
                  <a:srgbClr val="333333"/>
                </a:solidFill>
                <a:highlight>
                  <a:srgbClr val="FFFFFF"/>
                </a:highlight>
              </a:rPr>
              <a:t>I found that the Highest Day Ahead Prices appeared to occur in correlation to the coldest mean Temperature. This finding would lend support to modeling the UK energy pricing market to mimic the NorthEastern US market (specifically, the PJM Independent System Operator area) as that area tends to have the highest prices during the coldest temperatures as well. In the PJM market, this is due to the prevalence of natural gas for central heating. Since central heating has a higher demand in the colder temperatures, then the natural gas demand is higher leading to higher input costs to power resources utilizing natural gas.</a:t>
            </a:r>
            <a:endParaRPr sz="1050">
              <a:solidFill>
                <a:srgbClr val="333333"/>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413ac36236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413ac36236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It looks like Wind is starting to take a more prominent role.  This is something worth exploring in more detail at a later date.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413ac36236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413ac36236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413ac36236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413ac36236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UK Energy Market:</a:t>
            </a:r>
            <a:endParaRPr/>
          </a:p>
          <a:p>
            <a:pPr indent="0" lvl="0" marL="0">
              <a:spcBef>
                <a:spcPts val="0"/>
              </a:spcBef>
              <a:spcAft>
                <a:spcPts val="0"/>
              </a:spcAft>
              <a:buNone/>
            </a:pPr>
            <a:r>
              <a:rPr lang="en"/>
              <a:t>DA Prices, Temperature, and Resource Mix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Sources</a:t>
            </a:r>
            <a:endParaRPr/>
          </a:p>
        </p:txBody>
      </p:sp>
      <p:sp>
        <p:nvSpPr>
          <p:cNvPr id="283" name="Google Shape;283;p14"/>
          <p:cNvSpPr txBox="1"/>
          <p:nvPr>
            <p:ph idx="1" type="body"/>
          </p:nvPr>
        </p:nvSpPr>
        <p:spPr>
          <a:xfrm>
            <a:off x="1303800" y="1701200"/>
            <a:ext cx="7030500" cy="2830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400" u="sng">
                <a:solidFill>
                  <a:srgbClr val="333333"/>
                </a:solidFill>
                <a:highlight>
                  <a:srgbClr val="FFFFFF"/>
                </a:highlight>
                <a:latin typeface="Arial"/>
                <a:ea typeface="Arial"/>
                <a:cs typeface="Arial"/>
                <a:sym typeface="Arial"/>
              </a:rPr>
              <a:t>DataSet 1: </a:t>
            </a:r>
            <a:endParaRPr b="1" sz="1400" u="sng">
              <a:solidFill>
                <a:srgbClr val="333333"/>
              </a:solidFill>
              <a:highlight>
                <a:srgbClr val="FFFFFF"/>
              </a:highlight>
              <a:latin typeface="Arial"/>
              <a:ea typeface="Arial"/>
              <a:cs typeface="Arial"/>
              <a:sym typeface="Arial"/>
            </a:endParaRPr>
          </a:p>
          <a:p>
            <a:pPr indent="0" lvl="0" marL="0" rtl="0">
              <a:spcBef>
                <a:spcPts val="1600"/>
              </a:spcBef>
              <a:spcAft>
                <a:spcPts val="0"/>
              </a:spcAft>
              <a:buNone/>
            </a:pPr>
            <a:r>
              <a:rPr b="1" lang="en" sz="1400">
                <a:solidFill>
                  <a:srgbClr val="333333"/>
                </a:solidFill>
                <a:highlight>
                  <a:srgbClr val="FFFFFF"/>
                </a:highlight>
                <a:latin typeface="Arial"/>
                <a:ea typeface="Arial"/>
                <a:cs typeface="Arial"/>
                <a:sym typeface="Arial"/>
              </a:rPr>
              <a:t>UKprice</a:t>
            </a:r>
            <a:r>
              <a:rPr lang="en" sz="1400">
                <a:solidFill>
                  <a:srgbClr val="333333"/>
                </a:solidFill>
                <a:highlight>
                  <a:srgbClr val="FFFFFF"/>
                </a:highlight>
                <a:latin typeface="Arial"/>
                <a:ea typeface="Arial"/>
                <a:cs typeface="Arial"/>
                <a:sym typeface="Arial"/>
              </a:rPr>
              <a:t> </a:t>
            </a:r>
            <a:r>
              <a:rPr i="1" lang="en" sz="1400">
                <a:solidFill>
                  <a:srgbClr val="333333"/>
                </a:solidFill>
                <a:highlight>
                  <a:srgbClr val="FFFFFF"/>
                </a:highlight>
                <a:latin typeface="Arial"/>
                <a:ea typeface="Arial"/>
                <a:cs typeface="Arial"/>
                <a:sym typeface="Arial"/>
              </a:rPr>
              <a:t>OFGEM</a:t>
            </a:r>
            <a:r>
              <a:rPr lang="en" sz="1400">
                <a:solidFill>
                  <a:srgbClr val="333333"/>
                </a:solidFill>
                <a:highlight>
                  <a:srgbClr val="FFFFFF"/>
                </a:highlight>
                <a:latin typeface="Arial"/>
                <a:ea typeface="Arial"/>
                <a:cs typeface="Arial"/>
                <a:sym typeface="Arial"/>
              </a:rPr>
              <a:t> UK Monthly Average Day Ahead Energy Prices 1/2015 - 2/2018</a:t>
            </a:r>
            <a:endParaRPr sz="1400">
              <a:solidFill>
                <a:srgbClr val="333333"/>
              </a:solidFill>
              <a:highlight>
                <a:srgbClr val="FFFFFF"/>
              </a:highlight>
              <a:latin typeface="Arial"/>
              <a:ea typeface="Arial"/>
              <a:cs typeface="Arial"/>
              <a:sym typeface="Arial"/>
            </a:endParaRPr>
          </a:p>
          <a:p>
            <a:pPr indent="0" lvl="0" marL="0" rtl="0">
              <a:spcBef>
                <a:spcPts val="1600"/>
              </a:spcBef>
              <a:spcAft>
                <a:spcPts val="0"/>
              </a:spcAft>
              <a:buNone/>
            </a:pPr>
            <a:r>
              <a:rPr b="1" lang="en" sz="1400" u="sng">
                <a:solidFill>
                  <a:srgbClr val="333333"/>
                </a:solidFill>
                <a:highlight>
                  <a:srgbClr val="FFFFFF"/>
                </a:highlight>
                <a:latin typeface="Arial"/>
                <a:ea typeface="Arial"/>
                <a:cs typeface="Arial"/>
                <a:sym typeface="Arial"/>
              </a:rPr>
              <a:t>DataSet 2:</a:t>
            </a:r>
            <a:r>
              <a:rPr b="1" lang="en" sz="1400">
                <a:solidFill>
                  <a:srgbClr val="333333"/>
                </a:solidFill>
                <a:highlight>
                  <a:srgbClr val="FFFFFF"/>
                </a:highlight>
                <a:latin typeface="Arial"/>
                <a:ea typeface="Arial"/>
                <a:cs typeface="Arial"/>
                <a:sym typeface="Arial"/>
              </a:rPr>
              <a:t> </a:t>
            </a:r>
            <a:endParaRPr b="1" sz="1400">
              <a:solidFill>
                <a:srgbClr val="333333"/>
              </a:solidFill>
              <a:highlight>
                <a:srgbClr val="FFFFFF"/>
              </a:highlight>
              <a:latin typeface="Arial"/>
              <a:ea typeface="Arial"/>
              <a:cs typeface="Arial"/>
              <a:sym typeface="Arial"/>
            </a:endParaRPr>
          </a:p>
          <a:p>
            <a:pPr indent="0" lvl="0" marL="0" rtl="0">
              <a:spcBef>
                <a:spcPts val="1600"/>
              </a:spcBef>
              <a:spcAft>
                <a:spcPts val="0"/>
              </a:spcAft>
              <a:buNone/>
            </a:pPr>
            <a:r>
              <a:rPr b="1" lang="en" sz="1400">
                <a:solidFill>
                  <a:srgbClr val="333333"/>
                </a:solidFill>
                <a:highlight>
                  <a:srgbClr val="FFFFFF"/>
                </a:highlight>
                <a:latin typeface="Arial"/>
                <a:ea typeface="Arial"/>
                <a:cs typeface="Arial"/>
                <a:sym typeface="Arial"/>
              </a:rPr>
              <a:t>UKtemp</a:t>
            </a:r>
            <a:r>
              <a:rPr lang="en" sz="1400">
                <a:solidFill>
                  <a:srgbClr val="333333"/>
                </a:solidFill>
                <a:highlight>
                  <a:srgbClr val="FFFFFF"/>
                </a:highlight>
                <a:latin typeface="Arial"/>
                <a:ea typeface="Arial"/>
                <a:cs typeface="Arial"/>
                <a:sym typeface="Arial"/>
              </a:rPr>
              <a:t> </a:t>
            </a:r>
            <a:r>
              <a:rPr i="1" lang="en" sz="1400">
                <a:solidFill>
                  <a:srgbClr val="333333"/>
                </a:solidFill>
                <a:highlight>
                  <a:srgbClr val="FFFFFF"/>
                </a:highlight>
                <a:latin typeface="Arial"/>
                <a:ea typeface="Arial"/>
                <a:cs typeface="Arial"/>
                <a:sym typeface="Arial"/>
              </a:rPr>
              <a:t>UK National Weather</a:t>
            </a:r>
            <a:r>
              <a:rPr lang="en" sz="1400">
                <a:solidFill>
                  <a:srgbClr val="333333"/>
                </a:solidFill>
                <a:highlight>
                  <a:srgbClr val="FFFFFF"/>
                </a:highlight>
                <a:latin typeface="Arial"/>
                <a:ea typeface="Arial"/>
                <a:cs typeface="Arial"/>
                <a:sym typeface="Arial"/>
              </a:rPr>
              <a:t> UK Mean Temperature 1/2015 - 2/2018</a:t>
            </a:r>
            <a:endParaRPr sz="1400">
              <a:solidFill>
                <a:srgbClr val="333333"/>
              </a:solidFill>
              <a:highlight>
                <a:srgbClr val="FFFFFF"/>
              </a:highlight>
              <a:latin typeface="Arial"/>
              <a:ea typeface="Arial"/>
              <a:cs typeface="Arial"/>
              <a:sym typeface="Arial"/>
            </a:endParaRPr>
          </a:p>
          <a:p>
            <a:pPr indent="0" lvl="0" marL="0" rtl="0">
              <a:spcBef>
                <a:spcPts val="1600"/>
              </a:spcBef>
              <a:spcAft>
                <a:spcPts val="0"/>
              </a:spcAft>
              <a:buNone/>
            </a:pPr>
            <a:r>
              <a:rPr b="1" lang="en" sz="1400" u="sng">
                <a:solidFill>
                  <a:srgbClr val="333333"/>
                </a:solidFill>
                <a:highlight>
                  <a:srgbClr val="FFFFFF"/>
                </a:highlight>
                <a:latin typeface="Arial"/>
                <a:ea typeface="Arial"/>
                <a:cs typeface="Arial"/>
                <a:sym typeface="Arial"/>
              </a:rPr>
              <a:t>DataSet 3: </a:t>
            </a:r>
            <a:endParaRPr b="1" sz="1400" u="sng">
              <a:solidFill>
                <a:srgbClr val="333333"/>
              </a:solidFill>
              <a:highlight>
                <a:srgbClr val="FFFFFF"/>
              </a:highlight>
              <a:latin typeface="Arial"/>
              <a:ea typeface="Arial"/>
              <a:cs typeface="Arial"/>
              <a:sym typeface="Arial"/>
            </a:endParaRPr>
          </a:p>
          <a:p>
            <a:pPr indent="0" lvl="0" marL="0">
              <a:spcBef>
                <a:spcPts val="1600"/>
              </a:spcBef>
              <a:spcAft>
                <a:spcPts val="1600"/>
              </a:spcAft>
              <a:buNone/>
            </a:pPr>
            <a:r>
              <a:rPr b="1" lang="en" sz="1400">
                <a:solidFill>
                  <a:srgbClr val="333333"/>
                </a:solidFill>
                <a:highlight>
                  <a:srgbClr val="FFFFFF"/>
                </a:highlight>
                <a:latin typeface="Arial"/>
                <a:ea typeface="Arial"/>
                <a:cs typeface="Arial"/>
                <a:sym typeface="Arial"/>
              </a:rPr>
              <a:t>UKmix</a:t>
            </a:r>
            <a:r>
              <a:rPr lang="en" sz="1400">
                <a:solidFill>
                  <a:srgbClr val="333333"/>
                </a:solidFill>
                <a:highlight>
                  <a:srgbClr val="FFFFFF"/>
                </a:highlight>
                <a:latin typeface="Arial"/>
                <a:ea typeface="Arial"/>
                <a:cs typeface="Arial"/>
                <a:sym typeface="Arial"/>
              </a:rPr>
              <a:t> </a:t>
            </a:r>
            <a:r>
              <a:rPr i="1" lang="en" sz="1400">
                <a:solidFill>
                  <a:srgbClr val="333333"/>
                </a:solidFill>
                <a:highlight>
                  <a:srgbClr val="FFFFFF"/>
                </a:highlight>
                <a:latin typeface="Arial"/>
                <a:ea typeface="Arial"/>
                <a:cs typeface="Arial"/>
                <a:sym typeface="Arial"/>
              </a:rPr>
              <a:t>OFGEM</a:t>
            </a:r>
            <a:r>
              <a:rPr lang="en" sz="1400">
                <a:solidFill>
                  <a:srgbClr val="333333"/>
                </a:solidFill>
                <a:highlight>
                  <a:srgbClr val="FFFFFF"/>
                </a:highlight>
                <a:latin typeface="Arial"/>
                <a:ea typeface="Arial"/>
                <a:cs typeface="Arial"/>
                <a:sym typeface="Arial"/>
              </a:rPr>
              <a:t> UK Average Energy Resource Mix 1/2015 - 2/2018</a:t>
            </a:r>
            <a:endParaRPr sz="1400">
              <a:solidFill>
                <a:srgbClr val="333333"/>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286675"/>
            <a:ext cx="7030500" cy="40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t>Resource Percentage by Quarter (2016, 2017)</a:t>
            </a:r>
            <a:endParaRPr sz="1400"/>
          </a:p>
        </p:txBody>
      </p:sp>
      <p:pic>
        <p:nvPicPr>
          <p:cNvPr descr="\label{fig:figs}Resource Percent by Quarter" id="289" name="Google Shape;289;p15"/>
          <p:cNvPicPr preferRelativeResize="0"/>
          <p:nvPr/>
        </p:nvPicPr>
        <p:blipFill>
          <a:blip r:embed="rId3">
            <a:alphaModFix/>
          </a:blip>
          <a:stretch>
            <a:fillRect/>
          </a:stretch>
        </p:blipFill>
        <p:spPr>
          <a:xfrm>
            <a:off x="1600200" y="694675"/>
            <a:ext cx="5943600" cy="4245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16"/>
          <p:cNvSpPr txBox="1"/>
          <p:nvPr>
            <p:ph idx="1" type="body"/>
          </p:nvPr>
        </p:nvSpPr>
        <p:spPr>
          <a:xfrm>
            <a:off x="1303800" y="598575"/>
            <a:ext cx="7030500" cy="5817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b="1" lang="en" sz="1400">
                <a:latin typeface="Maven Pro"/>
                <a:ea typeface="Maven Pro"/>
                <a:cs typeface="Maven Pro"/>
                <a:sym typeface="Maven Pro"/>
              </a:rPr>
              <a:t>Price by Average Temperature</a:t>
            </a:r>
            <a:endParaRPr sz="1400">
              <a:latin typeface="Maven Pro"/>
              <a:ea typeface="Maven Pro"/>
              <a:cs typeface="Maven Pro"/>
              <a:sym typeface="Maven Pro"/>
            </a:endParaRPr>
          </a:p>
        </p:txBody>
      </p:sp>
      <p:pic>
        <p:nvPicPr>
          <p:cNvPr descr="\label{fig:figs}Price by Average Temperature" id="295" name="Google Shape;295;p16"/>
          <p:cNvPicPr preferRelativeResize="0"/>
          <p:nvPr/>
        </p:nvPicPr>
        <p:blipFill>
          <a:blip r:embed="rId3">
            <a:alphaModFix/>
          </a:blip>
          <a:stretch>
            <a:fillRect/>
          </a:stretch>
        </p:blipFill>
        <p:spPr>
          <a:xfrm>
            <a:off x="1913850" y="934350"/>
            <a:ext cx="5466099" cy="3904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36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t>Resource Percentage by Quarter, 2017</a:t>
            </a:r>
            <a:endParaRPr sz="1400"/>
          </a:p>
        </p:txBody>
      </p:sp>
      <p:pic>
        <p:nvPicPr>
          <p:cNvPr descr="\label{fig:figs}Resource Percentage by Quarter" id="301" name="Google Shape;301;p17"/>
          <p:cNvPicPr preferRelativeResize="0"/>
          <p:nvPr/>
        </p:nvPicPr>
        <p:blipFill>
          <a:blip r:embed="rId3">
            <a:alphaModFix/>
          </a:blip>
          <a:stretch>
            <a:fillRect/>
          </a:stretch>
        </p:blipFill>
        <p:spPr>
          <a:xfrm>
            <a:off x="1705500" y="1020725"/>
            <a:ext cx="5879049" cy="4199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1206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Findings</a:t>
            </a:r>
            <a:endParaRPr/>
          </a:p>
        </p:txBody>
      </p:sp>
      <p:sp>
        <p:nvSpPr>
          <p:cNvPr id="307" name="Google Shape;307;p18"/>
          <p:cNvSpPr txBox="1"/>
          <p:nvPr>
            <p:ph idx="1" type="body"/>
          </p:nvPr>
        </p:nvSpPr>
        <p:spPr>
          <a:xfrm>
            <a:off x="1303800" y="723025"/>
            <a:ext cx="7030500" cy="42105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AutoNum type="arabicPeriod"/>
            </a:pPr>
            <a:r>
              <a:rPr lang="en" sz="1400"/>
              <a:t> While I was expecting to see some energy resources change their dominance in specific seasons, that did not end up being the case.  The resource percentage distribution didn't change drastically from quarter to quarter as expected.  The outlier in this was the fourth quarter 2017 increase in percentage of Wind Powered energy.  This could be due to weather or additional wind capacity being brought online.</a:t>
            </a:r>
            <a:endParaRPr sz="1400"/>
          </a:p>
          <a:p>
            <a:pPr indent="-317500" lvl="0" marL="457200" rtl="0">
              <a:spcBef>
                <a:spcPts val="0"/>
              </a:spcBef>
              <a:spcAft>
                <a:spcPts val="0"/>
              </a:spcAft>
              <a:buSzPts val="1400"/>
              <a:buAutoNum type="arabicPeriod"/>
            </a:pPr>
            <a:r>
              <a:rPr lang="en" sz="1400"/>
              <a:t> I found that the Highest Day Ahead Prices appeared to occur in correlation to the coldest mean Temperature.  This finding would lend support to modeling the UK energy pricing market to mimic the NorthEastern US market (specifically, the PJM Independent System Operator area) as that area tends to have the highest prices during the coldest temperatures as well.  In the PJM market, this is due to the prevalence of natural gas for central heating.  Since central heating has a higher demand in the colder temperatures, then the natural gas demand is higher leading to higher input costs to power resources utilizing natural gas.</a:t>
            </a:r>
            <a:endParaRPr sz="1400"/>
          </a:p>
          <a:p>
            <a:pPr indent="-317500" lvl="0" marL="457200" rtl="0">
              <a:spcBef>
                <a:spcPts val="0"/>
              </a:spcBef>
              <a:spcAft>
                <a:spcPts val="0"/>
              </a:spcAft>
              <a:buSzPts val="1400"/>
              <a:buAutoNum type="arabicPeriod"/>
            </a:pPr>
            <a:r>
              <a:rPr lang="en" sz="1400"/>
              <a:t>II found that certain resources are definitely seasonal, with Coal and Gas being the resources that are utilized more heavily in the colder quarters (1,4).</a:t>
            </a:r>
            <a:endParaRPr sz="1400"/>
          </a:p>
          <a:p>
            <a:pPr indent="0" lvl="0" marL="0" rt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Next Steps</a:t>
            </a:r>
            <a:endParaRPr/>
          </a:p>
        </p:txBody>
      </p:sp>
      <p:sp>
        <p:nvSpPr>
          <p:cNvPr id="313" name="Google Shape;313;p19"/>
          <p:cNvSpPr txBox="1"/>
          <p:nvPr>
            <p:ph idx="1" type="body"/>
          </p:nvPr>
        </p:nvSpPr>
        <p:spPr>
          <a:xfrm>
            <a:off x="1303800" y="1275900"/>
            <a:ext cx="7030500" cy="3255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sz="1800"/>
              <a:t>Additional research I could pursue is to overlay capacity online dates (new power plants) to provide a frame of reference for increased resource percentage.  This could provide forecasted information for resource mix.</a:t>
            </a:r>
            <a:endParaRPr sz="1800"/>
          </a:p>
          <a:p>
            <a:pPr indent="-342900" lvl="0" marL="457200" rtl="0">
              <a:spcBef>
                <a:spcPts val="0"/>
              </a:spcBef>
              <a:spcAft>
                <a:spcPts val="0"/>
              </a:spcAft>
              <a:buSzPts val="1800"/>
              <a:buAutoNum type="arabicPeriod"/>
            </a:pPr>
            <a:r>
              <a:rPr lang="en" sz="1800"/>
              <a:t>I would like to be able to dig deeper geographically to provide by congestion area instead of the entire country. This would allow for a more detailed pricing forecast.</a:t>
            </a:r>
            <a:endParaRPr sz="1800"/>
          </a:p>
          <a:p>
            <a:pPr indent="-342900" lvl="0" marL="457200" rtl="0">
              <a:spcBef>
                <a:spcPts val="0"/>
              </a:spcBef>
              <a:spcAft>
                <a:spcPts val="0"/>
              </a:spcAft>
              <a:buSzPts val="1800"/>
              <a:buAutoNum type="arabicPeriod"/>
            </a:pPr>
            <a:r>
              <a:rPr lang="en" sz="1800"/>
              <a:t>The results of this analysis can be added to an energy pricing model.</a:t>
            </a:r>
            <a:endParaRPr sz="1800"/>
          </a:p>
          <a:p>
            <a:pPr indent="0" lvl="0" mar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