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78" r:id="rId1"/>
  </p:sldMasterIdLst>
  <p:notesMasterIdLst>
    <p:notesMasterId r:id="rId32"/>
  </p:notesMasterIdLst>
  <p:handoutMasterIdLst>
    <p:handoutMasterId r:id="rId33"/>
  </p:handoutMasterIdLst>
  <p:sldIdLst>
    <p:sldId id="650" r:id="rId2"/>
    <p:sldId id="651" r:id="rId3"/>
    <p:sldId id="653" r:id="rId4"/>
    <p:sldId id="665" r:id="rId5"/>
    <p:sldId id="654" r:id="rId6"/>
    <p:sldId id="656" r:id="rId7"/>
    <p:sldId id="657" r:id="rId8"/>
    <p:sldId id="668" r:id="rId9"/>
    <p:sldId id="658" r:id="rId10"/>
    <p:sldId id="661" r:id="rId11"/>
    <p:sldId id="663" r:id="rId12"/>
    <p:sldId id="688" r:id="rId13"/>
    <p:sldId id="659" r:id="rId14"/>
    <p:sldId id="689" r:id="rId15"/>
    <p:sldId id="662" r:id="rId16"/>
    <p:sldId id="690" r:id="rId17"/>
    <p:sldId id="669" r:id="rId18"/>
    <p:sldId id="670" r:id="rId19"/>
    <p:sldId id="673" r:id="rId20"/>
    <p:sldId id="676" r:id="rId21"/>
    <p:sldId id="664" r:id="rId22"/>
    <p:sldId id="667" r:id="rId23"/>
    <p:sldId id="678" r:id="rId24"/>
    <p:sldId id="679" r:id="rId25"/>
    <p:sldId id="680" r:id="rId26"/>
    <p:sldId id="681" r:id="rId27"/>
    <p:sldId id="682" r:id="rId28"/>
    <p:sldId id="683" r:id="rId29"/>
    <p:sldId id="684" r:id="rId30"/>
    <p:sldId id="685" r:id="rId3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ll, Kenneth" initials="WK" lastIdx="14" clrIdx="0"/>
  <p:cmAuthor id="2" name="Ashbaugh, Maria Ward" initials="AMW" lastIdx="1" clrIdx="1"/>
  <p:cmAuthor id="3" name="Spangenberg, Kami" initials="SK" lastIdx="4" clrIdx="2"/>
  <p:cmAuthor id="4" name="Wheeler, Christopher" initials="WC" lastIdx="1" clrIdx="3">
    <p:extLst>
      <p:ext uri="{19B8F6BF-5375-455C-9EA6-DF929625EA0E}">
        <p15:presenceInfo xmlns:p15="http://schemas.microsoft.com/office/powerpoint/2012/main" userId="S::cwheeler@rti.org::7b523d36-e87c-4788-a751-8aa8c918a5bc" providerId="AD"/>
      </p:ext>
    </p:extLst>
  </p:cmAuthor>
  <p:cmAuthor id="5" name="Marchini, Chris" initials="MC" lastIdx="3" clrIdx="4">
    <p:extLst>
      <p:ext uri="{19B8F6BF-5375-455C-9EA6-DF929625EA0E}">
        <p15:presenceInfo xmlns:p15="http://schemas.microsoft.com/office/powerpoint/2012/main" userId="S::cmarchini@rti.org::0dd33522-5b4a-4293-bc39-a38161103c7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294A"/>
    <a:srgbClr val="BCDDFB"/>
    <a:srgbClr val="79BCF8"/>
    <a:srgbClr val="BDD7EE"/>
    <a:srgbClr val="89B2D6"/>
    <a:srgbClr val="FF8D3F"/>
    <a:srgbClr val="FF6600"/>
    <a:srgbClr val="013D70"/>
    <a:srgbClr val="001A31"/>
    <a:srgbClr val="0553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62" autoAdjust="0"/>
    <p:restoredTop sz="94249" autoAdjust="0"/>
  </p:normalViewPr>
  <p:slideViewPr>
    <p:cSldViewPr snapToGrid="0" snapToObjects="1">
      <p:cViewPr>
        <p:scale>
          <a:sx n="71" d="100"/>
          <a:sy n="71" d="100"/>
        </p:scale>
        <p:origin x="144" y="1120"/>
      </p:cViewPr>
      <p:guideLst>
        <p:guide orient="horz" pos="25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522"/>
    </p:cViewPr>
  </p:sorterViewPr>
  <p:notesViewPr>
    <p:cSldViewPr snapToGrid="0" snapToObjects="1">
      <p:cViewPr varScale="1">
        <p:scale>
          <a:sx n="82" d="100"/>
          <a:sy n="82" d="100"/>
        </p:scale>
        <p:origin x="3120" y="-3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B549BA-B7DC-47B3-A16B-D0EEAC6CD60C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69AB678-A487-4151-9205-138EBC840CC7}">
      <dgm:prSet phldrT="[Text]"/>
      <dgm:spPr/>
      <dgm:t>
        <a:bodyPr/>
        <a:lstStyle/>
        <a:p>
          <a:r>
            <a:rPr lang="en-US" b="1" dirty="0"/>
            <a:t>Goal</a:t>
          </a:r>
        </a:p>
      </dgm:t>
    </dgm:pt>
    <dgm:pt modelId="{32475D2A-3379-4C38-8863-92DE1BC8117F}" type="parTrans" cxnId="{B6FF6D83-F751-4359-B938-016DB879CBE5}">
      <dgm:prSet/>
      <dgm:spPr/>
      <dgm:t>
        <a:bodyPr/>
        <a:lstStyle/>
        <a:p>
          <a:endParaRPr lang="en-US"/>
        </a:p>
      </dgm:t>
    </dgm:pt>
    <dgm:pt modelId="{9D9B37E5-4552-4B02-AF5F-10CE05BEB49D}" type="sibTrans" cxnId="{B6FF6D83-F751-4359-B938-016DB879CBE5}">
      <dgm:prSet/>
      <dgm:spPr/>
      <dgm:t>
        <a:bodyPr/>
        <a:lstStyle/>
        <a:p>
          <a:endParaRPr lang="en-US"/>
        </a:p>
      </dgm:t>
    </dgm:pt>
    <dgm:pt modelId="{AC652A51-D086-43C2-BDF7-8782913C8267}">
      <dgm:prSet phldrT="[Text]" custT="1"/>
      <dgm:spPr/>
      <dgm:t>
        <a:bodyPr/>
        <a:lstStyle/>
        <a:p>
          <a:r>
            <a:rPr lang="en-US" sz="1400" dirty="0"/>
            <a:t>Analyze the housing market between 2008 and 2019.</a:t>
          </a:r>
        </a:p>
      </dgm:t>
    </dgm:pt>
    <dgm:pt modelId="{668A148E-FBC8-4212-A402-0B48C2E98248}" type="parTrans" cxnId="{2B4FA94D-8041-45DC-B426-580F2EA87157}">
      <dgm:prSet/>
      <dgm:spPr/>
      <dgm:t>
        <a:bodyPr/>
        <a:lstStyle/>
        <a:p>
          <a:endParaRPr lang="en-US"/>
        </a:p>
      </dgm:t>
    </dgm:pt>
    <dgm:pt modelId="{1A42B328-F55E-455E-8DCF-500E5F63EB3E}" type="sibTrans" cxnId="{2B4FA94D-8041-45DC-B426-580F2EA87157}">
      <dgm:prSet/>
      <dgm:spPr/>
      <dgm:t>
        <a:bodyPr/>
        <a:lstStyle/>
        <a:p>
          <a:endParaRPr lang="en-US"/>
        </a:p>
      </dgm:t>
    </dgm:pt>
    <dgm:pt modelId="{BE7C048B-5A85-4F32-9798-AA86469650A6}">
      <dgm:prSet phldrT="[Text]"/>
      <dgm:spPr/>
      <dgm:t>
        <a:bodyPr/>
        <a:lstStyle/>
        <a:p>
          <a:r>
            <a:rPr lang="en-US" b="1" dirty="0"/>
            <a:t>What we analyzed</a:t>
          </a:r>
        </a:p>
      </dgm:t>
    </dgm:pt>
    <dgm:pt modelId="{C0664775-C7DA-4C49-AD3D-B0B4B0549096}" type="parTrans" cxnId="{4380870C-9BE4-402A-97FD-AB22849E8D73}">
      <dgm:prSet/>
      <dgm:spPr/>
      <dgm:t>
        <a:bodyPr/>
        <a:lstStyle/>
        <a:p>
          <a:endParaRPr lang="en-US"/>
        </a:p>
      </dgm:t>
    </dgm:pt>
    <dgm:pt modelId="{F2BAE84F-E909-4AAC-9A8D-43A8F2E4E52D}" type="sibTrans" cxnId="{4380870C-9BE4-402A-97FD-AB22849E8D73}">
      <dgm:prSet/>
      <dgm:spPr/>
      <dgm:t>
        <a:bodyPr/>
        <a:lstStyle/>
        <a:p>
          <a:endParaRPr lang="en-US"/>
        </a:p>
      </dgm:t>
    </dgm:pt>
    <dgm:pt modelId="{95474F76-92AC-4979-B532-53EE5209A9EC}">
      <dgm:prSet phldrT="[Text]"/>
      <dgm:spPr/>
      <dgm:t>
        <a:bodyPr/>
        <a:lstStyle/>
        <a:p>
          <a:r>
            <a:rPr lang="en-US" dirty="0"/>
            <a:t>Top states with highest median sales price increases and decreases</a:t>
          </a:r>
        </a:p>
      </dgm:t>
    </dgm:pt>
    <dgm:pt modelId="{5FB415A2-67DC-4D91-A2B8-01AFE40A1CF5}" type="parTrans" cxnId="{3F85802A-ABF6-4DBD-A6B7-7304F5219A98}">
      <dgm:prSet/>
      <dgm:spPr/>
      <dgm:t>
        <a:bodyPr/>
        <a:lstStyle/>
        <a:p>
          <a:endParaRPr lang="en-US"/>
        </a:p>
      </dgm:t>
    </dgm:pt>
    <dgm:pt modelId="{EDC86BBF-0FE2-41A6-9D73-B6A154843DA8}" type="sibTrans" cxnId="{3F85802A-ABF6-4DBD-A6B7-7304F5219A98}">
      <dgm:prSet/>
      <dgm:spPr/>
      <dgm:t>
        <a:bodyPr/>
        <a:lstStyle/>
        <a:p>
          <a:endParaRPr lang="en-US"/>
        </a:p>
      </dgm:t>
    </dgm:pt>
    <dgm:pt modelId="{75DB0362-E61B-4F2A-B048-A6555DF5E7E1}">
      <dgm:prSet phldrT="[Text]"/>
      <dgm:spPr/>
      <dgm:t>
        <a:bodyPr/>
        <a:lstStyle/>
        <a:p>
          <a:r>
            <a:rPr lang="en-US" b="1" dirty="0"/>
            <a:t>Results</a:t>
          </a:r>
        </a:p>
      </dgm:t>
    </dgm:pt>
    <dgm:pt modelId="{7A015934-D4BF-4AB3-9387-96B1B63BF5B8}" type="parTrans" cxnId="{627C9BD4-7A06-4B14-AE52-0E467BD87CEA}">
      <dgm:prSet/>
      <dgm:spPr/>
      <dgm:t>
        <a:bodyPr/>
        <a:lstStyle/>
        <a:p>
          <a:endParaRPr lang="en-US"/>
        </a:p>
      </dgm:t>
    </dgm:pt>
    <dgm:pt modelId="{4BD7D604-6E42-4672-B88A-839D7AFEB554}" type="sibTrans" cxnId="{627C9BD4-7A06-4B14-AE52-0E467BD87CEA}">
      <dgm:prSet/>
      <dgm:spPr/>
      <dgm:t>
        <a:bodyPr/>
        <a:lstStyle/>
        <a:p>
          <a:endParaRPr lang="en-US"/>
        </a:p>
      </dgm:t>
    </dgm:pt>
    <dgm:pt modelId="{E0282E66-F178-427C-B7F8-911AC496225F}">
      <dgm:prSet phldrT="[Text]"/>
      <dgm:spPr/>
      <dgm:t>
        <a:bodyPr/>
        <a:lstStyle/>
        <a:p>
          <a:r>
            <a:rPr lang="en-US" dirty="0"/>
            <a:t>Median prices sales prices for homes steadily increased nationwide starting around 2011-2012</a:t>
          </a:r>
        </a:p>
      </dgm:t>
    </dgm:pt>
    <dgm:pt modelId="{60738319-A295-4DFB-B1D5-F153207837F9}" type="parTrans" cxnId="{FC1EBD88-3036-4C0B-8507-D6393D5F7BE4}">
      <dgm:prSet/>
      <dgm:spPr/>
      <dgm:t>
        <a:bodyPr/>
        <a:lstStyle/>
        <a:p>
          <a:endParaRPr lang="en-US"/>
        </a:p>
      </dgm:t>
    </dgm:pt>
    <dgm:pt modelId="{D560D94B-2E5A-4112-945A-833225F563DE}" type="sibTrans" cxnId="{FC1EBD88-3036-4C0B-8507-D6393D5F7BE4}">
      <dgm:prSet/>
      <dgm:spPr/>
      <dgm:t>
        <a:bodyPr/>
        <a:lstStyle/>
        <a:p>
          <a:endParaRPr lang="en-US"/>
        </a:p>
      </dgm:t>
    </dgm:pt>
    <dgm:pt modelId="{2915AF59-52D4-4AC3-A92C-B6FF651891EF}">
      <dgm:prSet phldrT="[Text]"/>
      <dgm:spPr/>
      <dgm:t>
        <a:bodyPr/>
        <a:lstStyle/>
        <a:p>
          <a:r>
            <a:rPr lang="en-US" dirty="0"/>
            <a:t>Median sales prices and foreclosure resales</a:t>
          </a:r>
        </a:p>
      </dgm:t>
    </dgm:pt>
    <dgm:pt modelId="{F7810B92-DD60-46BB-9FDF-0466F4C06495}" type="parTrans" cxnId="{4E82864E-0EC1-445D-AB2B-737478DA5A0A}">
      <dgm:prSet/>
      <dgm:spPr/>
      <dgm:t>
        <a:bodyPr/>
        <a:lstStyle/>
        <a:p>
          <a:endParaRPr lang="en-US"/>
        </a:p>
      </dgm:t>
    </dgm:pt>
    <dgm:pt modelId="{C598C153-B55F-4CC4-BBEE-BA35B13B3177}" type="sibTrans" cxnId="{4E82864E-0EC1-445D-AB2B-737478DA5A0A}">
      <dgm:prSet/>
      <dgm:spPr/>
      <dgm:t>
        <a:bodyPr/>
        <a:lstStyle/>
        <a:p>
          <a:endParaRPr lang="en-US"/>
        </a:p>
      </dgm:t>
    </dgm:pt>
    <dgm:pt modelId="{C2BDDF60-196F-4DC6-B5A6-5FCF26E1F51C}">
      <dgm:prSet phldrT="[Text]"/>
      <dgm:spPr/>
      <dgm:t>
        <a:bodyPr/>
        <a:lstStyle/>
        <a:p>
          <a:endParaRPr lang="en-US" dirty="0"/>
        </a:p>
      </dgm:t>
    </dgm:pt>
    <dgm:pt modelId="{53EDB124-D18E-4327-B055-CE7A73AB12F2}" type="parTrans" cxnId="{A8BDAA90-076D-4AD1-AD48-5E5D3023063F}">
      <dgm:prSet/>
      <dgm:spPr/>
      <dgm:t>
        <a:bodyPr/>
        <a:lstStyle/>
        <a:p>
          <a:endParaRPr lang="en-US"/>
        </a:p>
      </dgm:t>
    </dgm:pt>
    <dgm:pt modelId="{854BDD40-7FE4-40C9-BA1B-F3F35E7FF5EC}" type="sibTrans" cxnId="{A8BDAA90-076D-4AD1-AD48-5E5D3023063F}">
      <dgm:prSet/>
      <dgm:spPr/>
      <dgm:t>
        <a:bodyPr/>
        <a:lstStyle/>
        <a:p>
          <a:endParaRPr lang="en-US"/>
        </a:p>
      </dgm:t>
    </dgm:pt>
    <dgm:pt modelId="{FE3579EC-C94E-45BC-B827-79E16667124B}">
      <dgm:prSet phldrT="[Text]"/>
      <dgm:spPr/>
      <dgm:t>
        <a:bodyPr/>
        <a:lstStyle/>
        <a:p>
          <a:r>
            <a:rPr lang="en-US" dirty="0"/>
            <a:t>Relationship between consumer/market variables and median sales prices</a:t>
          </a:r>
        </a:p>
      </dgm:t>
    </dgm:pt>
    <dgm:pt modelId="{C1E873DD-9E45-4924-849E-7D8659EBA34F}" type="parTrans" cxnId="{09B17FBA-BFAA-46F2-9FE7-A69D79FA2E53}">
      <dgm:prSet/>
      <dgm:spPr/>
      <dgm:t>
        <a:bodyPr/>
        <a:lstStyle/>
        <a:p>
          <a:endParaRPr lang="en-US"/>
        </a:p>
      </dgm:t>
    </dgm:pt>
    <dgm:pt modelId="{4A081610-7E1A-4A14-A827-3EA22A60A972}" type="sibTrans" cxnId="{09B17FBA-BFAA-46F2-9FE7-A69D79FA2E53}">
      <dgm:prSet/>
      <dgm:spPr/>
      <dgm:t>
        <a:bodyPr/>
        <a:lstStyle/>
        <a:p>
          <a:endParaRPr lang="en-US"/>
        </a:p>
      </dgm:t>
    </dgm:pt>
    <dgm:pt modelId="{05733680-0881-48A9-9522-D167727CB213}">
      <dgm:prSet phldrT="[Text]"/>
      <dgm:spPr/>
      <dgm:t>
        <a:bodyPr/>
        <a:lstStyle/>
        <a:p>
          <a:r>
            <a:rPr lang="en-US" dirty="0"/>
            <a:t>Future median sales prices based on relationships between consumer/market variables and median sales prices</a:t>
          </a:r>
        </a:p>
      </dgm:t>
    </dgm:pt>
    <dgm:pt modelId="{105470B5-C3A6-4B12-9CDD-09A11881D382}" type="parTrans" cxnId="{396E1079-3570-4F3E-B1E3-037EE2A2CF3E}">
      <dgm:prSet/>
      <dgm:spPr/>
      <dgm:t>
        <a:bodyPr/>
        <a:lstStyle/>
        <a:p>
          <a:endParaRPr lang="en-US"/>
        </a:p>
      </dgm:t>
    </dgm:pt>
    <dgm:pt modelId="{4A29D177-0F3B-403D-9542-E5EEE90C3B83}" type="sibTrans" cxnId="{396E1079-3570-4F3E-B1E3-037EE2A2CF3E}">
      <dgm:prSet/>
      <dgm:spPr/>
      <dgm:t>
        <a:bodyPr/>
        <a:lstStyle/>
        <a:p>
          <a:endParaRPr lang="en-US"/>
        </a:p>
      </dgm:t>
    </dgm:pt>
    <dgm:pt modelId="{7C8E73E8-1E64-4D47-BB1E-79F6E346CB6E}">
      <dgm:prSet phldrT="[Text]"/>
      <dgm:spPr/>
      <dgm:t>
        <a:bodyPr/>
        <a:lstStyle/>
        <a:p>
          <a:endParaRPr lang="en-US" dirty="0"/>
        </a:p>
      </dgm:t>
    </dgm:pt>
    <dgm:pt modelId="{394D88C1-4BB8-4B91-8D0F-6B109781DC29}" type="parTrans" cxnId="{6703F93B-DB07-4879-A6B7-68D767B2E1B7}">
      <dgm:prSet/>
      <dgm:spPr/>
      <dgm:t>
        <a:bodyPr/>
        <a:lstStyle/>
        <a:p>
          <a:endParaRPr lang="en-US"/>
        </a:p>
      </dgm:t>
    </dgm:pt>
    <dgm:pt modelId="{9716383D-E820-458E-A3D3-3326189A47D7}" type="sibTrans" cxnId="{6703F93B-DB07-4879-A6B7-68D767B2E1B7}">
      <dgm:prSet/>
      <dgm:spPr/>
      <dgm:t>
        <a:bodyPr/>
        <a:lstStyle/>
        <a:p>
          <a:endParaRPr lang="en-US"/>
        </a:p>
      </dgm:t>
    </dgm:pt>
    <dgm:pt modelId="{BEB44B48-0946-4F88-AF3F-155E06FBD50E}">
      <dgm:prSet phldrT="[Text]"/>
      <dgm:spPr/>
      <dgm:t>
        <a:bodyPr/>
        <a:lstStyle/>
        <a:p>
          <a:r>
            <a:rPr lang="en-US" dirty="0"/>
            <a:t>Housing prices increased the most in DC, CA, CO, WA, and MA</a:t>
          </a:r>
        </a:p>
      </dgm:t>
    </dgm:pt>
    <dgm:pt modelId="{B67CEB53-554E-4909-A786-67F833A2CAC4}" type="parTrans" cxnId="{B5AC16EF-9B68-4BA4-A029-7328C59431A8}">
      <dgm:prSet/>
      <dgm:spPr/>
      <dgm:t>
        <a:bodyPr/>
        <a:lstStyle/>
        <a:p>
          <a:endParaRPr lang="en-US"/>
        </a:p>
      </dgm:t>
    </dgm:pt>
    <dgm:pt modelId="{564B3291-2455-44A7-8276-B7931D2FAD42}" type="sibTrans" cxnId="{B5AC16EF-9B68-4BA4-A029-7328C59431A8}">
      <dgm:prSet/>
      <dgm:spPr/>
      <dgm:t>
        <a:bodyPr/>
        <a:lstStyle/>
        <a:p>
          <a:endParaRPr lang="en-US"/>
        </a:p>
      </dgm:t>
    </dgm:pt>
    <dgm:pt modelId="{60F24591-1980-474B-BDD7-E6F02BABFD42}">
      <dgm:prSet phldrT="[Text]"/>
      <dgm:spPr/>
      <dgm:t>
        <a:bodyPr/>
        <a:lstStyle/>
        <a:p>
          <a:endParaRPr lang="en-US" dirty="0"/>
        </a:p>
      </dgm:t>
    </dgm:pt>
    <dgm:pt modelId="{37F7B53D-02A9-4E7A-896E-EEE91BC58FEA}" type="parTrans" cxnId="{7549E9C8-B6FB-4A41-B949-C71AD4E4BBD7}">
      <dgm:prSet/>
      <dgm:spPr/>
      <dgm:t>
        <a:bodyPr/>
        <a:lstStyle/>
        <a:p>
          <a:endParaRPr lang="en-US"/>
        </a:p>
      </dgm:t>
    </dgm:pt>
    <dgm:pt modelId="{F5A3D40F-3687-4178-B620-0191BF51ADA3}" type="sibTrans" cxnId="{7549E9C8-B6FB-4A41-B949-C71AD4E4BBD7}">
      <dgm:prSet/>
      <dgm:spPr/>
      <dgm:t>
        <a:bodyPr/>
        <a:lstStyle/>
        <a:p>
          <a:endParaRPr lang="en-US"/>
        </a:p>
      </dgm:t>
    </dgm:pt>
    <dgm:pt modelId="{C1378FF8-880D-4E9B-BD2A-EAEB5189EA92}">
      <dgm:prSet phldrT="[Text]"/>
      <dgm:spPr/>
      <dgm:t>
        <a:bodyPr/>
        <a:lstStyle/>
        <a:p>
          <a:r>
            <a:rPr lang="en-US" dirty="0"/>
            <a:t>Housing prices decreased the most in CT, NJ, MD, NM, and WV</a:t>
          </a:r>
        </a:p>
      </dgm:t>
    </dgm:pt>
    <dgm:pt modelId="{FA57237E-4973-4153-A720-46F4B9B1D25E}" type="parTrans" cxnId="{BBEEBA56-2E34-4A30-864F-3B40394DC437}">
      <dgm:prSet/>
      <dgm:spPr/>
      <dgm:t>
        <a:bodyPr/>
        <a:lstStyle/>
        <a:p>
          <a:endParaRPr lang="en-US"/>
        </a:p>
      </dgm:t>
    </dgm:pt>
    <dgm:pt modelId="{EB1FAC66-F29F-448E-88C3-C87F8976FA56}" type="sibTrans" cxnId="{BBEEBA56-2E34-4A30-864F-3B40394DC437}">
      <dgm:prSet/>
      <dgm:spPr/>
      <dgm:t>
        <a:bodyPr/>
        <a:lstStyle/>
        <a:p>
          <a:endParaRPr lang="en-US"/>
        </a:p>
      </dgm:t>
    </dgm:pt>
    <dgm:pt modelId="{A2CD7F70-FEA4-4C3E-B659-E35DE7C11145}">
      <dgm:prSet phldrT="[Text]"/>
      <dgm:spPr/>
      <dgm:t>
        <a:bodyPr/>
        <a:lstStyle/>
        <a:p>
          <a:endParaRPr lang="en-US" dirty="0"/>
        </a:p>
      </dgm:t>
    </dgm:pt>
    <dgm:pt modelId="{EBAC13BA-D8D8-47F6-A3CA-F850475A7CE7}" type="parTrans" cxnId="{7B580EEF-3475-4068-8D3D-FB35CBDD07E6}">
      <dgm:prSet/>
      <dgm:spPr/>
      <dgm:t>
        <a:bodyPr/>
        <a:lstStyle/>
        <a:p>
          <a:endParaRPr lang="en-US"/>
        </a:p>
      </dgm:t>
    </dgm:pt>
    <dgm:pt modelId="{F8BD2091-778D-4A49-92AD-95D1A2D373EF}" type="sibTrans" cxnId="{7B580EEF-3475-4068-8D3D-FB35CBDD07E6}">
      <dgm:prSet/>
      <dgm:spPr/>
      <dgm:t>
        <a:bodyPr/>
        <a:lstStyle/>
        <a:p>
          <a:endParaRPr lang="en-US"/>
        </a:p>
      </dgm:t>
    </dgm:pt>
    <dgm:pt modelId="{7D6786E2-9D56-4182-934C-93E53856CE13}">
      <dgm:prSet phldrT="[Text]"/>
      <dgm:spPr/>
      <dgm:t>
        <a:bodyPr/>
        <a:lstStyle/>
        <a:p>
          <a:r>
            <a:rPr lang="en-US" dirty="0"/>
            <a:t>Median sales prices correlated differently with our variables by state</a:t>
          </a:r>
        </a:p>
      </dgm:t>
    </dgm:pt>
    <dgm:pt modelId="{887BE500-0287-4471-B914-4D5AD4C96AA1}" type="parTrans" cxnId="{57F17C5F-6312-4C8B-9DA3-D2628E55739D}">
      <dgm:prSet/>
      <dgm:spPr/>
      <dgm:t>
        <a:bodyPr/>
        <a:lstStyle/>
        <a:p>
          <a:endParaRPr lang="en-US"/>
        </a:p>
      </dgm:t>
    </dgm:pt>
    <dgm:pt modelId="{A445D442-8DC9-4A45-852B-C4F8274536AD}" type="sibTrans" cxnId="{57F17C5F-6312-4C8B-9DA3-D2628E55739D}">
      <dgm:prSet/>
      <dgm:spPr/>
      <dgm:t>
        <a:bodyPr/>
        <a:lstStyle/>
        <a:p>
          <a:endParaRPr lang="en-US"/>
        </a:p>
      </dgm:t>
    </dgm:pt>
    <dgm:pt modelId="{BBEFEC23-301D-41BD-BEA8-4DF2D6419D3F}">
      <dgm:prSet phldrT="[Text]" custT="1"/>
      <dgm:spPr/>
      <dgm:t>
        <a:bodyPr/>
        <a:lstStyle/>
        <a:p>
          <a:r>
            <a:rPr lang="en-US" sz="1400" dirty="0"/>
            <a:t>Determine where and why the housing market has rebounded since its collapse around 2008</a:t>
          </a:r>
        </a:p>
      </dgm:t>
    </dgm:pt>
    <dgm:pt modelId="{A696B612-E635-4E35-9A49-D477A53B42BB}" type="parTrans" cxnId="{E3AF89E8-96DD-4598-84BE-D8E5D091C491}">
      <dgm:prSet/>
      <dgm:spPr/>
      <dgm:t>
        <a:bodyPr/>
        <a:lstStyle/>
        <a:p>
          <a:endParaRPr lang="en-US"/>
        </a:p>
      </dgm:t>
    </dgm:pt>
    <dgm:pt modelId="{45DA49E5-320C-4D4C-BFD0-D8676A12BFA1}" type="sibTrans" cxnId="{E3AF89E8-96DD-4598-84BE-D8E5D091C491}">
      <dgm:prSet/>
      <dgm:spPr/>
      <dgm:t>
        <a:bodyPr/>
        <a:lstStyle/>
        <a:p>
          <a:endParaRPr lang="en-US"/>
        </a:p>
      </dgm:t>
    </dgm:pt>
    <dgm:pt modelId="{DFBFDF67-B8B3-408C-8E4E-FA3824C075DF}">
      <dgm:prSet phldrT="[Text]" custT="1"/>
      <dgm:spPr/>
      <dgm:t>
        <a:bodyPr/>
        <a:lstStyle/>
        <a:p>
          <a:endParaRPr lang="en-US" sz="1400" dirty="0"/>
        </a:p>
      </dgm:t>
    </dgm:pt>
    <dgm:pt modelId="{E3714AE7-921A-40C4-A8B3-A4ED830CE986}" type="parTrans" cxnId="{8387375B-DF2E-4706-8F27-8F85FBA880F3}">
      <dgm:prSet/>
      <dgm:spPr/>
      <dgm:t>
        <a:bodyPr/>
        <a:lstStyle/>
        <a:p>
          <a:endParaRPr lang="en-US"/>
        </a:p>
      </dgm:t>
    </dgm:pt>
    <dgm:pt modelId="{A782139B-322D-4BAD-BCE6-8BE73ACA9512}" type="sibTrans" cxnId="{8387375B-DF2E-4706-8F27-8F85FBA880F3}">
      <dgm:prSet/>
      <dgm:spPr/>
      <dgm:t>
        <a:bodyPr/>
        <a:lstStyle/>
        <a:p>
          <a:endParaRPr lang="en-US"/>
        </a:p>
      </dgm:t>
    </dgm:pt>
    <dgm:pt modelId="{DFEFD1DD-92A9-474A-9153-6B06B33DB784}">
      <dgm:prSet phldrT="[Text]" custT="1"/>
      <dgm:spPr/>
      <dgm:t>
        <a:bodyPr/>
        <a:lstStyle/>
        <a:p>
          <a:endParaRPr lang="en-US" sz="1600" dirty="0"/>
        </a:p>
      </dgm:t>
    </dgm:pt>
    <dgm:pt modelId="{A035482D-DCD8-4A46-ACDD-9F42CABAE15A}" type="parTrans" cxnId="{379FD438-83AE-48DB-A704-C4085AD9D61F}">
      <dgm:prSet/>
      <dgm:spPr/>
      <dgm:t>
        <a:bodyPr/>
        <a:lstStyle/>
        <a:p>
          <a:endParaRPr lang="en-US"/>
        </a:p>
      </dgm:t>
    </dgm:pt>
    <dgm:pt modelId="{6813629D-9B19-4DF7-BB67-9347B5998448}" type="sibTrans" cxnId="{379FD438-83AE-48DB-A704-C4085AD9D61F}">
      <dgm:prSet/>
      <dgm:spPr/>
      <dgm:t>
        <a:bodyPr/>
        <a:lstStyle/>
        <a:p>
          <a:endParaRPr lang="en-US"/>
        </a:p>
      </dgm:t>
    </dgm:pt>
    <dgm:pt modelId="{00591E5C-729A-43B1-A7F4-596E8D295500}">
      <dgm:prSet phldrT="[Text]" custT="1"/>
      <dgm:spPr/>
      <dgm:t>
        <a:bodyPr/>
        <a:lstStyle/>
        <a:p>
          <a:r>
            <a:rPr lang="en-US" sz="1400" dirty="0"/>
            <a:t>Wanted to make an analysis to help potential homeowners better understand the housing market (e.g. how are prices trending, where it’s cheaper/more expensive, etc.)</a:t>
          </a:r>
        </a:p>
      </dgm:t>
    </dgm:pt>
    <dgm:pt modelId="{61A9A5F5-F887-4F9E-90C8-9A932EA90A94}" type="parTrans" cxnId="{2357728E-C9FA-4917-AA91-D675B61EC735}">
      <dgm:prSet/>
      <dgm:spPr/>
      <dgm:t>
        <a:bodyPr/>
        <a:lstStyle/>
        <a:p>
          <a:endParaRPr lang="en-US"/>
        </a:p>
      </dgm:t>
    </dgm:pt>
    <dgm:pt modelId="{D36FF7D7-0EAB-449A-94A8-5B49E6D98659}" type="sibTrans" cxnId="{2357728E-C9FA-4917-AA91-D675B61EC735}">
      <dgm:prSet/>
      <dgm:spPr/>
      <dgm:t>
        <a:bodyPr/>
        <a:lstStyle/>
        <a:p>
          <a:endParaRPr lang="en-US"/>
        </a:p>
      </dgm:t>
    </dgm:pt>
    <dgm:pt modelId="{3CA7BF74-28E9-4BF4-BE06-A18D7547CEA0}">
      <dgm:prSet phldrT="[Text]"/>
      <dgm:spPr/>
      <dgm:t>
        <a:bodyPr/>
        <a:lstStyle/>
        <a:p>
          <a:r>
            <a:rPr lang="en-US" dirty="0"/>
            <a:t>Future prices depend on user input and vary by state</a:t>
          </a:r>
        </a:p>
      </dgm:t>
    </dgm:pt>
    <dgm:pt modelId="{F7215011-9AF0-433B-A583-B755ACCDE57A}" type="parTrans" cxnId="{96FD8A96-39FA-47A0-A83A-F7D6CF523092}">
      <dgm:prSet/>
      <dgm:spPr/>
      <dgm:t>
        <a:bodyPr/>
        <a:lstStyle/>
        <a:p>
          <a:endParaRPr lang="en-US"/>
        </a:p>
      </dgm:t>
    </dgm:pt>
    <dgm:pt modelId="{6C2D7FB5-CB05-453C-A715-B07800503B61}" type="sibTrans" cxnId="{96FD8A96-39FA-47A0-A83A-F7D6CF523092}">
      <dgm:prSet/>
      <dgm:spPr/>
      <dgm:t>
        <a:bodyPr/>
        <a:lstStyle/>
        <a:p>
          <a:endParaRPr lang="en-US"/>
        </a:p>
      </dgm:t>
    </dgm:pt>
    <dgm:pt modelId="{FBF59ABC-20BB-4D73-91A5-22D6745F9AA7}">
      <dgm:prSet phldrT="[Text]"/>
      <dgm:spPr/>
      <dgm:t>
        <a:bodyPr/>
        <a:lstStyle/>
        <a:p>
          <a:endParaRPr lang="en-US" dirty="0"/>
        </a:p>
      </dgm:t>
    </dgm:pt>
    <dgm:pt modelId="{FFA938D0-A1F2-4885-8AE9-C93C8642A529}" type="parTrans" cxnId="{E58FE712-87CC-4CCC-9A47-B9400494FE21}">
      <dgm:prSet/>
      <dgm:spPr/>
      <dgm:t>
        <a:bodyPr/>
        <a:lstStyle/>
        <a:p>
          <a:endParaRPr lang="en-US"/>
        </a:p>
      </dgm:t>
    </dgm:pt>
    <dgm:pt modelId="{5FE81217-A3FA-46AB-9ECB-CD1280A2B22A}" type="sibTrans" cxnId="{E58FE712-87CC-4CCC-9A47-B9400494FE21}">
      <dgm:prSet/>
      <dgm:spPr/>
      <dgm:t>
        <a:bodyPr/>
        <a:lstStyle/>
        <a:p>
          <a:endParaRPr lang="en-US"/>
        </a:p>
      </dgm:t>
    </dgm:pt>
    <dgm:pt modelId="{55C3839E-CBFC-4FB6-8EF9-B8DDF340A588}">
      <dgm:prSet phldrT="[Text]" custT="1"/>
      <dgm:spPr/>
      <dgm:t>
        <a:bodyPr/>
        <a:lstStyle/>
        <a:p>
          <a:endParaRPr lang="en-US" sz="1400" dirty="0"/>
        </a:p>
      </dgm:t>
    </dgm:pt>
    <dgm:pt modelId="{81F3D8E3-0F58-45D9-9F5C-70A48FBECED1}" type="parTrans" cxnId="{28580529-27C6-4567-8FC6-8CA20443CACF}">
      <dgm:prSet/>
      <dgm:spPr/>
      <dgm:t>
        <a:bodyPr/>
        <a:lstStyle/>
        <a:p>
          <a:endParaRPr lang="en-US"/>
        </a:p>
      </dgm:t>
    </dgm:pt>
    <dgm:pt modelId="{90171506-8C6E-4314-840E-37D4F541AA5E}" type="sibTrans" cxnId="{28580529-27C6-4567-8FC6-8CA20443CACF}">
      <dgm:prSet/>
      <dgm:spPr/>
      <dgm:t>
        <a:bodyPr/>
        <a:lstStyle/>
        <a:p>
          <a:endParaRPr lang="en-US"/>
        </a:p>
      </dgm:t>
    </dgm:pt>
    <dgm:pt modelId="{650D3F43-4F5C-46AE-9113-AFBB00179D2E}">
      <dgm:prSet phldrT="[Text]"/>
      <dgm:spPr/>
      <dgm:t>
        <a:bodyPr/>
        <a:lstStyle/>
        <a:p>
          <a:endParaRPr lang="en-US" dirty="0"/>
        </a:p>
      </dgm:t>
    </dgm:pt>
    <dgm:pt modelId="{3663C2CA-1970-450A-8D91-86CB11588442}" type="parTrans" cxnId="{1949E950-86AB-4ABF-8F9A-C2E243477118}">
      <dgm:prSet/>
      <dgm:spPr/>
      <dgm:t>
        <a:bodyPr/>
        <a:lstStyle/>
        <a:p>
          <a:endParaRPr lang="en-US"/>
        </a:p>
      </dgm:t>
    </dgm:pt>
    <dgm:pt modelId="{B4588B80-0376-404B-9E2D-49E0411AFAD2}" type="sibTrans" cxnId="{1949E950-86AB-4ABF-8F9A-C2E243477118}">
      <dgm:prSet/>
      <dgm:spPr/>
      <dgm:t>
        <a:bodyPr/>
        <a:lstStyle/>
        <a:p>
          <a:endParaRPr lang="en-US"/>
        </a:p>
      </dgm:t>
    </dgm:pt>
    <dgm:pt modelId="{F7242007-FC27-4D83-8C9F-35187A093FB2}">
      <dgm:prSet/>
      <dgm:spPr/>
      <dgm:t>
        <a:bodyPr/>
        <a:lstStyle/>
        <a:p>
          <a:endParaRPr lang="en-US" dirty="0"/>
        </a:p>
      </dgm:t>
    </dgm:pt>
    <dgm:pt modelId="{70A84B41-6DBE-4161-9708-F3A65E701581}" type="parTrans" cxnId="{AFE6355A-DC83-4CDF-B511-555540556E58}">
      <dgm:prSet/>
      <dgm:spPr/>
      <dgm:t>
        <a:bodyPr/>
        <a:lstStyle/>
        <a:p>
          <a:endParaRPr lang="en-US"/>
        </a:p>
      </dgm:t>
    </dgm:pt>
    <dgm:pt modelId="{551FE38A-2125-4D18-9C6F-ACDFDF030B80}" type="sibTrans" cxnId="{AFE6355A-DC83-4CDF-B511-555540556E58}">
      <dgm:prSet/>
      <dgm:spPr/>
      <dgm:t>
        <a:bodyPr/>
        <a:lstStyle/>
        <a:p>
          <a:endParaRPr lang="en-US"/>
        </a:p>
      </dgm:t>
    </dgm:pt>
    <dgm:pt modelId="{F5367073-0EC6-4617-89E6-E54E863E8AE3}">
      <dgm:prSet phldrT="[Text]"/>
      <dgm:spPr/>
      <dgm:t>
        <a:bodyPr/>
        <a:lstStyle/>
        <a:p>
          <a:endParaRPr lang="en-US" dirty="0"/>
        </a:p>
      </dgm:t>
    </dgm:pt>
    <dgm:pt modelId="{52AB6AD1-3C12-48B9-8542-7548FB563B6C}" type="parTrans" cxnId="{517320EA-FC8E-44F1-9695-31A603E9BDC4}">
      <dgm:prSet/>
      <dgm:spPr/>
      <dgm:t>
        <a:bodyPr/>
        <a:lstStyle/>
        <a:p>
          <a:endParaRPr lang="en-US"/>
        </a:p>
      </dgm:t>
    </dgm:pt>
    <dgm:pt modelId="{47A1E20E-4DF5-4AFC-93C9-E09AD7DE8423}" type="sibTrans" cxnId="{517320EA-FC8E-44F1-9695-31A603E9BDC4}">
      <dgm:prSet/>
      <dgm:spPr/>
      <dgm:t>
        <a:bodyPr/>
        <a:lstStyle/>
        <a:p>
          <a:endParaRPr lang="en-US"/>
        </a:p>
      </dgm:t>
    </dgm:pt>
    <dgm:pt modelId="{44F59B5B-2475-4462-9031-41DED64B63BE}">
      <dgm:prSet phldrT="[Text]"/>
      <dgm:spPr/>
      <dgm:t>
        <a:bodyPr/>
        <a:lstStyle/>
        <a:p>
          <a:endParaRPr lang="en-US" dirty="0"/>
        </a:p>
      </dgm:t>
    </dgm:pt>
    <dgm:pt modelId="{765B66D2-636F-4106-A3A8-89FFA89C45B8}" type="parTrans" cxnId="{D4EC8443-EEF1-47D2-B319-439F41BD61B6}">
      <dgm:prSet/>
      <dgm:spPr/>
      <dgm:t>
        <a:bodyPr/>
        <a:lstStyle/>
        <a:p>
          <a:endParaRPr lang="en-US"/>
        </a:p>
      </dgm:t>
    </dgm:pt>
    <dgm:pt modelId="{C5577E32-6E29-4F20-A4A3-AC868E81128E}" type="sibTrans" cxnId="{D4EC8443-EEF1-47D2-B319-439F41BD61B6}">
      <dgm:prSet/>
      <dgm:spPr/>
      <dgm:t>
        <a:bodyPr/>
        <a:lstStyle/>
        <a:p>
          <a:endParaRPr lang="en-US"/>
        </a:p>
      </dgm:t>
    </dgm:pt>
    <dgm:pt modelId="{F23C2260-7608-4CAE-BDE0-C997F66C3AFA}" type="pres">
      <dgm:prSet presAssocID="{0EB549BA-B7DC-47B3-A16B-D0EEAC6CD60C}" presName="Name0" presStyleCnt="0">
        <dgm:presLayoutVars>
          <dgm:dir/>
          <dgm:animLvl val="lvl"/>
          <dgm:resizeHandles val="exact"/>
        </dgm:presLayoutVars>
      </dgm:prSet>
      <dgm:spPr/>
    </dgm:pt>
    <dgm:pt modelId="{214E69E9-C762-4979-995F-DA545B95BAF0}" type="pres">
      <dgm:prSet presAssocID="{869AB678-A487-4151-9205-138EBC840CC7}" presName="composite" presStyleCnt="0"/>
      <dgm:spPr/>
    </dgm:pt>
    <dgm:pt modelId="{49CA63DF-6C41-4820-844D-05ECF013B248}" type="pres">
      <dgm:prSet presAssocID="{869AB678-A487-4151-9205-138EBC840CC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9A640BD-A573-4F44-AB7C-19622369D53A}" type="pres">
      <dgm:prSet presAssocID="{869AB678-A487-4151-9205-138EBC840CC7}" presName="desTx" presStyleLbl="alignAccFollowNode1" presStyleIdx="0" presStyleCnt="3">
        <dgm:presLayoutVars>
          <dgm:bulletEnabled val="1"/>
        </dgm:presLayoutVars>
      </dgm:prSet>
      <dgm:spPr/>
    </dgm:pt>
    <dgm:pt modelId="{C2D28B90-A5D2-477E-B380-FEFB6AA1A513}" type="pres">
      <dgm:prSet presAssocID="{9D9B37E5-4552-4B02-AF5F-10CE05BEB49D}" presName="space" presStyleCnt="0"/>
      <dgm:spPr/>
    </dgm:pt>
    <dgm:pt modelId="{31C28FD6-1F92-41F1-94C9-0693FB03356B}" type="pres">
      <dgm:prSet presAssocID="{BE7C048B-5A85-4F32-9798-AA86469650A6}" presName="composite" presStyleCnt="0"/>
      <dgm:spPr/>
    </dgm:pt>
    <dgm:pt modelId="{C8326637-ACE5-41E8-9F3F-6D7B978BDD83}" type="pres">
      <dgm:prSet presAssocID="{BE7C048B-5A85-4F32-9798-AA86469650A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E54913C-C571-42F2-8142-C3EFFE342160}" type="pres">
      <dgm:prSet presAssocID="{BE7C048B-5A85-4F32-9798-AA86469650A6}" presName="desTx" presStyleLbl="alignAccFollowNode1" presStyleIdx="1" presStyleCnt="3">
        <dgm:presLayoutVars>
          <dgm:bulletEnabled val="1"/>
        </dgm:presLayoutVars>
      </dgm:prSet>
      <dgm:spPr/>
    </dgm:pt>
    <dgm:pt modelId="{7F9036C3-8EDC-4305-9C98-1C7E38FB93AE}" type="pres">
      <dgm:prSet presAssocID="{F2BAE84F-E909-4AAC-9A8D-43A8F2E4E52D}" presName="space" presStyleCnt="0"/>
      <dgm:spPr/>
    </dgm:pt>
    <dgm:pt modelId="{7826134B-2AF3-45F2-90C8-E3BA8A97EA64}" type="pres">
      <dgm:prSet presAssocID="{75DB0362-E61B-4F2A-B048-A6555DF5E7E1}" presName="composite" presStyleCnt="0"/>
      <dgm:spPr/>
    </dgm:pt>
    <dgm:pt modelId="{359E9D15-390E-4D3E-AB23-767579E2CBDE}" type="pres">
      <dgm:prSet presAssocID="{75DB0362-E61B-4F2A-B048-A6555DF5E7E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66373AC-ACB9-47A9-A109-F9056C68EB87}" type="pres">
      <dgm:prSet presAssocID="{75DB0362-E61B-4F2A-B048-A6555DF5E7E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380870C-9BE4-402A-97FD-AB22849E8D73}" srcId="{0EB549BA-B7DC-47B3-A16B-D0EEAC6CD60C}" destId="{BE7C048B-5A85-4F32-9798-AA86469650A6}" srcOrd="1" destOrd="0" parTransId="{C0664775-C7DA-4C49-AD3D-B0B4B0549096}" sibTransId="{F2BAE84F-E909-4AAC-9A8D-43A8F2E4E52D}"/>
    <dgm:cxn modelId="{E58FE712-87CC-4CCC-9A47-B9400494FE21}" srcId="{75DB0362-E61B-4F2A-B048-A6555DF5E7E1}" destId="{FBF59ABC-20BB-4D73-91A5-22D6745F9AA7}" srcOrd="7" destOrd="0" parTransId="{FFA938D0-A1F2-4885-8AE9-C93C8642A529}" sibTransId="{5FE81217-A3FA-46AB-9ECB-CD1280A2B22A}"/>
    <dgm:cxn modelId="{371FF025-87D9-4F3D-B676-2D07528EC75E}" type="presOf" srcId="{A2CD7F70-FEA4-4C3E-B659-E35DE7C11145}" destId="{B66373AC-ACB9-47A9-A109-F9056C68EB87}" srcOrd="0" destOrd="3" presId="urn:microsoft.com/office/officeart/2005/8/layout/hList1"/>
    <dgm:cxn modelId="{28580529-27C6-4567-8FC6-8CA20443CACF}" srcId="{869AB678-A487-4151-9205-138EBC840CC7}" destId="{55C3839E-CBFC-4FB6-8EF9-B8DDF340A588}" srcOrd="3" destOrd="0" parTransId="{81F3D8E3-0F58-45D9-9F5C-70A48FBECED1}" sibTransId="{90171506-8C6E-4314-840E-37D4F541AA5E}"/>
    <dgm:cxn modelId="{3F85802A-ABF6-4DBD-A6B7-7304F5219A98}" srcId="{BE7C048B-5A85-4F32-9798-AA86469650A6}" destId="{95474F76-92AC-4979-B532-53EE5209A9EC}" srcOrd="2" destOrd="0" parTransId="{5FB415A2-67DC-4D91-A2B8-01AFE40A1CF5}" sibTransId="{EDC86BBF-0FE2-41A6-9D73-B6A154843DA8}"/>
    <dgm:cxn modelId="{379FD438-83AE-48DB-A704-C4085AD9D61F}" srcId="{869AB678-A487-4151-9205-138EBC840CC7}" destId="{DFEFD1DD-92A9-474A-9153-6B06B33DB784}" srcOrd="5" destOrd="0" parTransId="{A035482D-DCD8-4A46-ACDD-9F42CABAE15A}" sibTransId="{6813629D-9B19-4DF7-BB67-9347B5998448}"/>
    <dgm:cxn modelId="{6703F93B-DB07-4879-A6B7-68D767B2E1B7}" srcId="{BE7C048B-5A85-4F32-9798-AA86469650A6}" destId="{7C8E73E8-1E64-4D47-BB1E-79F6E346CB6E}" srcOrd="3" destOrd="0" parTransId="{394D88C1-4BB8-4B91-8D0F-6B109781DC29}" sibTransId="{9716383D-E820-458E-A3D3-3326189A47D7}"/>
    <dgm:cxn modelId="{BD077C3C-BD46-4169-87DC-EF30663BC49C}" type="presOf" srcId="{05733680-0881-48A9-9522-D167727CB213}" destId="{FE54913C-C571-42F2-8142-C3EFFE342160}" srcOrd="0" destOrd="6" presId="urn:microsoft.com/office/officeart/2005/8/layout/hList1"/>
    <dgm:cxn modelId="{D4EC8443-EEF1-47D2-B319-439F41BD61B6}" srcId="{BE7C048B-5A85-4F32-9798-AA86469650A6}" destId="{44F59B5B-2475-4462-9031-41DED64B63BE}" srcOrd="5" destOrd="0" parTransId="{765B66D2-636F-4106-A3A8-89FFA89C45B8}" sibTransId="{C5577E32-6E29-4F20-A4A3-AC868E81128E}"/>
    <dgm:cxn modelId="{1DD52D45-8F2A-4AB0-8140-BCAD369C476C}" type="presOf" srcId="{C1378FF8-880D-4E9B-BD2A-EAEB5189EA92}" destId="{B66373AC-ACB9-47A9-A109-F9056C68EB87}" srcOrd="0" destOrd="4" presId="urn:microsoft.com/office/officeart/2005/8/layout/hList1"/>
    <dgm:cxn modelId="{1D047745-E6E5-4801-A233-E0F2A4169456}" type="presOf" srcId="{7D6786E2-9D56-4182-934C-93E53856CE13}" destId="{B66373AC-ACB9-47A9-A109-F9056C68EB87}" srcOrd="0" destOrd="6" presId="urn:microsoft.com/office/officeart/2005/8/layout/hList1"/>
    <dgm:cxn modelId="{2B4FA94D-8041-45DC-B426-580F2EA87157}" srcId="{869AB678-A487-4151-9205-138EBC840CC7}" destId="{AC652A51-D086-43C2-BDF7-8782913C8267}" srcOrd="0" destOrd="0" parTransId="{668A148E-FBC8-4212-A402-0B48C2E98248}" sibTransId="{1A42B328-F55E-455E-8DCF-500E5F63EB3E}"/>
    <dgm:cxn modelId="{4E82864E-0EC1-445D-AB2B-737478DA5A0A}" srcId="{BE7C048B-5A85-4F32-9798-AA86469650A6}" destId="{2915AF59-52D4-4AC3-A92C-B6FF651891EF}" srcOrd="0" destOrd="0" parTransId="{F7810B92-DD60-46BB-9FDF-0466F4C06495}" sibTransId="{C598C153-B55F-4CC4-BBEE-BA35B13B3177}"/>
    <dgm:cxn modelId="{1949E950-86AB-4ABF-8F9A-C2E243477118}" srcId="{BE7C048B-5A85-4F32-9798-AA86469650A6}" destId="{650D3F43-4F5C-46AE-9113-AFBB00179D2E}" srcOrd="1" destOrd="0" parTransId="{3663C2CA-1970-450A-8D91-86CB11588442}" sibTransId="{B4588B80-0376-404B-9E2D-49E0411AFAD2}"/>
    <dgm:cxn modelId="{DD33C151-EB31-42C2-B002-F19D827618EE}" type="presOf" srcId="{DFEFD1DD-92A9-474A-9153-6B06B33DB784}" destId="{09A640BD-A573-4F44-AB7C-19622369D53A}" srcOrd="0" destOrd="5" presId="urn:microsoft.com/office/officeart/2005/8/layout/hList1"/>
    <dgm:cxn modelId="{BBEEBA56-2E34-4A30-864F-3B40394DC437}" srcId="{75DB0362-E61B-4F2A-B048-A6555DF5E7E1}" destId="{C1378FF8-880D-4E9B-BD2A-EAEB5189EA92}" srcOrd="4" destOrd="0" parTransId="{FA57237E-4973-4153-A720-46F4B9B1D25E}" sibTransId="{EB1FAC66-F29F-448E-88C3-C87F8976FA56}"/>
    <dgm:cxn modelId="{AFE6355A-DC83-4CDF-B511-555540556E58}" srcId="{BE7C048B-5A85-4F32-9798-AA86469650A6}" destId="{F7242007-FC27-4D83-8C9F-35187A093FB2}" srcOrd="7" destOrd="0" parTransId="{70A84B41-6DBE-4161-9708-F3A65E701581}" sibTransId="{551FE38A-2125-4D18-9C6F-ACDFDF030B80}"/>
    <dgm:cxn modelId="{8387375B-DF2E-4706-8F27-8F85FBA880F3}" srcId="{869AB678-A487-4151-9205-138EBC840CC7}" destId="{DFBFDF67-B8B3-408C-8E4E-FA3824C075DF}" srcOrd="1" destOrd="0" parTransId="{E3714AE7-921A-40C4-A8B3-A4ED830CE986}" sibTransId="{A782139B-322D-4BAD-BCE6-8BE73ACA9512}"/>
    <dgm:cxn modelId="{7D1A965E-743F-4A5E-B1DE-7C42466C7587}" type="presOf" srcId="{E0282E66-F178-427C-B7F8-911AC496225F}" destId="{B66373AC-ACB9-47A9-A109-F9056C68EB87}" srcOrd="0" destOrd="0" presId="urn:microsoft.com/office/officeart/2005/8/layout/hList1"/>
    <dgm:cxn modelId="{57F17C5F-6312-4C8B-9DA3-D2628E55739D}" srcId="{75DB0362-E61B-4F2A-B048-A6555DF5E7E1}" destId="{7D6786E2-9D56-4182-934C-93E53856CE13}" srcOrd="6" destOrd="0" parTransId="{887BE500-0287-4471-B914-4D5AD4C96AA1}" sibTransId="{A445D442-8DC9-4A45-852B-C4F8274536AD}"/>
    <dgm:cxn modelId="{15C90864-0A51-45B7-A8EF-3A31CB777417}" type="presOf" srcId="{60F24591-1980-474B-BDD7-E6F02BABFD42}" destId="{B66373AC-ACB9-47A9-A109-F9056C68EB87}" srcOrd="0" destOrd="1" presId="urn:microsoft.com/office/officeart/2005/8/layout/hList1"/>
    <dgm:cxn modelId="{8A53F964-4DC0-4051-BAAB-FC27AB02CADC}" type="presOf" srcId="{7C8E73E8-1E64-4D47-BB1E-79F6E346CB6E}" destId="{FE54913C-C571-42F2-8142-C3EFFE342160}" srcOrd="0" destOrd="3" presId="urn:microsoft.com/office/officeart/2005/8/layout/hList1"/>
    <dgm:cxn modelId="{EE638E67-2DEE-4268-8FC7-B941D16E90E7}" type="presOf" srcId="{75DB0362-E61B-4F2A-B048-A6555DF5E7E1}" destId="{359E9D15-390E-4D3E-AB23-767579E2CBDE}" srcOrd="0" destOrd="0" presId="urn:microsoft.com/office/officeart/2005/8/layout/hList1"/>
    <dgm:cxn modelId="{8B77166E-8DE4-430B-9FFD-F045D19EAC28}" type="presOf" srcId="{95474F76-92AC-4979-B532-53EE5209A9EC}" destId="{FE54913C-C571-42F2-8142-C3EFFE342160}" srcOrd="0" destOrd="2" presId="urn:microsoft.com/office/officeart/2005/8/layout/hList1"/>
    <dgm:cxn modelId="{28635973-6552-4381-9803-3FAE5046AC6C}" type="presOf" srcId="{FE3579EC-C94E-45BC-B827-79E16667124B}" destId="{FE54913C-C571-42F2-8142-C3EFFE342160}" srcOrd="0" destOrd="4" presId="urn:microsoft.com/office/officeart/2005/8/layout/hList1"/>
    <dgm:cxn modelId="{396E1079-3570-4F3E-B1E3-037EE2A2CF3E}" srcId="{BE7C048B-5A85-4F32-9798-AA86469650A6}" destId="{05733680-0881-48A9-9522-D167727CB213}" srcOrd="6" destOrd="0" parTransId="{105470B5-C3A6-4B12-9CDD-09A11881D382}" sibTransId="{4A29D177-0F3B-403D-9542-E5EEE90C3B83}"/>
    <dgm:cxn modelId="{B6FF6D83-F751-4359-B938-016DB879CBE5}" srcId="{0EB549BA-B7DC-47B3-A16B-D0EEAC6CD60C}" destId="{869AB678-A487-4151-9205-138EBC840CC7}" srcOrd="0" destOrd="0" parTransId="{32475D2A-3379-4C38-8863-92DE1BC8117F}" sibTransId="{9D9B37E5-4552-4B02-AF5F-10CE05BEB49D}"/>
    <dgm:cxn modelId="{FC1EBD88-3036-4C0B-8507-D6393D5F7BE4}" srcId="{75DB0362-E61B-4F2A-B048-A6555DF5E7E1}" destId="{E0282E66-F178-427C-B7F8-911AC496225F}" srcOrd="0" destOrd="0" parTransId="{60738319-A295-4DFB-B1D5-F153207837F9}" sibTransId="{D560D94B-2E5A-4112-945A-833225F563DE}"/>
    <dgm:cxn modelId="{7C64368B-3BFF-440B-8AA8-E261A82BCF12}" type="presOf" srcId="{0EB549BA-B7DC-47B3-A16B-D0EEAC6CD60C}" destId="{F23C2260-7608-4CAE-BDE0-C997F66C3AFA}" srcOrd="0" destOrd="0" presId="urn:microsoft.com/office/officeart/2005/8/layout/hList1"/>
    <dgm:cxn modelId="{2357728E-C9FA-4917-AA91-D675B61EC735}" srcId="{869AB678-A487-4151-9205-138EBC840CC7}" destId="{00591E5C-729A-43B1-A7F4-596E8D295500}" srcOrd="4" destOrd="0" parTransId="{61A9A5F5-F887-4F9E-90C8-9A932EA90A94}" sibTransId="{D36FF7D7-0EAB-449A-94A8-5B49E6D98659}"/>
    <dgm:cxn modelId="{A8BDAA90-076D-4AD1-AD48-5E5D3023063F}" srcId="{BE7C048B-5A85-4F32-9798-AA86469650A6}" destId="{C2BDDF60-196F-4DC6-B5A6-5FCF26E1F51C}" srcOrd="8" destOrd="0" parTransId="{53EDB124-D18E-4327-B055-CE7A73AB12F2}" sibTransId="{854BDD40-7FE4-40C9-BA1B-F3F35E7FF5EC}"/>
    <dgm:cxn modelId="{96FD8A96-39FA-47A0-A83A-F7D6CF523092}" srcId="{75DB0362-E61B-4F2A-B048-A6555DF5E7E1}" destId="{3CA7BF74-28E9-4BF4-BE06-A18D7547CEA0}" srcOrd="8" destOrd="0" parTransId="{F7215011-9AF0-433B-A583-B755ACCDE57A}" sibTransId="{6C2D7FB5-CB05-453C-A715-B07800503B61}"/>
    <dgm:cxn modelId="{077CE499-8AC7-4BE3-8992-A08B94E424B1}" type="presOf" srcId="{44F59B5B-2475-4462-9031-41DED64B63BE}" destId="{FE54913C-C571-42F2-8142-C3EFFE342160}" srcOrd="0" destOrd="5" presId="urn:microsoft.com/office/officeart/2005/8/layout/hList1"/>
    <dgm:cxn modelId="{AF47BCA2-3E0B-42DF-B017-098B6626D08F}" type="presOf" srcId="{FBF59ABC-20BB-4D73-91A5-22D6745F9AA7}" destId="{B66373AC-ACB9-47A9-A109-F9056C68EB87}" srcOrd="0" destOrd="7" presId="urn:microsoft.com/office/officeart/2005/8/layout/hList1"/>
    <dgm:cxn modelId="{D7EEEAA6-8D80-45D4-A741-3E5B4B6C37CC}" type="presOf" srcId="{BBEFEC23-301D-41BD-BEA8-4DF2D6419D3F}" destId="{09A640BD-A573-4F44-AB7C-19622369D53A}" srcOrd="0" destOrd="2" presId="urn:microsoft.com/office/officeart/2005/8/layout/hList1"/>
    <dgm:cxn modelId="{68728AA8-DE62-4BA4-8E9B-DE50C755BA69}" type="presOf" srcId="{F5367073-0EC6-4617-89E6-E54E863E8AE3}" destId="{B66373AC-ACB9-47A9-A109-F9056C68EB87}" srcOrd="0" destOrd="5" presId="urn:microsoft.com/office/officeart/2005/8/layout/hList1"/>
    <dgm:cxn modelId="{5393E8AA-9164-43F0-9F35-615E2A6CB3E4}" type="presOf" srcId="{2915AF59-52D4-4AC3-A92C-B6FF651891EF}" destId="{FE54913C-C571-42F2-8142-C3EFFE342160}" srcOrd="0" destOrd="0" presId="urn:microsoft.com/office/officeart/2005/8/layout/hList1"/>
    <dgm:cxn modelId="{1D3DA1B9-D2E5-4A63-9982-64742F031A29}" type="presOf" srcId="{55C3839E-CBFC-4FB6-8EF9-B8DDF340A588}" destId="{09A640BD-A573-4F44-AB7C-19622369D53A}" srcOrd="0" destOrd="3" presId="urn:microsoft.com/office/officeart/2005/8/layout/hList1"/>
    <dgm:cxn modelId="{09B17FBA-BFAA-46F2-9FE7-A69D79FA2E53}" srcId="{BE7C048B-5A85-4F32-9798-AA86469650A6}" destId="{FE3579EC-C94E-45BC-B827-79E16667124B}" srcOrd="4" destOrd="0" parTransId="{C1E873DD-9E45-4924-849E-7D8659EBA34F}" sibTransId="{4A081610-7E1A-4A14-A827-3EA22A60A972}"/>
    <dgm:cxn modelId="{FBC994BE-DA59-4BAD-9660-94D81F54F24B}" type="presOf" srcId="{BE7C048B-5A85-4F32-9798-AA86469650A6}" destId="{C8326637-ACE5-41E8-9F3F-6D7B978BDD83}" srcOrd="0" destOrd="0" presId="urn:microsoft.com/office/officeart/2005/8/layout/hList1"/>
    <dgm:cxn modelId="{E3C3F0BE-675E-4A2B-984E-11B69A372B73}" type="presOf" srcId="{F7242007-FC27-4D83-8C9F-35187A093FB2}" destId="{FE54913C-C571-42F2-8142-C3EFFE342160}" srcOrd="0" destOrd="7" presId="urn:microsoft.com/office/officeart/2005/8/layout/hList1"/>
    <dgm:cxn modelId="{7549E9C8-B6FB-4A41-B949-C71AD4E4BBD7}" srcId="{75DB0362-E61B-4F2A-B048-A6555DF5E7E1}" destId="{60F24591-1980-474B-BDD7-E6F02BABFD42}" srcOrd="1" destOrd="0" parTransId="{37F7B53D-02A9-4E7A-896E-EEE91BC58FEA}" sibTransId="{F5A3D40F-3687-4178-B620-0191BF51ADA3}"/>
    <dgm:cxn modelId="{627C9BD4-7A06-4B14-AE52-0E467BD87CEA}" srcId="{0EB549BA-B7DC-47B3-A16B-D0EEAC6CD60C}" destId="{75DB0362-E61B-4F2A-B048-A6555DF5E7E1}" srcOrd="2" destOrd="0" parTransId="{7A015934-D4BF-4AB3-9387-96B1B63BF5B8}" sibTransId="{4BD7D604-6E42-4672-B88A-839D7AFEB554}"/>
    <dgm:cxn modelId="{FC7A3ADB-6B22-44CD-A068-5FFAD24FC857}" type="presOf" srcId="{DFBFDF67-B8B3-408C-8E4E-FA3824C075DF}" destId="{09A640BD-A573-4F44-AB7C-19622369D53A}" srcOrd="0" destOrd="1" presId="urn:microsoft.com/office/officeart/2005/8/layout/hList1"/>
    <dgm:cxn modelId="{A70E60DD-2E7C-49FA-A50A-9E1DDC05AB59}" type="presOf" srcId="{00591E5C-729A-43B1-A7F4-596E8D295500}" destId="{09A640BD-A573-4F44-AB7C-19622369D53A}" srcOrd="0" destOrd="4" presId="urn:microsoft.com/office/officeart/2005/8/layout/hList1"/>
    <dgm:cxn modelId="{9B12F5DE-8A97-479C-8021-6A1095A6F139}" type="presOf" srcId="{869AB678-A487-4151-9205-138EBC840CC7}" destId="{49CA63DF-6C41-4820-844D-05ECF013B248}" srcOrd="0" destOrd="0" presId="urn:microsoft.com/office/officeart/2005/8/layout/hList1"/>
    <dgm:cxn modelId="{54E065E4-089B-441B-A3B5-F490A7D7236D}" type="presOf" srcId="{3CA7BF74-28E9-4BF4-BE06-A18D7547CEA0}" destId="{B66373AC-ACB9-47A9-A109-F9056C68EB87}" srcOrd="0" destOrd="8" presId="urn:microsoft.com/office/officeart/2005/8/layout/hList1"/>
    <dgm:cxn modelId="{E3AF89E8-96DD-4598-84BE-D8E5D091C491}" srcId="{869AB678-A487-4151-9205-138EBC840CC7}" destId="{BBEFEC23-301D-41BD-BEA8-4DF2D6419D3F}" srcOrd="2" destOrd="0" parTransId="{A696B612-E635-4E35-9A49-D477A53B42BB}" sibTransId="{45DA49E5-320C-4D4C-BFD0-D8676A12BFA1}"/>
    <dgm:cxn modelId="{517320EA-FC8E-44F1-9695-31A603E9BDC4}" srcId="{75DB0362-E61B-4F2A-B048-A6555DF5E7E1}" destId="{F5367073-0EC6-4617-89E6-E54E863E8AE3}" srcOrd="5" destOrd="0" parTransId="{52AB6AD1-3C12-48B9-8542-7548FB563B6C}" sibTransId="{47A1E20E-4DF5-4AFC-93C9-E09AD7DE8423}"/>
    <dgm:cxn modelId="{DBB2BCED-2F91-4DA0-B2EE-0B6EC91879C7}" type="presOf" srcId="{AC652A51-D086-43C2-BDF7-8782913C8267}" destId="{09A640BD-A573-4F44-AB7C-19622369D53A}" srcOrd="0" destOrd="0" presId="urn:microsoft.com/office/officeart/2005/8/layout/hList1"/>
    <dgm:cxn modelId="{7B580EEF-3475-4068-8D3D-FB35CBDD07E6}" srcId="{75DB0362-E61B-4F2A-B048-A6555DF5E7E1}" destId="{A2CD7F70-FEA4-4C3E-B659-E35DE7C11145}" srcOrd="3" destOrd="0" parTransId="{EBAC13BA-D8D8-47F6-A3CA-F850475A7CE7}" sibTransId="{F8BD2091-778D-4A49-92AD-95D1A2D373EF}"/>
    <dgm:cxn modelId="{B5AC16EF-9B68-4BA4-A029-7328C59431A8}" srcId="{75DB0362-E61B-4F2A-B048-A6555DF5E7E1}" destId="{BEB44B48-0946-4F88-AF3F-155E06FBD50E}" srcOrd="2" destOrd="0" parTransId="{B67CEB53-554E-4909-A786-67F833A2CAC4}" sibTransId="{564B3291-2455-44A7-8276-B7931D2FAD42}"/>
    <dgm:cxn modelId="{698653F4-F095-439D-9D0F-F4F564FB790D}" type="presOf" srcId="{BEB44B48-0946-4F88-AF3F-155E06FBD50E}" destId="{B66373AC-ACB9-47A9-A109-F9056C68EB87}" srcOrd="0" destOrd="2" presId="urn:microsoft.com/office/officeart/2005/8/layout/hList1"/>
    <dgm:cxn modelId="{B33A4BFA-AE06-49C2-89CB-80D9411DCEAD}" type="presOf" srcId="{C2BDDF60-196F-4DC6-B5A6-5FCF26E1F51C}" destId="{FE54913C-C571-42F2-8142-C3EFFE342160}" srcOrd="0" destOrd="8" presId="urn:microsoft.com/office/officeart/2005/8/layout/hList1"/>
    <dgm:cxn modelId="{426FE3FD-8D59-4291-931B-E8A4BDE93A9E}" type="presOf" srcId="{650D3F43-4F5C-46AE-9113-AFBB00179D2E}" destId="{FE54913C-C571-42F2-8142-C3EFFE342160}" srcOrd="0" destOrd="1" presId="urn:microsoft.com/office/officeart/2005/8/layout/hList1"/>
    <dgm:cxn modelId="{6CB5BC1F-B7B7-4D29-AD83-F7EE5445F943}" type="presParOf" srcId="{F23C2260-7608-4CAE-BDE0-C997F66C3AFA}" destId="{214E69E9-C762-4979-995F-DA545B95BAF0}" srcOrd="0" destOrd="0" presId="urn:microsoft.com/office/officeart/2005/8/layout/hList1"/>
    <dgm:cxn modelId="{F5C9DA8D-2BD4-4F14-9DB5-51D1A7E510AE}" type="presParOf" srcId="{214E69E9-C762-4979-995F-DA545B95BAF0}" destId="{49CA63DF-6C41-4820-844D-05ECF013B248}" srcOrd="0" destOrd="0" presId="urn:microsoft.com/office/officeart/2005/8/layout/hList1"/>
    <dgm:cxn modelId="{C654D0D6-DCD9-44E2-812B-05938E7E9E4E}" type="presParOf" srcId="{214E69E9-C762-4979-995F-DA545B95BAF0}" destId="{09A640BD-A573-4F44-AB7C-19622369D53A}" srcOrd="1" destOrd="0" presId="urn:microsoft.com/office/officeart/2005/8/layout/hList1"/>
    <dgm:cxn modelId="{3230DD81-7EE1-4820-9559-BEF51E2FBECE}" type="presParOf" srcId="{F23C2260-7608-4CAE-BDE0-C997F66C3AFA}" destId="{C2D28B90-A5D2-477E-B380-FEFB6AA1A513}" srcOrd="1" destOrd="0" presId="urn:microsoft.com/office/officeart/2005/8/layout/hList1"/>
    <dgm:cxn modelId="{94CDB98D-16A5-4353-9877-2BEC23E0BDEF}" type="presParOf" srcId="{F23C2260-7608-4CAE-BDE0-C997F66C3AFA}" destId="{31C28FD6-1F92-41F1-94C9-0693FB03356B}" srcOrd="2" destOrd="0" presId="urn:microsoft.com/office/officeart/2005/8/layout/hList1"/>
    <dgm:cxn modelId="{5D08FF59-E33A-461A-A44F-046F47B5E272}" type="presParOf" srcId="{31C28FD6-1F92-41F1-94C9-0693FB03356B}" destId="{C8326637-ACE5-41E8-9F3F-6D7B978BDD83}" srcOrd="0" destOrd="0" presId="urn:microsoft.com/office/officeart/2005/8/layout/hList1"/>
    <dgm:cxn modelId="{C453813F-AB05-485C-B0FE-931C706094FA}" type="presParOf" srcId="{31C28FD6-1F92-41F1-94C9-0693FB03356B}" destId="{FE54913C-C571-42F2-8142-C3EFFE342160}" srcOrd="1" destOrd="0" presId="urn:microsoft.com/office/officeart/2005/8/layout/hList1"/>
    <dgm:cxn modelId="{CDDC2E84-F19D-46E7-ABA1-C19B28924E4E}" type="presParOf" srcId="{F23C2260-7608-4CAE-BDE0-C997F66C3AFA}" destId="{7F9036C3-8EDC-4305-9C98-1C7E38FB93AE}" srcOrd="3" destOrd="0" presId="urn:microsoft.com/office/officeart/2005/8/layout/hList1"/>
    <dgm:cxn modelId="{32141495-A03D-49B4-B79D-561D695870FB}" type="presParOf" srcId="{F23C2260-7608-4CAE-BDE0-C997F66C3AFA}" destId="{7826134B-2AF3-45F2-90C8-E3BA8A97EA64}" srcOrd="4" destOrd="0" presId="urn:microsoft.com/office/officeart/2005/8/layout/hList1"/>
    <dgm:cxn modelId="{37454A1E-343E-4C90-88FC-D5EB65F20E1E}" type="presParOf" srcId="{7826134B-2AF3-45F2-90C8-E3BA8A97EA64}" destId="{359E9D15-390E-4D3E-AB23-767579E2CBDE}" srcOrd="0" destOrd="0" presId="urn:microsoft.com/office/officeart/2005/8/layout/hList1"/>
    <dgm:cxn modelId="{BE05B8F2-761B-4C8A-9B2C-8D0B269C9AEC}" type="presParOf" srcId="{7826134B-2AF3-45F2-90C8-E3BA8A97EA64}" destId="{B66373AC-ACB9-47A9-A109-F9056C68EB8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523A0C-C48C-47FA-AA19-2ABE87691581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9708328-6410-4B89-B441-57CBED595DBA}">
      <dgm:prSet phldrT="[Text]"/>
      <dgm:spPr/>
      <dgm:t>
        <a:bodyPr/>
        <a:lstStyle/>
        <a:p>
          <a:r>
            <a:rPr lang="en-US" dirty="0"/>
            <a:t>Identify</a:t>
          </a:r>
        </a:p>
      </dgm:t>
    </dgm:pt>
    <dgm:pt modelId="{4002C4AB-82B0-460A-8F3B-5184912CFEBC}" type="parTrans" cxnId="{C5BBB9C4-F7C4-4B96-9014-C18F1AFFE233}">
      <dgm:prSet/>
      <dgm:spPr/>
      <dgm:t>
        <a:bodyPr/>
        <a:lstStyle/>
        <a:p>
          <a:endParaRPr lang="en-US"/>
        </a:p>
      </dgm:t>
    </dgm:pt>
    <dgm:pt modelId="{A09D7F67-8E00-460B-9487-8D0CE75DFB4F}" type="sibTrans" cxnId="{C5BBB9C4-F7C4-4B96-9014-C18F1AFFE233}">
      <dgm:prSet/>
      <dgm:spPr/>
      <dgm:t>
        <a:bodyPr/>
        <a:lstStyle/>
        <a:p>
          <a:endParaRPr lang="en-US"/>
        </a:p>
      </dgm:t>
    </dgm:pt>
    <dgm:pt modelId="{6D6A7885-810D-404A-B0E1-83CE83DDCA6F}">
      <dgm:prSet phldrT="[Text]" custT="1"/>
      <dgm:spPr/>
      <dgm:t>
        <a:bodyPr/>
        <a:lstStyle/>
        <a:p>
          <a:r>
            <a:rPr lang="en-US" sz="2000" dirty="0"/>
            <a:t>Identified which types of data we would need</a:t>
          </a:r>
        </a:p>
      </dgm:t>
    </dgm:pt>
    <dgm:pt modelId="{7D184938-35CA-4729-A017-8388FDB01B29}" type="parTrans" cxnId="{2CF93010-7EAB-4C2E-8462-F8388B0EE5F6}">
      <dgm:prSet/>
      <dgm:spPr/>
      <dgm:t>
        <a:bodyPr/>
        <a:lstStyle/>
        <a:p>
          <a:endParaRPr lang="en-US"/>
        </a:p>
      </dgm:t>
    </dgm:pt>
    <dgm:pt modelId="{C7DE57D2-8469-4C90-A7A1-399F0C2E51B0}" type="sibTrans" cxnId="{2CF93010-7EAB-4C2E-8462-F8388B0EE5F6}">
      <dgm:prSet/>
      <dgm:spPr/>
      <dgm:t>
        <a:bodyPr/>
        <a:lstStyle/>
        <a:p>
          <a:endParaRPr lang="en-US"/>
        </a:p>
      </dgm:t>
    </dgm:pt>
    <dgm:pt modelId="{81020663-B073-47F1-86DC-0F2A10853998}">
      <dgm:prSet phldrT="[Text]"/>
      <dgm:spPr/>
      <dgm:t>
        <a:bodyPr/>
        <a:lstStyle/>
        <a:p>
          <a:r>
            <a:rPr lang="en-US" dirty="0"/>
            <a:t>Merge</a:t>
          </a:r>
        </a:p>
      </dgm:t>
    </dgm:pt>
    <dgm:pt modelId="{ABBD8EE5-0716-4CC3-AE0D-26F2072EB4D4}" type="parTrans" cxnId="{1DF8A3E4-0073-4E02-8920-021CF6EBDD76}">
      <dgm:prSet/>
      <dgm:spPr/>
      <dgm:t>
        <a:bodyPr/>
        <a:lstStyle/>
        <a:p>
          <a:endParaRPr lang="en-US"/>
        </a:p>
      </dgm:t>
    </dgm:pt>
    <dgm:pt modelId="{BB519F44-3520-48FB-9880-1E46A557E058}" type="sibTrans" cxnId="{1DF8A3E4-0073-4E02-8920-021CF6EBDD76}">
      <dgm:prSet/>
      <dgm:spPr/>
      <dgm:t>
        <a:bodyPr/>
        <a:lstStyle/>
        <a:p>
          <a:endParaRPr lang="en-US"/>
        </a:p>
      </dgm:t>
    </dgm:pt>
    <dgm:pt modelId="{F86DBD1A-2C01-4613-9016-1C64CA213F14}">
      <dgm:prSet phldrT="[Text]" custT="1"/>
      <dgm:spPr/>
      <dgm:t>
        <a:bodyPr/>
        <a:lstStyle/>
        <a:p>
          <a:r>
            <a:rPr lang="en-US" sz="2000" dirty="0"/>
            <a:t>Merged our data on a common variable, which for us was the state abbreviations</a:t>
          </a:r>
        </a:p>
      </dgm:t>
    </dgm:pt>
    <dgm:pt modelId="{2098269B-CEEA-4049-BA73-E5FE5D0CDB70}" type="parTrans" cxnId="{BFDBEB96-570B-4B3B-9B4A-F59ED0E8B55C}">
      <dgm:prSet/>
      <dgm:spPr/>
      <dgm:t>
        <a:bodyPr/>
        <a:lstStyle/>
        <a:p>
          <a:endParaRPr lang="en-US"/>
        </a:p>
      </dgm:t>
    </dgm:pt>
    <dgm:pt modelId="{0EBFC70D-2BE8-4A17-AA46-496C894BA08B}" type="sibTrans" cxnId="{BFDBEB96-570B-4B3B-9B4A-F59ED0E8B55C}">
      <dgm:prSet/>
      <dgm:spPr/>
      <dgm:t>
        <a:bodyPr/>
        <a:lstStyle/>
        <a:p>
          <a:endParaRPr lang="en-US"/>
        </a:p>
      </dgm:t>
    </dgm:pt>
    <dgm:pt modelId="{2D1892DD-C9D7-4C36-B349-CFB8DD69B524}">
      <dgm:prSet phldrT="[Text]"/>
      <dgm:spPr/>
      <dgm:t>
        <a:bodyPr/>
        <a:lstStyle/>
        <a:p>
          <a:r>
            <a:rPr lang="en-US" dirty="0"/>
            <a:t>Isolate + Analyze</a:t>
          </a:r>
        </a:p>
      </dgm:t>
    </dgm:pt>
    <dgm:pt modelId="{BCEF05E0-6C1E-45A0-8E1C-500964B1B797}" type="parTrans" cxnId="{AE41A7BF-1A35-4398-B94C-A2D07893F0E0}">
      <dgm:prSet/>
      <dgm:spPr/>
      <dgm:t>
        <a:bodyPr/>
        <a:lstStyle/>
        <a:p>
          <a:endParaRPr lang="en-US"/>
        </a:p>
      </dgm:t>
    </dgm:pt>
    <dgm:pt modelId="{FD0F0AB6-170C-4619-8843-544C821D44F5}" type="sibTrans" cxnId="{AE41A7BF-1A35-4398-B94C-A2D07893F0E0}">
      <dgm:prSet/>
      <dgm:spPr/>
      <dgm:t>
        <a:bodyPr/>
        <a:lstStyle/>
        <a:p>
          <a:endParaRPr lang="en-US"/>
        </a:p>
      </dgm:t>
    </dgm:pt>
    <dgm:pt modelId="{536FC740-C90B-4449-BAEA-9DBD5A2D7EE9}">
      <dgm:prSet phldrT="[Text]" custT="1"/>
      <dgm:spPr/>
      <dgm:t>
        <a:bodyPr/>
        <a:lstStyle/>
        <a:p>
          <a:r>
            <a:rPr lang="en-US" sz="2000" dirty="0"/>
            <a:t>Isolated the data from our new merged data for analysis. Analyses included but weren’t limited to national/state averages, percent changes over the period analyzed, and multiple regressions. </a:t>
          </a:r>
        </a:p>
      </dgm:t>
    </dgm:pt>
    <dgm:pt modelId="{2F1D5831-D3BD-4A3E-AC9B-27F48B6D1A94}" type="parTrans" cxnId="{805F6425-1151-43AB-8DAE-FE4388B9EDB9}">
      <dgm:prSet/>
      <dgm:spPr/>
      <dgm:t>
        <a:bodyPr/>
        <a:lstStyle/>
        <a:p>
          <a:endParaRPr lang="en-US"/>
        </a:p>
      </dgm:t>
    </dgm:pt>
    <dgm:pt modelId="{B06541E3-FC74-458F-8E41-F47B189A0FD2}" type="sibTrans" cxnId="{805F6425-1151-43AB-8DAE-FE4388B9EDB9}">
      <dgm:prSet/>
      <dgm:spPr/>
      <dgm:t>
        <a:bodyPr/>
        <a:lstStyle/>
        <a:p>
          <a:endParaRPr lang="en-US"/>
        </a:p>
      </dgm:t>
    </dgm:pt>
    <dgm:pt modelId="{B4D0FF74-5D0D-4A44-AEFF-BBA223E5965A}" type="pres">
      <dgm:prSet presAssocID="{AA523A0C-C48C-47FA-AA19-2ABE87691581}" presName="linearFlow" presStyleCnt="0">
        <dgm:presLayoutVars>
          <dgm:dir/>
          <dgm:animLvl val="lvl"/>
          <dgm:resizeHandles val="exact"/>
        </dgm:presLayoutVars>
      </dgm:prSet>
      <dgm:spPr/>
    </dgm:pt>
    <dgm:pt modelId="{98978B63-BB0A-4F45-AE80-BCA4A5DF792B}" type="pres">
      <dgm:prSet presAssocID="{49708328-6410-4B89-B441-57CBED595DBA}" presName="composite" presStyleCnt="0"/>
      <dgm:spPr/>
    </dgm:pt>
    <dgm:pt modelId="{1C733058-3EFE-463D-BF95-CA66F83D1AE1}" type="pres">
      <dgm:prSet presAssocID="{49708328-6410-4B89-B441-57CBED595DB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50277B1-356A-4FBD-A49D-2EB2C88A183E}" type="pres">
      <dgm:prSet presAssocID="{49708328-6410-4B89-B441-57CBED595DBA}" presName="descendantText" presStyleLbl="alignAcc1" presStyleIdx="0" presStyleCnt="3">
        <dgm:presLayoutVars>
          <dgm:bulletEnabled val="1"/>
        </dgm:presLayoutVars>
      </dgm:prSet>
      <dgm:spPr/>
    </dgm:pt>
    <dgm:pt modelId="{701004D4-9B01-4C62-A460-C98448D46C44}" type="pres">
      <dgm:prSet presAssocID="{A09D7F67-8E00-460B-9487-8D0CE75DFB4F}" presName="sp" presStyleCnt="0"/>
      <dgm:spPr/>
    </dgm:pt>
    <dgm:pt modelId="{4A4C46FE-5A46-4F56-8DCD-9E70B40E939F}" type="pres">
      <dgm:prSet presAssocID="{81020663-B073-47F1-86DC-0F2A10853998}" presName="composite" presStyleCnt="0"/>
      <dgm:spPr/>
    </dgm:pt>
    <dgm:pt modelId="{E80D6E47-E40C-4EB2-BA12-9CE8B585778F}" type="pres">
      <dgm:prSet presAssocID="{81020663-B073-47F1-86DC-0F2A1085399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C80AE11-7A96-43A2-815A-A106C16DC01F}" type="pres">
      <dgm:prSet presAssocID="{81020663-B073-47F1-86DC-0F2A10853998}" presName="descendantText" presStyleLbl="alignAcc1" presStyleIdx="1" presStyleCnt="3">
        <dgm:presLayoutVars>
          <dgm:bulletEnabled val="1"/>
        </dgm:presLayoutVars>
      </dgm:prSet>
      <dgm:spPr/>
    </dgm:pt>
    <dgm:pt modelId="{322D9A01-9829-44B7-9515-E059E63DAC31}" type="pres">
      <dgm:prSet presAssocID="{BB519F44-3520-48FB-9880-1E46A557E058}" presName="sp" presStyleCnt="0"/>
      <dgm:spPr/>
    </dgm:pt>
    <dgm:pt modelId="{CCDCF684-B320-4345-9F23-664774A5DB1B}" type="pres">
      <dgm:prSet presAssocID="{2D1892DD-C9D7-4C36-B349-CFB8DD69B524}" presName="composite" presStyleCnt="0"/>
      <dgm:spPr/>
    </dgm:pt>
    <dgm:pt modelId="{1D3E882B-BB4E-4455-964C-6161A4948D05}" type="pres">
      <dgm:prSet presAssocID="{2D1892DD-C9D7-4C36-B349-CFB8DD69B52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209B8734-CA63-4276-BC6D-5C0F752AB9AE}" type="pres">
      <dgm:prSet presAssocID="{2D1892DD-C9D7-4C36-B349-CFB8DD69B524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CF93010-7EAB-4C2E-8462-F8388B0EE5F6}" srcId="{49708328-6410-4B89-B441-57CBED595DBA}" destId="{6D6A7885-810D-404A-B0E1-83CE83DDCA6F}" srcOrd="0" destOrd="0" parTransId="{7D184938-35CA-4729-A017-8388FDB01B29}" sibTransId="{C7DE57D2-8469-4C90-A7A1-399F0C2E51B0}"/>
    <dgm:cxn modelId="{DBE52816-AFE8-4D36-A587-4A490776E380}" type="presOf" srcId="{AA523A0C-C48C-47FA-AA19-2ABE87691581}" destId="{B4D0FF74-5D0D-4A44-AEFF-BBA223E5965A}" srcOrd="0" destOrd="0" presId="urn:microsoft.com/office/officeart/2005/8/layout/chevron2"/>
    <dgm:cxn modelId="{41275A1E-12CC-4B23-961C-1D7D82B3E3FD}" type="presOf" srcId="{81020663-B073-47F1-86DC-0F2A10853998}" destId="{E80D6E47-E40C-4EB2-BA12-9CE8B585778F}" srcOrd="0" destOrd="0" presId="urn:microsoft.com/office/officeart/2005/8/layout/chevron2"/>
    <dgm:cxn modelId="{805F6425-1151-43AB-8DAE-FE4388B9EDB9}" srcId="{2D1892DD-C9D7-4C36-B349-CFB8DD69B524}" destId="{536FC740-C90B-4449-BAEA-9DBD5A2D7EE9}" srcOrd="0" destOrd="0" parTransId="{2F1D5831-D3BD-4A3E-AC9B-27F48B6D1A94}" sibTransId="{B06541E3-FC74-458F-8E41-F47B189A0FD2}"/>
    <dgm:cxn modelId="{6A67622F-A677-4062-8036-77C052103E02}" type="presOf" srcId="{F86DBD1A-2C01-4613-9016-1C64CA213F14}" destId="{AC80AE11-7A96-43A2-815A-A106C16DC01F}" srcOrd="0" destOrd="0" presId="urn:microsoft.com/office/officeart/2005/8/layout/chevron2"/>
    <dgm:cxn modelId="{DD52F979-8830-48DA-9362-3F11BD05DEAA}" type="presOf" srcId="{49708328-6410-4B89-B441-57CBED595DBA}" destId="{1C733058-3EFE-463D-BF95-CA66F83D1AE1}" srcOrd="0" destOrd="0" presId="urn:microsoft.com/office/officeart/2005/8/layout/chevron2"/>
    <dgm:cxn modelId="{4FAACC92-509A-4DD3-A474-09A19D972DA3}" type="presOf" srcId="{536FC740-C90B-4449-BAEA-9DBD5A2D7EE9}" destId="{209B8734-CA63-4276-BC6D-5C0F752AB9AE}" srcOrd="0" destOrd="0" presId="urn:microsoft.com/office/officeart/2005/8/layout/chevron2"/>
    <dgm:cxn modelId="{BFDBEB96-570B-4B3B-9B4A-F59ED0E8B55C}" srcId="{81020663-B073-47F1-86DC-0F2A10853998}" destId="{F86DBD1A-2C01-4613-9016-1C64CA213F14}" srcOrd="0" destOrd="0" parTransId="{2098269B-CEEA-4049-BA73-E5FE5D0CDB70}" sibTransId="{0EBFC70D-2BE8-4A17-AA46-496C894BA08B}"/>
    <dgm:cxn modelId="{8434B7A5-FEBE-419F-AA71-F54DD02D2B4B}" type="presOf" srcId="{6D6A7885-810D-404A-B0E1-83CE83DDCA6F}" destId="{D50277B1-356A-4FBD-A49D-2EB2C88A183E}" srcOrd="0" destOrd="0" presId="urn:microsoft.com/office/officeart/2005/8/layout/chevron2"/>
    <dgm:cxn modelId="{AE41A7BF-1A35-4398-B94C-A2D07893F0E0}" srcId="{AA523A0C-C48C-47FA-AA19-2ABE87691581}" destId="{2D1892DD-C9D7-4C36-B349-CFB8DD69B524}" srcOrd="2" destOrd="0" parTransId="{BCEF05E0-6C1E-45A0-8E1C-500964B1B797}" sibTransId="{FD0F0AB6-170C-4619-8843-544C821D44F5}"/>
    <dgm:cxn modelId="{C5BBB9C4-F7C4-4B96-9014-C18F1AFFE233}" srcId="{AA523A0C-C48C-47FA-AA19-2ABE87691581}" destId="{49708328-6410-4B89-B441-57CBED595DBA}" srcOrd="0" destOrd="0" parTransId="{4002C4AB-82B0-460A-8F3B-5184912CFEBC}" sibTransId="{A09D7F67-8E00-460B-9487-8D0CE75DFB4F}"/>
    <dgm:cxn modelId="{1DF8A3E4-0073-4E02-8920-021CF6EBDD76}" srcId="{AA523A0C-C48C-47FA-AA19-2ABE87691581}" destId="{81020663-B073-47F1-86DC-0F2A10853998}" srcOrd="1" destOrd="0" parTransId="{ABBD8EE5-0716-4CC3-AE0D-26F2072EB4D4}" sibTransId="{BB519F44-3520-48FB-9880-1E46A557E058}"/>
    <dgm:cxn modelId="{FEEF97FA-EF7B-4F60-8FCF-951310DCAFDE}" type="presOf" srcId="{2D1892DD-C9D7-4C36-B349-CFB8DD69B524}" destId="{1D3E882B-BB4E-4455-964C-6161A4948D05}" srcOrd="0" destOrd="0" presId="urn:microsoft.com/office/officeart/2005/8/layout/chevron2"/>
    <dgm:cxn modelId="{BAD37E3E-783D-40C4-9577-C16BD984937B}" type="presParOf" srcId="{B4D0FF74-5D0D-4A44-AEFF-BBA223E5965A}" destId="{98978B63-BB0A-4F45-AE80-BCA4A5DF792B}" srcOrd="0" destOrd="0" presId="urn:microsoft.com/office/officeart/2005/8/layout/chevron2"/>
    <dgm:cxn modelId="{FC98DA76-3944-4375-9A1E-1E2C6D9D3A23}" type="presParOf" srcId="{98978B63-BB0A-4F45-AE80-BCA4A5DF792B}" destId="{1C733058-3EFE-463D-BF95-CA66F83D1AE1}" srcOrd="0" destOrd="0" presId="urn:microsoft.com/office/officeart/2005/8/layout/chevron2"/>
    <dgm:cxn modelId="{D636287E-6E9B-4349-A39E-09EF845A3E2D}" type="presParOf" srcId="{98978B63-BB0A-4F45-AE80-BCA4A5DF792B}" destId="{D50277B1-356A-4FBD-A49D-2EB2C88A183E}" srcOrd="1" destOrd="0" presId="urn:microsoft.com/office/officeart/2005/8/layout/chevron2"/>
    <dgm:cxn modelId="{87579ED5-0811-4720-B9E0-D5FBDDBD0DC7}" type="presParOf" srcId="{B4D0FF74-5D0D-4A44-AEFF-BBA223E5965A}" destId="{701004D4-9B01-4C62-A460-C98448D46C44}" srcOrd="1" destOrd="0" presId="urn:microsoft.com/office/officeart/2005/8/layout/chevron2"/>
    <dgm:cxn modelId="{90C61A87-E876-4169-9DC3-1042981E982E}" type="presParOf" srcId="{B4D0FF74-5D0D-4A44-AEFF-BBA223E5965A}" destId="{4A4C46FE-5A46-4F56-8DCD-9E70B40E939F}" srcOrd="2" destOrd="0" presId="urn:microsoft.com/office/officeart/2005/8/layout/chevron2"/>
    <dgm:cxn modelId="{05AEEBF5-A3BE-4B86-97A4-AFAAF446D860}" type="presParOf" srcId="{4A4C46FE-5A46-4F56-8DCD-9E70B40E939F}" destId="{E80D6E47-E40C-4EB2-BA12-9CE8B585778F}" srcOrd="0" destOrd="0" presId="urn:microsoft.com/office/officeart/2005/8/layout/chevron2"/>
    <dgm:cxn modelId="{478A4FCA-A03C-4FFB-91D4-564E86D01E80}" type="presParOf" srcId="{4A4C46FE-5A46-4F56-8DCD-9E70B40E939F}" destId="{AC80AE11-7A96-43A2-815A-A106C16DC01F}" srcOrd="1" destOrd="0" presId="urn:microsoft.com/office/officeart/2005/8/layout/chevron2"/>
    <dgm:cxn modelId="{2E718319-29B4-4DD7-9E3A-7B987C93EB5B}" type="presParOf" srcId="{B4D0FF74-5D0D-4A44-AEFF-BBA223E5965A}" destId="{322D9A01-9829-44B7-9515-E059E63DAC31}" srcOrd="3" destOrd="0" presId="urn:microsoft.com/office/officeart/2005/8/layout/chevron2"/>
    <dgm:cxn modelId="{72CAE637-5DA4-4581-A5B9-AB0582267224}" type="presParOf" srcId="{B4D0FF74-5D0D-4A44-AEFF-BBA223E5965A}" destId="{CCDCF684-B320-4345-9F23-664774A5DB1B}" srcOrd="4" destOrd="0" presId="urn:microsoft.com/office/officeart/2005/8/layout/chevron2"/>
    <dgm:cxn modelId="{6EAAAFD1-DC1E-416C-B807-ADEBB938D7C7}" type="presParOf" srcId="{CCDCF684-B320-4345-9F23-664774A5DB1B}" destId="{1D3E882B-BB4E-4455-964C-6161A4948D05}" srcOrd="0" destOrd="0" presId="urn:microsoft.com/office/officeart/2005/8/layout/chevron2"/>
    <dgm:cxn modelId="{4386EF75-7CE0-4C03-8269-D0D7DE38324C}" type="presParOf" srcId="{CCDCF684-B320-4345-9F23-664774A5DB1B}" destId="{209B8734-CA63-4276-BC6D-5C0F752AB9A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A63DF-6C41-4820-844D-05ECF013B248}">
      <dsp:nvSpPr>
        <dsp:cNvPr id="0" name=""/>
        <dsp:cNvSpPr/>
      </dsp:nvSpPr>
      <dsp:spPr>
        <a:xfrm>
          <a:off x="2571" y="294323"/>
          <a:ext cx="2507456" cy="4032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Goal</a:t>
          </a:r>
        </a:p>
      </dsp:txBody>
      <dsp:txXfrm>
        <a:off x="2571" y="294323"/>
        <a:ext cx="2507456" cy="403200"/>
      </dsp:txXfrm>
    </dsp:sp>
    <dsp:sp modelId="{09A640BD-A573-4F44-AB7C-19622369D53A}">
      <dsp:nvSpPr>
        <dsp:cNvPr id="0" name=""/>
        <dsp:cNvSpPr/>
      </dsp:nvSpPr>
      <dsp:spPr>
        <a:xfrm>
          <a:off x="2571" y="697523"/>
          <a:ext cx="2507456" cy="399131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Analyze the housing market between 2008 and 2019.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Determine where and why the housing market has rebounded since its collapse around 2008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Wanted to make an analysis to help potential homeowners better understand the housing market (e.g. how are prices trending, where it’s cheaper/more expensive, etc.)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2571" y="697523"/>
        <a:ext cx="2507456" cy="3991315"/>
      </dsp:txXfrm>
    </dsp:sp>
    <dsp:sp modelId="{C8326637-ACE5-41E8-9F3F-6D7B978BDD83}">
      <dsp:nvSpPr>
        <dsp:cNvPr id="0" name=""/>
        <dsp:cNvSpPr/>
      </dsp:nvSpPr>
      <dsp:spPr>
        <a:xfrm>
          <a:off x="2861071" y="294323"/>
          <a:ext cx="2507456" cy="403200"/>
        </a:xfrm>
        <a:prstGeom prst="rect">
          <a:avLst/>
        </a:prstGeom>
        <a:solidFill>
          <a:schemeClr val="accent5">
            <a:hueOff val="5159881"/>
            <a:satOff val="2393"/>
            <a:lumOff val="-3138"/>
            <a:alphaOff val="0"/>
          </a:schemeClr>
        </a:solidFill>
        <a:ln w="25400" cap="flat" cmpd="sng" algn="ctr">
          <a:solidFill>
            <a:schemeClr val="accent5">
              <a:hueOff val="5159881"/>
              <a:satOff val="2393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What we analyzed</a:t>
          </a:r>
        </a:p>
      </dsp:txBody>
      <dsp:txXfrm>
        <a:off x="2861071" y="294323"/>
        <a:ext cx="2507456" cy="403200"/>
      </dsp:txXfrm>
    </dsp:sp>
    <dsp:sp modelId="{FE54913C-C571-42F2-8142-C3EFFE342160}">
      <dsp:nvSpPr>
        <dsp:cNvPr id="0" name=""/>
        <dsp:cNvSpPr/>
      </dsp:nvSpPr>
      <dsp:spPr>
        <a:xfrm>
          <a:off x="2861071" y="697523"/>
          <a:ext cx="2507456" cy="3991315"/>
        </a:xfrm>
        <a:prstGeom prst="rect">
          <a:avLst/>
        </a:prstGeom>
        <a:solidFill>
          <a:schemeClr val="accent5">
            <a:tint val="40000"/>
            <a:alpha val="90000"/>
            <a:hueOff val="4644719"/>
            <a:satOff val="-2687"/>
            <a:lumOff val="-5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4644719"/>
              <a:satOff val="-2687"/>
              <a:lumOff val="-5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Median sales prices and foreclosure resales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Top states with highest median sales price increases and decreases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Relationship between consumer/market variables and median sales prices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Future median sales prices based on relationships between consumer/market variables and median sales prices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2861071" y="697523"/>
        <a:ext cx="2507456" cy="3991315"/>
      </dsp:txXfrm>
    </dsp:sp>
    <dsp:sp modelId="{359E9D15-390E-4D3E-AB23-767579E2CBDE}">
      <dsp:nvSpPr>
        <dsp:cNvPr id="0" name=""/>
        <dsp:cNvSpPr/>
      </dsp:nvSpPr>
      <dsp:spPr>
        <a:xfrm>
          <a:off x="5719571" y="294323"/>
          <a:ext cx="2507456" cy="403200"/>
        </a:xfrm>
        <a:prstGeom prst="rect">
          <a:avLst/>
        </a:prstGeom>
        <a:solidFill>
          <a:schemeClr val="accent5">
            <a:hueOff val="10319762"/>
            <a:satOff val="4786"/>
            <a:lumOff val="-6275"/>
            <a:alphaOff val="0"/>
          </a:schemeClr>
        </a:solidFill>
        <a:ln w="25400" cap="flat" cmpd="sng" algn="ctr">
          <a:solidFill>
            <a:schemeClr val="accent5">
              <a:hueOff val="10319762"/>
              <a:satOff val="4786"/>
              <a:lumOff val="-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Results</a:t>
          </a:r>
        </a:p>
      </dsp:txBody>
      <dsp:txXfrm>
        <a:off x="5719571" y="294323"/>
        <a:ext cx="2507456" cy="403200"/>
      </dsp:txXfrm>
    </dsp:sp>
    <dsp:sp modelId="{B66373AC-ACB9-47A9-A109-F9056C68EB87}">
      <dsp:nvSpPr>
        <dsp:cNvPr id="0" name=""/>
        <dsp:cNvSpPr/>
      </dsp:nvSpPr>
      <dsp:spPr>
        <a:xfrm>
          <a:off x="5719571" y="697523"/>
          <a:ext cx="2507456" cy="3991315"/>
        </a:xfrm>
        <a:prstGeom prst="rect">
          <a:avLst/>
        </a:prstGeom>
        <a:solidFill>
          <a:schemeClr val="accent5">
            <a:tint val="40000"/>
            <a:alpha val="90000"/>
            <a:hueOff val="9289438"/>
            <a:satOff val="-5374"/>
            <a:lumOff val="-103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9289438"/>
              <a:satOff val="-5374"/>
              <a:lumOff val="-10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Median prices sales prices for homes steadily increased nationwide starting around 2011-2012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Housing prices increased the most in DC, CA, CO, WA, and MA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Housing prices decreased the most in CT, NJ, MD, NM, and WV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Median sales prices correlated differently with our variables by state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Future prices depend on user input and vary by state</a:t>
          </a:r>
        </a:p>
      </dsp:txBody>
      <dsp:txXfrm>
        <a:off x="5719571" y="697523"/>
        <a:ext cx="2507456" cy="39913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33058-3EFE-463D-BF95-CA66F83D1AE1}">
      <dsp:nvSpPr>
        <dsp:cNvPr id="0" name=""/>
        <dsp:cNvSpPr/>
      </dsp:nvSpPr>
      <dsp:spPr>
        <a:xfrm rot="5400000">
          <a:off x="-274419" y="280018"/>
          <a:ext cx="1829463" cy="128062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Identify</a:t>
          </a:r>
        </a:p>
      </dsp:txBody>
      <dsp:txXfrm rot="-5400000">
        <a:off x="1" y="645910"/>
        <a:ext cx="1280624" cy="548839"/>
      </dsp:txXfrm>
    </dsp:sp>
    <dsp:sp modelId="{D50277B1-356A-4FBD-A49D-2EB2C88A183E}">
      <dsp:nvSpPr>
        <dsp:cNvPr id="0" name=""/>
        <dsp:cNvSpPr/>
      </dsp:nvSpPr>
      <dsp:spPr>
        <a:xfrm rot="5400000">
          <a:off x="4160536" y="-2874313"/>
          <a:ext cx="1189151" cy="69489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Identified which types of data we would need</a:t>
          </a:r>
        </a:p>
      </dsp:txBody>
      <dsp:txXfrm rot="-5400000">
        <a:off x="1280624" y="63649"/>
        <a:ext cx="6890925" cy="1073051"/>
      </dsp:txXfrm>
    </dsp:sp>
    <dsp:sp modelId="{E80D6E47-E40C-4EB2-BA12-9CE8B585778F}">
      <dsp:nvSpPr>
        <dsp:cNvPr id="0" name=""/>
        <dsp:cNvSpPr/>
      </dsp:nvSpPr>
      <dsp:spPr>
        <a:xfrm rot="5400000">
          <a:off x="-274419" y="1917943"/>
          <a:ext cx="1829463" cy="1280624"/>
        </a:xfrm>
        <a:prstGeom prst="chevron">
          <a:avLst/>
        </a:prstGeom>
        <a:solidFill>
          <a:schemeClr val="accent5">
            <a:hueOff val="5159881"/>
            <a:satOff val="2393"/>
            <a:lumOff val="-3138"/>
            <a:alphaOff val="0"/>
          </a:schemeClr>
        </a:solidFill>
        <a:ln w="25400" cap="flat" cmpd="sng" algn="ctr">
          <a:solidFill>
            <a:schemeClr val="accent5">
              <a:hueOff val="5159881"/>
              <a:satOff val="2393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Merge</a:t>
          </a:r>
        </a:p>
      </dsp:txBody>
      <dsp:txXfrm rot="-5400000">
        <a:off x="1" y="2283835"/>
        <a:ext cx="1280624" cy="548839"/>
      </dsp:txXfrm>
    </dsp:sp>
    <dsp:sp modelId="{AC80AE11-7A96-43A2-815A-A106C16DC01F}">
      <dsp:nvSpPr>
        <dsp:cNvPr id="0" name=""/>
        <dsp:cNvSpPr/>
      </dsp:nvSpPr>
      <dsp:spPr>
        <a:xfrm rot="5400000">
          <a:off x="4160536" y="-1236387"/>
          <a:ext cx="1189151" cy="69489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5159881"/>
              <a:satOff val="2393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Merged our data on a common variable, which for us was the state abbreviations</a:t>
          </a:r>
        </a:p>
      </dsp:txBody>
      <dsp:txXfrm rot="-5400000">
        <a:off x="1280624" y="1701575"/>
        <a:ext cx="6890925" cy="1073051"/>
      </dsp:txXfrm>
    </dsp:sp>
    <dsp:sp modelId="{1D3E882B-BB4E-4455-964C-6161A4948D05}">
      <dsp:nvSpPr>
        <dsp:cNvPr id="0" name=""/>
        <dsp:cNvSpPr/>
      </dsp:nvSpPr>
      <dsp:spPr>
        <a:xfrm rot="5400000">
          <a:off x="-274419" y="3555869"/>
          <a:ext cx="1829463" cy="1280624"/>
        </a:xfrm>
        <a:prstGeom prst="chevron">
          <a:avLst/>
        </a:prstGeom>
        <a:solidFill>
          <a:schemeClr val="accent5">
            <a:hueOff val="10319762"/>
            <a:satOff val="4786"/>
            <a:lumOff val="-6275"/>
            <a:alphaOff val="0"/>
          </a:schemeClr>
        </a:solidFill>
        <a:ln w="25400" cap="flat" cmpd="sng" algn="ctr">
          <a:solidFill>
            <a:schemeClr val="accent5">
              <a:hueOff val="10319762"/>
              <a:satOff val="4786"/>
              <a:lumOff val="-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Isolate + Analyze</a:t>
          </a:r>
        </a:p>
      </dsp:txBody>
      <dsp:txXfrm rot="-5400000">
        <a:off x="1" y="3921761"/>
        <a:ext cx="1280624" cy="548839"/>
      </dsp:txXfrm>
    </dsp:sp>
    <dsp:sp modelId="{209B8734-CA63-4276-BC6D-5C0F752AB9AE}">
      <dsp:nvSpPr>
        <dsp:cNvPr id="0" name=""/>
        <dsp:cNvSpPr/>
      </dsp:nvSpPr>
      <dsp:spPr>
        <a:xfrm rot="5400000">
          <a:off x="4160536" y="401537"/>
          <a:ext cx="1189151" cy="69489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10319762"/>
              <a:satOff val="4786"/>
              <a:lumOff val="-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Isolated the data from our new merged data for analysis. Analyses included but weren’t limited to national/state averages, percent changes over the period analyzed, and multiple regressions. </a:t>
          </a:r>
        </a:p>
      </dsp:txBody>
      <dsp:txXfrm rot="-5400000">
        <a:off x="1280624" y="3339499"/>
        <a:ext cx="6890925" cy="1073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defTabSz="914912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592" y="0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r" defTabSz="914912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89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defTabSz="914912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592" y="8829989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 defTabSz="914912">
              <a:defRPr sz="1200">
                <a:latin typeface="Arial" charset="0"/>
              </a:defRPr>
            </a:lvl1pPr>
          </a:lstStyle>
          <a:p>
            <a:pPr>
              <a:defRPr/>
            </a:pPr>
            <a:fld id="{F14AD3AF-E853-41DD-9C6B-157657455C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314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t" anchorCtr="0" compatLnSpc="1">
            <a:prstTxWarp prst="textNoShape">
              <a:avLst/>
            </a:prstTxWarp>
          </a:bodyPr>
          <a:lstStyle>
            <a:lvl1pPr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182" y="0"/>
            <a:ext cx="303921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t" anchorCtr="0" compatLnSpc="1">
            <a:prstTxWarp prst="textNoShape">
              <a:avLst/>
            </a:prstTxWarp>
          </a:bodyPr>
          <a:lstStyle>
            <a:lvl1pPr algn="r"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5790"/>
            <a:ext cx="5140112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b" anchorCtr="0" compatLnSpc="1">
            <a:prstTxWarp prst="textNoShape">
              <a:avLst/>
            </a:prstTxWarp>
          </a:bodyPr>
          <a:lstStyle>
            <a:lvl1pPr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182" y="8831580"/>
            <a:ext cx="303921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b" anchorCtr="0" compatLnSpc="1">
            <a:prstTxWarp prst="textNoShape">
              <a:avLst/>
            </a:prstTxWarp>
          </a:bodyPr>
          <a:lstStyle>
            <a:lvl1pPr algn="r"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fld id="{8DB8C9F8-2507-43B8-94EB-5DEE5D53B0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4385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701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78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854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9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03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63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65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3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35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01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6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69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96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51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130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40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6536268"/>
            <a:ext cx="9144000" cy="3217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9" name="Text Box 14"/>
          <p:cNvSpPr txBox="1">
            <a:spLocks noChangeArrowheads="1"/>
          </p:cNvSpPr>
          <p:nvPr userDrawn="1"/>
        </p:nvSpPr>
        <p:spPr bwMode="auto">
          <a:xfrm>
            <a:off x="7255934" y="6519334"/>
            <a:ext cx="116046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www.rti.org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0"/>
            <a:ext cx="9144000" cy="2819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96900"/>
            <a:ext cx="914400" cy="368300"/>
          </a:xfrm>
          <a:prstGeom prst="rect">
            <a:avLst/>
          </a:prstGeom>
        </p:spPr>
      </p:pic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498157"/>
            <a:ext cx="6934200" cy="676656"/>
          </a:xfrm>
          <a:noFill/>
        </p:spPr>
        <p:txBody>
          <a:bodyPr/>
          <a:lstStyle>
            <a:lvl1pPr algn="r">
              <a:defRPr sz="28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1600200"/>
            <a:ext cx="6934200" cy="381000"/>
          </a:xfrm>
        </p:spPr>
        <p:txBody>
          <a:bodyPr/>
          <a:lstStyle>
            <a:lvl1pPr marL="0" indent="0" algn="r">
              <a:buFont typeface="Wingdings" pitchFamily="1" charset="2"/>
              <a:buNone/>
              <a:defRPr lang="en-US" sz="2000" kern="1200" dirty="0">
                <a:solidFill>
                  <a:srgbClr val="FFFFFF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0"/>
          </p:nvPr>
        </p:nvSpPr>
        <p:spPr>
          <a:solidFill>
            <a:schemeClr val="accent1">
              <a:lumMod val="50000"/>
            </a:schemeClr>
          </a:solidFill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solidFill>
            <a:srgbClr val="BF311A"/>
          </a:solidFill>
          <a:ln>
            <a:noFill/>
          </a:ln>
        </p:spPr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2133600"/>
            <a:ext cx="6934200" cy="685800"/>
          </a:xfrm>
        </p:spPr>
        <p:txBody>
          <a:bodyPr/>
          <a:lstStyle>
            <a:lvl1pPr marL="0" indent="0" algn="r">
              <a:buNone/>
              <a:defRPr sz="1600">
                <a:solidFill>
                  <a:srgbClr val="BCDDFB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2057400" y="6604456"/>
            <a:ext cx="43570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baseline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ヒラギノ角ゴ Pro W3" pitchFamily="1" charset="-128"/>
                <a:cs typeface="+mn-cs"/>
              </a:rPr>
              <a:t>RTI International is a registered trademark and a trade name of Research Triangle  Institute.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-Line Title and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26465" cy="1068387"/>
          </a:xfrm>
        </p:spPr>
        <p:txBody>
          <a:bodyPr lIns="182880" tIns="91440" rIns="182880" bIns="91440"/>
          <a:lstStyle>
            <a:lvl1pPr marL="0">
              <a:lnSpc>
                <a:spcPts val="3300"/>
              </a:lnSpc>
              <a:defRPr baseline="0"/>
            </a:lvl1pPr>
          </a:lstStyle>
          <a:p>
            <a:r>
              <a:rPr lang="en-US" dirty="0"/>
              <a:t>Click to edit Master title style. This one can wrap to two lines. Filler copy added.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3886200" cy="4983163"/>
          </a:xfrm>
        </p:spPr>
        <p:txBody>
          <a:bodyPr/>
          <a:lstStyle>
            <a:lvl1pPr marL="222250" indent="-222250">
              <a:defRPr sz="2000"/>
            </a:lvl1pPr>
            <a:lvl2pPr marL="463550" indent="-241300">
              <a:buFont typeface="Arial" pitchFamily="34" charset="0"/>
              <a:buChar char="–"/>
              <a:defRPr sz="1800"/>
            </a:lvl2pPr>
            <a:lvl3pPr marL="679450" indent="-222250">
              <a:buFont typeface="Wingdings" pitchFamily="2" charset="2"/>
              <a:buChar char="§"/>
              <a:tabLst/>
              <a:defRPr sz="1600"/>
            </a:lvl3pPr>
            <a:lvl4pPr marL="1031875" indent="-228600"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3886200" cy="4983163"/>
          </a:xfrm>
        </p:spPr>
        <p:txBody>
          <a:bodyPr/>
          <a:lstStyle>
            <a:lvl1pPr marL="222250" indent="-22225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0" y="6553200"/>
            <a:ext cx="457200" cy="304800"/>
          </a:xfr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1447800" cy="304800"/>
          </a:xfrm>
        </p:spPr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Plus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86200" cy="4525963"/>
          </a:xfrm>
        </p:spPr>
        <p:txBody>
          <a:bodyPr/>
          <a:lstStyle>
            <a:lvl1pPr marL="222250" indent="-222250">
              <a:defRPr sz="2000"/>
            </a:lvl1pPr>
            <a:lvl2pPr marL="457200" indent="-234950">
              <a:buFont typeface="Arial" pitchFamily="34" charset="0"/>
              <a:buChar char="–"/>
              <a:defRPr sz="1800"/>
            </a:lvl2pPr>
            <a:lvl3pPr marL="679450" indent="-222250">
              <a:buFont typeface="Wingdings" pitchFamily="2" charset="2"/>
              <a:buChar char="§"/>
              <a:defRPr sz="1600"/>
            </a:lvl3pPr>
            <a:lvl4pPr marL="1031875" indent="-228600"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862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0825" cy="1068387"/>
          </a:xfrm>
        </p:spPr>
        <p:txBody>
          <a:bodyPr lIns="182880" tIns="91440" rIns="182880" bIns="91440"/>
          <a:lstStyle>
            <a:lvl1pPr marL="0">
              <a:lnSpc>
                <a:spcPts val="3300"/>
              </a:lnSpc>
              <a:defRPr baseline="0"/>
            </a:lvl1pPr>
          </a:lstStyle>
          <a:p>
            <a:r>
              <a:rPr lang="en-US" dirty="0"/>
              <a:t>Click to edit Master title style. This one can wrap to two lines. Filler copy added.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0825" cy="1068387"/>
          </a:xfrm>
        </p:spPr>
        <p:txBody>
          <a:bodyPr lIns="182880" tIns="91440" rIns="182880" bIns="91440"/>
          <a:lstStyle>
            <a:lvl1pPr marL="0">
              <a:lnSpc>
                <a:spcPts val="3300"/>
              </a:lnSpc>
              <a:defRPr baseline="0"/>
            </a:lvl1pPr>
          </a:lstStyle>
          <a:p>
            <a:r>
              <a:rPr lang="en-US" dirty="0"/>
              <a:t>Click to edit Master title style. This one can wrap to two lines. Filler copy added.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733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743200"/>
            <a:ext cx="6477000" cy="676687"/>
          </a:xfrm>
          <a:noFill/>
        </p:spPr>
        <p:txBody>
          <a:bodyPr/>
          <a:lstStyle>
            <a:lvl1pPr algn="l">
              <a:defRPr sz="28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Ar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-1"/>
            <a:ext cx="9144000" cy="61264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57200" y="6553200"/>
            <a:ext cx="1447800" cy="304800"/>
          </a:xfrm>
          <a:prstGeom prst="rect">
            <a:avLst/>
          </a:prstGeom>
          <a:solidFill>
            <a:srgbClr val="BF311A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0" y="6553199"/>
            <a:ext cx="457200" cy="304801"/>
          </a:xfrm>
          <a:prstGeom prst="rect">
            <a:avLst/>
          </a:prstGeom>
          <a:solidFill>
            <a:srgbClr val="04294A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</p:sldLayoutIdLst>
  <p:hf hdr="0" ftr="0" dt="0"/>
  <p:txStyles>
    <p:titleStyle>
      <a:lvl1pPr marL="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9pPr>
    </p:titleStyle>
    <p:bodyStyle>
      <a:lvl1pPr marL="280988" indent="-2809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349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charset="0"/>
        <a:buChar char="–"/>
        <a:defRPr sz="1800">
          <a:solidFill>
            <a:schemeClr val="tx1"/>
          </a:solidFill>
          <a:latin typeface="+mn-lt"/>
          <a:cs typeface="+mn-cs"/>
        </a:defRPr>
      </a:lvl2pPr>
      <a:lvl3pPr marL="679450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81B6D-C22B-4BB4-B9DC-EBB6E016B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9331"/>
            <a:ext cx="6477000" cy="1408923"/>
          </a:xfrm>
        </p:spPr>
        <p:txBody>
          <a:bodyPr/>
          <a:lstStyle/>
          <a:p>
            <a:pPr algn="r"/>
            <a:r>
              <a:rPr lang="en-US" sz="3200" dirty="0"/>
              <a:t>US Housing Market Analysis &amp; Insights: 2008 – 2019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99DD21-8455-4A9C-BF26-B5D2A10D2520}"/>
              </a:ext>
            </a:extLst>
          </p:cNvPr>
          <p:cNvSpPr txBox="1"/>
          <p:nvPr/>
        </p:nvSpPr>
        <p:spPr>
          <a:xfrm>
            <a:off x="5505061" y="1392781"/>
            <a:ext cx="3638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By: Adam Iona, Chris Marchini, Remco </a:t>
            </a:r>
            <a:r>
              <a:rPr lang="en-US" dirty="0" err="1">
                <a:solidFill>
                  <a:schemeClr val="bg1"/>
                </a:solidFill>
              </a:rPr>
              <a:t>Mooij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>
                <a:solidFill>
                  <a:schemeClr val="bg1"/>
                </a:solidFill>
              </a:rPr>
              <a:t>and Tolu </a:t>
            </a:r>
            <a:r>
              <a:rPr lang="en-US" dirty="0" err="1">
                <a:solidFill>
                  <a:schemeClr val="bg1"/>
                </a:solidFill>
              </a:rPr>
              <a:t>Omotunde</a:t>
            </a:r>
            <a:endParaRPr lang="en-US" dirty="0">
              <a:solidFill>
                <a:schemeClr val="bg1"/>
              </a:solidFill>
            </a:endParaRPr>
          </a:p>
          <a:p>
            <a:pPr algn="r"/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en-US" sz="1600" dirty="0">
                <a:solidFill>
                  <a:schemeClr val="bg1"/>
                </a:solidFill>
              </a:rPr>
              <a:t>1/21/2020</a:t>
            </a:r>
          </a:p>
        </p:txBody>
      </p:sp>
    </p:spTree>
    <p:extLst>
      <p:ext uri="{BB962C8B-B14F-4D97-AF65-F5344CB8AC3E}">
        <p14:creationId xmlns:p14="http://schemas.microsoft.com/office/powerpoint/2010/main" val="274472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1324649" y="1591038"/>
            <a:ext cx="6494702" cy="7607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</a:rPr>
              <a:t>New Jersey, Maryland, and Connecticut appear to have begun rebounding around 2012, whereas New Mexico and West Virginia started slowly rebounding around 2015. 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F6FA954B-CBA5-4DE8-B6B4-8AD208AA9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82281"/>
            <a:ext cx="8229600" cy="4114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C035BE-A316-4B98-9D8C-4165649A5BBE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64949B6-F7E4-4DFC-80D6-86581238670E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Top </a:t>
            </a:r>
            <a:r>
              <a:rPr lang="en-US" sz="1600" dirty="0">
                <a:solidFill>
                  <a:schemeClr val="bg1"/>
                </a:solidFill>
              </a:rPr>
              <a:t>5 States with Highest Increases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7ED0E74-6290-4ACC-ACF5-436AA0B3F274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Top 5 States with Highest Decreases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D1EF91-E439-419B-84D2-870AD6A8CE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25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D40270-352A-48EB-A400-110FD4C07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7418"/>
            <a:ext cx="8229600" cy="5648912"/>
          </a:xfrm>
        </p:spPr>
        <p:txBody>
          <a:bodyPr/>
          <a:lstStyle/>
          <a:p>
            <a:r>
              <a:rPr lang="en-US" dirty="0"/>
              <a:t>We developed a correlation matrix to see how strongly correlated the following eight variables are to median sales prices: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Zillow Home Index Value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Monthly Home Sales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Foreclosure Resales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Divorce Rates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Unemployment Rates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Student Loan Debt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Total Debt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Household Median Income</a:t>
            </a:r>
          </a:p>
          <a:p>
            <a:pPr lvl="1"/>
            <a:endParaRPr lang="en-US" dirty="0"/>
          </a:p>
          <a:p>
            <a:r>
              <a:rPr lang="en-US" dirty="0"/>
              <a:t>The strength of these variables’ correlations with median sales prices fluctuated from state to state. </a:t>
            </a:r>
          </a:p>
          <a:p>
            <a:pPr lvl="1"/>
            <a:endParaRPr lang="en-US" dirty="0"/>
          </a:p>
          <a:p>
            <a:r>
              <a:rPr lang="en-US" dirty="0"/>
              <a:t>We’re showing the top correlated variables for DC and Connecticut to be illustrative.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A8A8BF-9BD9-44A3-B177-552DA58EAD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340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5F3DF0-BF72-441C-AF13-C3092E0F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7C4588-D09B-443A-AFA0-5B8410C373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441" y="2623846"/>
            <a:ext cx="7022018" cy="1562100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A5FB5D6-898E-4665-A9EF-4EEA5335F4D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6127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marL="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kern="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E76BA-3E72-4B20-A469-B980A6C95A4D}"/>
              </a:ext>
            </a:extLst>
          </p:cNvPr>
          <p:cNvSpPr/>
          <p:nvPr/>
        </p:nvSpPr>
        <p:spPr bwMode="auto">
          <a:xfrm>
            <a:off x="3" y="612776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67626A9-994F-4868-9D82-C45B896AF801}"/>
              </a:ext>
            </a:extLst>
          </p:cNvPr>
          <p:cNvSpPr/>
          <p:nvPr/>
        </p:nvSpPr>
        <p:spPr bwMode="auto">
          <a:xfrm>
            <a:off x="342900" y="612774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Example w/ </a:t>
            </a:r>
            <a:r>
              <a:rPr lang="en-US" sz="1600" dirty="0">
                <a:solidFill>
                  <a:schemeClr val="bg1"/>
                </a:solidFill>
              </a:rPr>
              <a:t>Highest Price Increase (DC)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88DB976-531B-4060-9D51-E5A85B4A6531}"/>
              </a:ext>
            </a:extLst>
          </p:cNvPr>
          <p:cNvSpPr/>
          <p:nvPr/>
        </p:nvSpPr>
        <p:spPr bwMode="auto">
          <a:xfrm>
            <a:off x="4743450" y="612775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Example w/ Highest Price Decrease (CT)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78F6D23-4763-4B48-A73F-EB2650B5B9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13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3" y="612776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342900" y="612774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Example w/ </a:t>
            </a:r>
            <a:r>
              <a:rPr lang="en-US" sz="1600" dirty="0">
                <a:solidFill>
                  <a:schemeClr val="bg1"/>
                </a:solidFill>
              </a:rPr>
              <a:t>Highest Price Increase (DC)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5F91533-BE4F-4856-91FE-EB3593102931}"/>
              </a:ext>
            </a:extLst>
          </p:cNvPr>
          <p:cNvSpPr/>
          <p:nvPr/>
        </p:nvSpPr>
        <p:spPr bwMode="auto">
          <a:xfrm>
            <a:off x="4743450" y="612775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Example w/ Highest Price Decrease (CT)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AF11D-135F-441B-85B4-BB876D82D5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F3A01216-0EA2-4F42-9852-8DE7E3704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21" y="1373479"/>
            <a:ext cx="8787782" cy="590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65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5F3DF0-BF72-441C-AF13-C3092E0F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5FB5D6-898E-4665-A9EF-4EEA5335F4D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6127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marL="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kern="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E76BA-3E72-4B20-A469-B980A6C95A4D}"/>
              </a:ext>
            </a:extLst>
          </p:cNvPr>
          <p:cNvSpPr/>
          <p:nvPr/>
        </p:nvSpPr>
        <p:spPr bwMode="auto">
          <a:xfrm>
            <a:off x="3" y="612776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67626A9-994F-4868-9D82-C45B896AF801}"/>
              </a:ext>
            </a:extLst>
          </p:cNvPr>
          <p:cNvSpPr/>
          <p:nvPr/>
        </p:nvSpPr>
        <p:spPr bwMode="auto">
          <a:xfrm>
            <a:off x="342900" y="612774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Example w/ </a:t>
            </a:r>
            <a:r>
              <a:rPr lang="en-US" sz="1600" dirty="0">
                <a:solidFill>
                  <a:schemeClr val="bg1"/>
                </a:solidFill>
              </a:rPr>
              <a:t>Highest Price Increase (DC)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88DB976-531B-4060-9D51-E5A85B4A6531}"/>
              </a:ext>
            </a:extLst>
          </p:cNvPr>
          <p:cNvSpPr/>
          <p:nvPr/>
        </p:nvSpPr>
        <p:spPr bwMode="auto">
          <a:xfrm>
            <a:off x="4743450" y="612775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Example w/ Highest Price Decrease (CT)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92B3AB-5FD5-4DCF-B112-EB1A8CF79B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79" y="2658846"/>
            <a:ext cx="5911842" cy="1540307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EB8E-0C7E-4AED-A31F-FC076572FE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256FB7EA-5779-49BB-828D-09B9FBD4A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773529"/>
            <a:ext cx="8802620" cy="660196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3DCD0F-8155-42BC-B80B-335C3B3B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5FB5D6-898E-4665-A9EF-4EEA5335F4D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6127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marL="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kern="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E76BA-3E72-4B20-A469-B980A6C95A4D}"/>
              </a:ext>
            </a:extLst>
          </p:cNvPr>
          <p:cNvSpPr/>
          <p:nvPr/>
        </p:nvSpPr>
        <p:spPr bwMode="auto">
          <a:xfrm>
            <a:off x="3" y="612776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67626A9-994F-4868-9D82-C45B896AF801}"/>
              </a:ext>
            </a:extLst>
          </p:cNvPr>
          <p:cNvSpPr/>
          <p:nvPr/>
        </p:nvSpPr>
        <p:spPr bwMode="auto">
          <a:xfrm>
            <a:off x="342900" y="612774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Example w/ </a:t>
            </a:r>
            <a:r>
              <a:rPr lang="en-US" sz="1600" dirty="0">
                <a:solidFill>
                  <a:schemeClr val="bg1"/>
                </a:solidFill>
              </a:rPr>
              <a:t>Highest Price Increase (DC)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88DB976-531B-4060-9D51-E5A85B4A6531}"/>
              </a:ext>
            </a:extLst>
          </p:cNvPr>
          <p:cNvSpPr/>
          <p:nvPr/>
        </p:nvSpPr>
        <p:spPr bwMode="auto">
          <a:xfrm>
            <a:off x="4743450" y="612775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Example w/ Highest Price Decrease (CT)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31B5826-1340-479A-8BB5-6AD7259AEF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380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8B6BB3-4C90-4635-911D-0BADE7B1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>
                <a:latin typeface="Arial" panose="020B0604020202020204" pitchFamily="34" charset="0"/>
              </a:rPr>
              <a:t>Based on the results of Question 3, what may future median sales prices look like?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060D88-EBE2-457A-9BF1-E4B06EAED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9842"/>
            <a:ext cx="8229600" cy="5199063"/>
          </a:xfrm>
        </p:spPr>
        <p:txBody>
          <a:bodyPr/>
          <a:lstStyle/>
          <a:p>
            <a:r>
              <a:rPr lang="en-US" dirty="0"/>
              <a:t>This varies by state, the variables related, and the scenarios you run. </a:t>
            </a:r>
          </a:p>
          <a:p>
            <a:endParaRPr lang="en-US" dirty="0"/>
          </a:p>
          <a:p>
            <a:r>
              <a:rPr lang="en-US" dirty="0"/>
              <a:t>The following are what DC and Connecticut may look like in 2020 based on the following assumptions: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A22B72D-90A8-4AB8-8571-7D8EB197A3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8A4BB5-0BF0-2E4C-8244-4C883FD38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2298700"/>
            <a:ext cx="5872480" cy="2017956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04DC35-C14C-2B4B-A4FA-2993CBF93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4316656"/>
            <a:ext cx="62230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38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8A74-0D50-4732-A85F-3679FF1D4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1F514-DDD4-4E11-863F-B9A47C261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 gained insights into the market rebounding:</a:t>
            </a:r>
          </a:p>
          <a:p>
            <a:pPr lvl="1"/>
            <a:r>
              <a:rPr lang="en-US" dirty="0"/>
              <a:t>Median sales prices increased/foreclosures decreased since ‘11-’12</a:t>
            </a:r>
          </a:p>
          <a:p>
            <a:pPr lvl="1"/>
            <a:r>
              <a:rPr lang="en-US" dirty="0"/>
              <a:t>Most states started to rebound around 2011-2012</a:t>
            </a:r>
          </a:p>
          <a:p>
            <a:pPr lvl="1"/>
            <a:r>
              <a:rPr lang="en-US" dirty="0"/>
              <a:t>Variables correlated to median sales prices vary from state to state</a:t>
            </a:r>
          </a:p>
          <a:p>
            <a:pPr lvl="1"/>
            <a:r>
              <a:rPr lang="en-US" dirty="0"/>
              <a:t>The market outlook per state varies depending on the input</a:t>
            </a:r>
          </a:p>
          <a:p>
            <a:pPr lvl="1"/>
            <a:endParaRPr lang="en-US" dirty="0"/>
          </a:p>
          <a:p>
            <a:r>
              <a:rPr lang="en-US" b="1" dirty="0"/>
              <a:t>Things that remain unclear based on our results:</a:t>
            </a:r>
          </a:p>
          <a:p>
            <a:pPr lvl="1"/>
            <a:r>
              <a:rPr lang="en-US" dirty="0"/>
              <a:t>Was there a specific event in 2011 that caused the housing market to mostly rebound?</a:t>
            </a:r>
          </a:p>
          <a:p>
            <a:pPr lvl="1"/>
            <a:r>
              <a:rPr lang="en-US" dirty="0"/>
              <a:t>Why didn’t NM and WV housing prices rebound around 2011-2012?</a:t>
            </a:r>
          </a:p>
          <a:p>
            <a:pPr lvl="1"/>
            <a:r>
              <a:rPr lang="en-US" dirty="0"/>
              <a:t>Why did certain variables affect some states more than others?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8ED65-D760-4206-A8B9-F6C201729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08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DA84-8F91-4589-B229-6CA7E842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Postmortem + 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A1B93-90A4-4732-8ADE-F48987616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39018"/>
            <a:ext cx="4673600" cy="4779963"/>
          </a:xfrm>
        </p:spPr>
        <p:txBody>
          <a:bodyPr/>
          <a:lstStyle/>
          <a:p>
            <a:r>
              <a:rPr lang="en-US" sz="1800" b="1" dirty="0"/>
              <a:t>Key issues we encountered:</a:t>
            </a:r>
          </a:p>
          <a:p>
            <a:pPr lvl="1"/>
            <a:r>
              <a:rPr lang="en-US" sz="1600" dirty="0"/>
              <a:t>Unable to use some data, specifically APIs</a:t>
            </a:r>
          </a:p>
          <a:p>
            <a:pPr lvl="1"/>
            <a:r>
              <a:rPr lang="en-US" sz="1600" dirty="0"/>
              <a:t>Preventing scope creep with additional variables </a:t>
            </a:r>
          </a:p>
          <a:p>
            <a:pPr lvl="1"/>
            <a:r>
              <a:rPr lang="en-US" sz="1600" dirty="0"/>
              <a:t>Merging our disparate data into one </a:t>
            </a:r>
            <a:r>
              <a:rPr lang="en-US" sz="1600" dirty="0" err="1"/>
              <a:t>Jupyter</a:t>
            </a:r>
            <a:r>
              <a:rPr lang="en-US" sz="1600" dirty="0"/>
              <a:t> Notebook </a:t>
            </a:r>
          </a:p>
          <a:p>
            <a:pPr lvl="1"/>
            <a:endParaRPr lang="en-US" sz="1600" dirty="0"/>
          </a:p>
          <a:p>
            <a:r>
              <a:rPr lang="en-US" sz="1800" b="1" dirty="0"/>
              <a:t>Future research recommendations:</a:t>
            </a:r>
          </a:p>
          <a:p>
            <a:pPr lvl="1"/>
            <a:r>
              <a:rPr lang="en-US" sz="1600" dirty="0"/>
              <a:t>What other variables might determine why the housing market rebounded?</a:t>
            </a:r>
          </a:p>
          <a:p>
            <a:pPr lvl="1"/>
            <a:r>
              <a:rPr lang="en-US" sz="1600" dirty="0"/>
              <a:t>Why did states like NM and WV not rebound in 2011-2012? </a:t>
            </a:r>
          </a:p>
          <a:p>
            <a:pPr lvl="1"/>
            <a:r>
              <a:rPr lang="en-US" sz="1600" dirty="0"/>
              <a:t>What would this model look like applied at more of the local level? </a:t>
            </a:r>
          </a:p>
          <a:p>
            <a:pPr lvl="1"/>
            <a:r>
              <a:rPr lang="en-US" sz="1600" dirty="0"/>
              <a:t>How did the rental market change in comparison to the housing market? </a:t>
            </a:r>
          </a:p>
        </p:txBody>
      </p:sp>
      <p:pic>
        <p:nvPicPr>
          <p:cNvPr id="4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05E441-9F11-435B-9665-7AA720FD0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1156393"/>
            <a:ext cx="3571875" cy="454521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A7F33-B8CC-4F1A-890C-EF65892CB5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706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980F-EA88-45AE-834E-E5E77BD738A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0825" cy="106838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Thank you! Questions?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13079F-CE23-4499-B42D-98F159708F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4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91A7-C65C-4043-96F3-E31A494B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DFB3A-14FD-49FB-87FF-0B32449D8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7418"/>
            <a:ext cx="8229600" cy="4983163"/>
          </a:xfrm>
        </p:spPr>
        <p:txBody>
          <a:bodyPr/>
          <a:lstStyle/>
          <a:p>
            <a:r>
              <a:rPr lang="en-US" dirty="0"/>
              <a:t>Project Overview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Key Questions &amp; Data Sources/Data Used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Cleanup &amp; Exploration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Analysis Process + Answered Questions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Discussion of Results</a:t>
            </a:r>
          </a:p>
          <a:p>
            <a:endParaRPr lang="en-US" dirty="0"/>
          </a:p>
          <a:p>
            <a:r>
              <a:rPr lang="en-US" dirty="0"/>
              <a:t>Postmortem &amp; Future Research</a:t>
            </a:r>
          </a:p>
          <a:p>
            <a:endParaRPr lang="en-US" dirty="0"/>
          </a:p>
          <a:p>
            <a:r>
              <a:rPr lang="en-US" dirty="0"/>
              <a:t>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1616E-4E85-49CA-9563-E5D07C7927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02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50C3C6-88A9-4FE5-B28E-E1EF09359F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357F0D-9A2C-48E1-9ED2-C69FE64F73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44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latin typeface="Arial" panose="020B0604020202020204" pitchFamily="34" charset="0"/>
              </a:rPr>
              <a:t>What are the top 5 states with the highest increases and highest decrease in median house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1860594" y="1695635"/>
            <a:ext cx="5422812" cy="60125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Since 2008, DC, California, Colorado, Washington, and Massachusetts saw the highest increases in house prices</a:t>
            </a:r>
          </a:p>
        </p:txBody>
      </p:sp>
      <p:pic>
        <p:nvPicPr>
          <p:cNvPr id="12" name="Content Placeholder 1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7129E11-BF06-46E9-90C8-91F115D1B466}"/>
              </a:ext>
            </a:extLst>
          </p:cNvPr>
          <p:cNvPicPr preferRelativeResize="0"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2273300"/>
            <a:ext cx="6172200" cy="417689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919E68-620C-4A16-816C-DF58C4C57A30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53C7B42-5EAA-4B38-81EC-B26A7655DC94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Top </a:t>
            </a:r>
            <a:r>
              <a:rPr lang="en-US" sz="1600" dirty="0">
                <a:solidFill>
                  <a:schemeClr val="bg1"/>
                </a:solidFill>
              </a:rPr>
              <a:t>5 States with Highest Increases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1ADB9AF-56CD-4E3B-80EA-60C2F047A637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Top 5 States with Highest Decreases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70EE3B-6D71-4155-BAE6-730351FEDE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42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latin typeface="Arial" panose="020B0604020202020204" pitchFamily="34" charset="0"/>
              </a:rPr>
              <a:t>What are the top 5 states with the highest increases and highest decrease in median house prices since 2008?</a:t>
            </a:r>
            <a:endParaRPr lang="en-US" sz="2000" dirty="0">
              <a:latin typeface="+mn-lt"/>
            </a:endParaRP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91AF9A-5FA8-4E2B-AFC8-00B2EB95D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899" y="2345034"/>
            <a:ext cx="6172200" cy="41768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753F601-A04A-413C-939B-0246FB20703A}"/>
              </a:ext>
            </a:extLst>
          </p:cNvPr>
          <p:cNvSpPr/>
          <p:nvPr/>
        </p:nvSpPr>
        <p:spPr bwMode="auto">
          <a:xfrm>
            <a:off x="1797923" y="1724725"/>
            <a:ext cx="5548151" cy="69979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Connecticut, New Jersey, Maryland, New Mexico, and West Virginia saw the highest decreases in house prices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5A9FDE-2EDB-4E69-A717-9C2CF46F1C53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C13E17F-8A1E-4E1C-90BA-09D8797C6C08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Top </a:t>
            </a:r>
            <a:r>
              <a:rPr lang="en-US" sz="1600" dirty="0">
                <a:solidFill>
                  <a:schemeClr val="bg1"/>
                </a:solidFill>
              </a:rPr>
              <a:t>5 States with Highest Increases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214E74A-4BD2-4355-9578-E7854FCC5BE4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Top 5 States with Highest Decreases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F78303-C7FC-488C-A945-0F30698846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1FD3527-2760-4DFE-9CFD-69EA0E17C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3128"/>
            <a:ext cx="9144000" cy="586487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increase,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California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Colorado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Washington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Massachusetts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1E944C-DFAA-4775-9B9A-3BB3C4E84C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42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71779563-8C0E-4163-AB5A-4B4526DB3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8698"/>
            <a:ext cx="9144000" cy="591930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increase,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California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Colorado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Washington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Massachusetts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E47154-B47A-46A7-BA70-175E6F21B0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80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736A5634-D036-4A9F-81C8-4A59BF209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34143"/>
            <a:ext cx="9144000" cy="582385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increase,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California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Colorado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Washington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Massachusetts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33E647-EA2A-49D7-81F8-22B39743C0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57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8C97077-0E8D-4C27-A436-250A50183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6972"/>
            <a:ext cx="9144000" cy="587102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increase,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California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Colorado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Washington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Massachusetts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6B636F-B9AB-4640-B0B6-CFC0091154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454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B7EBDEEB-9DEA-455C-8282-E31493A52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6970"/>
            <a:ext cx="9144000" cy="587102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decreases,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Jersey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Maryland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Mexico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West Virginia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81D4DA-0B94-4002-9737-B75D589843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483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FF0F9B3-0B54-482B-8C03-67CA52EBA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0"/>
            <a:ext cx="9144000" cy="5842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decreases,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Jersey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Maryland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Mexico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West Virginia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7409FE-D98D-4F08-BF4D-39DFCF3A3D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069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36BBE740-8961-4451-85CB-B449E9240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6970"/>
            <a:ext cx="9144000" cy="587102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decreases,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Jersey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Maryland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Mexico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West Virginia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06FBB9-4266-4E10-9826-1BBDE7E0F3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529F-1494-4581-9539-D7FA926C2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6543026-8419-4E36-BD42-71E60BFD2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220701"/>
              </p:ext>
            </p:extLst>
          </p:nvPr>
        </p:nvGraphicFramePr>
        <p:xfrm>
          <a:off x="457200" y="1143000"/>
          <a:ext cx="8229600" cy="4983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7AC391-C8EE-4FBF-BB63-4179B884FC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93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A6399DE-126F-4176-BE94-93ADBC735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1486"/>
            <a:ext cx="9144000" cy="585651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decreases,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Jersey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Maryland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Mexico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West Virginia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004E9B-287C-4402-9BC7-752BA4FF7D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318A-7222-48E0-A87E-EE5A9390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129B1-641A-446C-8BA3-F55D36AD2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How have the average median house sales and foreclosure resale rates trended since 2008?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are the top five states with the highest increases and highest decrease in median house prices since 2008?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consumer/market variables affected median sales prices for homes since 2008?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>
                <a:latin typeface="Arial" panose="020B0604020202020204" pitchFamily="34" charset="0"/>
              </a:rPr>
              <a:t>Based on the results of Question 3, what may future median sales prices look like?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7ECE5-A9C1-4780-9E16-EC881D658F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61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90CF-8F19-41D8-9FD5-9C1D1BD37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and Data Used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D708FAC-60E2-4B58-B2DE-FC775E620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084904"/>
              </p:ext>
            </p:extLst>
          </p:nvPr>
        </p:nvGraphicFramePr>
        <p:xfrm>
          <a:off x="247261" y="702366"/>
          <a:ext cx="8649477" cy="6108028"/>
        </p:xfrm>
        <a:graphic>
          <a:graphicData uri="http://schemas.openxmlformats.org/drawingml/2006/table">
            <a:tbl>
              <a:tblPr/>
              <a:tblGrid>
                <a:gridCol w="1157469">
                  <a:extLst>
                    <a:ext uri="{9D8B030D-6E8A-4147-A177-3AD203B41FA5}">
                      <a16:colId xmlns:a16="http://schemas.microsoft.com/office/drawing/2014/main" val="3145304119"/>
                    </a:ext>
                  </a:extLst>
                </a:gridCol>
                <a:gridCol w="1232453">
                  <a:extLst>
                    <a:ext uri="{9D8B030D-6E8A-4147-A177-3AD203B41FA5}">
                      <a16:colId xmlns:a16="http://schemas.microsoft.com/office/drawing/2014/main" val="3481535404"/>
                    </a:ext>
                  </a:extLst>
                </a:gridCol>
                <a:gridCol w="843239">
                  <a:extLst>
                    <a:ext uri="{9D8B030D-6E8A-4147-A177-3AD203B41FA5}">
                      <a16:colId xmlns:a16="http://schemas.microsoft.com/office/drawing/2014/main" val="100821902"/>
                    </a:ext>
                  </a:extLst>
                </a:gridCol>
                <a:gridCol w="508414">
                  <a:extLst>
                    <a:ext uri="{9D8B030D-6E8A-4147-A177-3AD203B41FA5}">
                      <a16:colId xmlns:a16="http://schemas.microsoft.com/office/drawing/2014/main" val="3656610533"/>
                    </a:ext>
                  </a:extLst>
                </a:gridCol>
                <a:gridCol w="606490">
                  <a:extLst>
                    <a:ext uri="{9D8B030D-6E8A-4147-A177-3AD203B41FA5}">
                      <a16:colId xmlns:a16="http://schemas.microsoft.com/office/drawing/2014/main" val="4015723356"/>
                    </a:ext>
                  </a:extLst>
                </a:gridCol>
                <a:gridCol w="795061">
                  <a:extLst>
                    <a:ext uri="{9D8B030D-6E8A-4147-A177-3AD203B41FA5}">
                      <a16:colId xmlns:a16="http://schemas.microsoft.com/office/drawing/2014/main" val="3475497525"/>
                    </a:ext>
                  </a:extLst>
                </a:gridCol>
                <a:gridCol w="585870">
                  <a:extLst>
                    <a:ext uri="{9D8B030D-6E8A-4147-A177-3AD203B41FA5}">
                      <a16:colId xmlns:a16="http://schemas.microsoft.com/office/drawing/2014/main" val="3893023287"/>
                    </a:ext>
                  </a:extLst>
                </a:gridCol>
                <a:gridCol w="875117">
                  <a:extLst>
                    <a:ext uri="{9D8B030D-6E8A-4147-A177-3AD203B41FA5}">
                      <a16:colId xmlns:a16="http://schemas.microsoft.com/office/drawing/2014/main" val="1142930861"/>
                    </a:ext>
                  </a:extLst>
                </a:gridCol>
                <a:gridCol w="636442">
                  <a:extLst>
                    <a:ext uri="{9D8B030D-6E8A-4147-A177-3AD203B41FA5}">
                      <a16:colId xmlns:a16="http://schemas.microsoft.com/office/drawing/2014/main" val="3480072677"/>
                    </a:ext>
                  </a:extLst>
                </a:gridCol>
                <a:gridCol w="541175">
                  <a:extLst>
                    <a:ext uri="{9D8B030D-6E8A-4147-A177-3AD203B41FA5}">
                      <a16:colId xmlns:a16="http://schemas.microsoft.com/office/drawing/2014/main" val="1980663573"/>
                    </a:ext>
                  </a:extLst>
                </a:gridCol>
                <a:gridCol w="867747">
                  <a:extLst>
                    <a:ext uri="{9D8B030D-6E8A-4147-A177-3AD203B41FA5}">
                      <a16:colId xmlns:a16="http://schemas.microsoft.com/office/drawing/2014/main" val="487370450"/>
                    </a:ext>
                  </a:extLst>
                </a:gridCol>
              </a:tblGrid>
              <a:tr h="21594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Key Questions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Primary Data Sources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Data Used</a:t>
                      </a:r>
                    </a:p>
                  </a:txBody>
                  <a:tcPr marL="6912" marR="6912" marT="6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37188"/>
                  </a:ext>
                </a:extLst>
              </a:tr>
              <a:tr h="7239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Zillow Home Value Index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Med. Sale Price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Monthly Home Sales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Foreclo</a:t>
                      </a:r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. Resales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Divorce Rates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Unemploy</a:t>
                      </a:r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. </a:t>
                      </a:r>
                    </a:p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Rates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Student Loan Debt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Total Debt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Median Household Income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130360"/>
                  </a:ext>
                </a:extLst>
              </a:tr>
              <a:tr h="921830">
                <a:tc>
                  <a:txBody>
                    <a:bodyPr/>
                    <a:lstStyle/>
                    <a:p>
                      <a:pPr marL="0" lvl="0" indent="0" algn="ctr" fontAlgn="ctr">
                        <a:buClr>
                          <a:srgbClr val="000000"/>
                        </a:buClr>
                        <a:buSzPts val="1100"/>
                        <a:buFont typeface="+mj-lt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Zillow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580310"/>
                  </a:ext>
                </a:extLst>
              </a:tr>
              <a:tr h="92183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Zillow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477548"/>
                  </a:ext>
                </a:extLst>
              </a:tr>
              <a:tr h="1620325">
                <a:tc>
                  <a:txBody>
                    <a:bodyPr/>
                    <a:lstStyle/>
                    <a:p>
                      <a:pPr marL="0" lvl="0" indent="0" algn="ctr" fontAlgn="ctr">
                        <a:buFont typeface="+mj-lt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Zillow, CDC/NCHS, Bureau of Labor Statistics, New York Federal Consumer Credit Panel/Equifax, Census Bureau</a:t>
                      </a:r>
                    </a:p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913308"/>
                  </a:ext>
                </a:extLst>
              </a:tr>
              <a:tr h="1620325">
                <a:tc>
                  <a:txBody>
                    <a:bodyPr/>
                    <a:lstStyle/>
                    <a:p>
                      <a:pPr marL="0" lvl="0" indent="0" algn="ctr" fontAlgn="ctr">
                        <a:buFont typeface="+mj-lt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Zillow, CDC/NCHS, Bureau of Labor Statistics, New York Federal Consumer Credit Panel/Equifax, Census Bureau</a:t>
                      </a:r>
                    </a:p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02308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1B9C63-7B25-4D59-997D-509E4362B4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24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1F5E-C5A0-4D6C-A951-E1D5F589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Process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50EB598-CBCD-4996-8F04-DCCB5C4189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302937"/>
              </p:ext>
            </p:extLst>
          </p:nvPr>
        </p:nvGraphicFramePr>
        <p:xfrm>
          <a:off x="457200" y="1157288"/>
          <a:ext cx="8229600" cy="511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423785-0185-4DFA-9797-18C31CB4EF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7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How have the average median house sales and foreclosure resale rates trended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9" name="Picture 8" descr="A close up of a mans face&#10;&#10;Description automatically generated">
            <a:extLst>
              <a:ext uri="{FF2B5EF4-FFF2-40B4-BE49-F238E27FC236}">
                <a16:creationId xmlns:a16="http://schemas.microsoft.com/office/drawing/2014/main" id="{D71EE137-26BC-4373-8BAB-2B1286A9E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882" y="2290086"/>
            <a:ext cx="6478239" cy="431882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C7527D5-66CC-49B9-BCFC-9087DFEFCB6F}"/>
              </a:ext>
            </a:extLst>
          </p:cNvPr>
          <p:cNvSpPr/>
          <p:nvPr/>
        </p:nvSpPr>
        <p:spPr bwMode="auto">
          <a:xfrm>
            <a:off x="857249" y="1750570"/>
            <a:ext cx="7709702" cy="53951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The national average median sales prices began increasing in 2011 and have continued to increase since then, indicating the market started to rebound in 2011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C11EC3F-AB74-48AE-90FA-6F0F78D35495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Average Median House Sales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CCA1F6-9B69-46DF-A7E5-0A2059F17A00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Foreclosure Resales %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38E13A-1EBC-4A57-B02C-F0DCB2A188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323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How have the average median house sales and foreclosure resale rates trended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C11EC3F-AB74-48AE-90FA-6F0F78D35495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Average Median House Sales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CCA1F6-9B69-46DF-A7E5-0A2059F17A00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Foreclosure Resales %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8A3F23-B156-48D7-A942-B994D36477E0}"/>
              </a:ext>
            </a:extLst>
          </p:cNvPr>
          <p:cNvSpPr/>
          <p:nvPr/>
        </p:nvSpPr>
        <p:spPr bwMode="auto">
          <a:xfrm>
            <a:off x="924408" y="1587952"/>
            <a:ext cx="7295184" cy="84348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The foreclosure resales percentages have steadily declined since 2011 and continue to trend downward, which further indicates 2011 was a pivotal year for the market’s rebounding.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89554F3-6CC6-4E49-AE42-1FFE2AAB7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2431439"/>
            <a:ext cx="6172200" cy="41148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E7209B-9E3C-49B2-90D1-13F39D53DD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144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latin typeface="Arial" panose="020B0604020202020204" pitchFamily="34" charset="0"/>
              </a:rPr>
              <a:t>What are the top 5 states with the highest increases and highest decrease in median house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1324649" y="1726656"/>
            <a:ext cx="6494702" cy="8381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DC, California, Colorado, Washington, and Massachusetts show median sales price increases starting around 2011-2012, which follows a consistent pattern with the national median sales price average.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77FAB788-8BC6-400F-9834-A9DB50ADC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67723"/>
            <a:ext cx="8229600" cy="420234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33057B-66F9-469B-8614-23723F984546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6D6001B-C836-4469-86D7-43A89BE5EBEF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Top </a:t>
            </a:r>
            <a:r>
              <a:rPr lang="en-US" sz="1600" dirty="0">
                <a:solidFill>
                  <a:schemeClr val="bg1"/>
                </a:solidFill>
              </a:rPr>
              <a:t>5 States with Highest Increases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920C91F-D197-47D4-9983-F88DA8D924CB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Top 5 States with Highest Decreases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38DDCE-306F-4686-98CF-50E1585FDA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57766"/>
      </p:ext>
    </p:extLst>
  </p:cSld>
  <p:clrMapOvr>
    <a:masterClrMapping/>
  </p:clrMapOvr>
</p:sld>
</file>

<file path=ppt/theme/theme1.xml><?xml version="1.0" encoding="utf-8"?>
<a:theme xmlns:a="http://schemas.openxmlformats.org/drawingml/2006/main" name="1_RTI Corporate">
  <a:themeElements>
    <a:clrScheme name="RTI Theme Color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85295"/>
      </a:accent1>
      <a:accent2>
        <a:srgbClr val="D06F1A"/>
      </a:accent2>
      <a:accent3>
        <a:srgbClr val="B1953A"/>
      </a:accent3>
      <a:accent4>
        <a:srgbClr val="FFC525"/>
      </a:accent4>
      <a:accent5>
        <a:srgbClr val="5D9732"/>
      </a:accent5>
      <a:accent6>
        <a:srgbClr val="4F2683"/>
      </a:accent6>
      <a:hlink>
        <a:srgbClr val="0045C7"/>
      </a:hlink>
      <a:folHlink>
        <a:srgbClr val="5D6EC9"/>
      </a:folHlink>
    </a:clrScheme>
    <a:fontScheme name="Custom Design">
      <a:majorFont>
        <a:latin typeface="Arial Narrow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TI_Corporate_Template(2)" id="{94CF4F71-62C5-A142-A667-C8083AFEB5D7}" vid="{28A7E8C7-462B-6444-B374-9AE6A3F1826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1678</Words>
  <Application>Microsoft Macintosh PowerPoint</Application>
  <PresentationFormat>On-screen Show (4:3)</PresentationFormat>
  <Paragraphs>301</Paragraphs>
  <Slides>30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Arial Narrow</vt:lpstr>
      <vt:lpstr>Wingdings</vt:lpstr>
      <vt:lpstr>1_RTI Corporate</vt:lpstr>
      <vt:lpstr>US Housing Market Analysis &amp; Insights: 2008 – 2019</vt:lpstr>
      <vt:lpstr>Agenda</vt:lpstr>
      <vt:lpstr>Project Overview</vt:lpstr>
      <vt:lpstr>Key Questions</vt:lpstr>
      <vt:lpstr>Data Sources and Data Used</vt:lpstr>
      <vt:lpstr>Data Analysis Process</vt:lpstr>
      <vt:lpstr>How have the average median house sales and foreclosure resale rates trended since 2008?</vt:lpstr>
      <vt:lpstr>How have the average median house sales and foreclosure resale rates trended since 2008?</vt:lpstr>
      <vt:lpstr>What are the top 5 states with the highest increases and highest decrease in median house prices since 2008?</vt:lpstr>
      <vt:lpstr>What consumer/market variables affected median housing prices since 2008?</vt:lpstr>
      <vt:lpstr>What consumer/market variables affected median housing prices since 2008?</vt:lpstr>
      <vt:lpstr>PowerPoint Presentation</vt:lpstr>
      <vt:lpstr>What consumer/market variables affected median housing prices since 2008?</vt:lpstr>
      <vt:lpstr>PowerPoint Presentation</vt:lpstr>
      <vt:lpstr>PowerPoint Presentation</vt:lpstr>
      <vt:lpstr>Based on the results of Question 3, what may future median sales prices look like?</vt:lpstr>
      <vt:lpstr>Discussion of Results</vt:lpstr>
      <vt:lpstr>Postmortem + Future Research</vt:lpstr>
      <vt:lpstr>Thank you! Questions? </vt:lpstr>
      <vt:lpstr>Appendix</vt:lpstr>
      <vt:lpstr>What are the top 5 states with the highest increases and highest decrease in median house prices since 2008?</vt:lpstr>
      <vt:lpstr>What are the top 5 states with the highest increases and highest decrease in median house prices since 2008?</vt:lpstr>
      <vt:lpstr>For states with the highest median sales price increase, what consumer/market variables affected median housing prices since 2008?</vt:lpstr>
      <vt:lpstr>For states with the highest median sales price increase, what consumer/market variables affected median housing prices since 2008?</vt:lpstr>
      <vt:lpstr>For states with the highest median sales price increase, what consumer/market variables affected median housing prices since 2008?</vt:lpstr>
      <vt:lpstr>For states with the highest median sales price increase, what consumer/market variables affected median housing prices since 2008?</vt:lpstr>
      <vt:lpstr>For states with the highest median sales price decreases, what consumer/market variables affected median housing prices since 2008?</vt:lpstr>
      <vt:lpstr>For states with the highest median sales price decreases, what consumer/market variables affected median housing prices since 2008?</vt:lpstr>
      <vt:lpstr>For states with the highest median sales price decreases, what consumer/market variables affected median housing prices since 2008?</vt:lpstr>
      <vt:lpstr>For states with the highest median sales price decreases, what consumer/market variables affected median housing prices since 2008?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Housing Market Analysis &amp; Insights: 2008 – 2019</dc:title>
  <dc:creator>Marchini, Chris</dc:creator>
  <cp:lastModifiedBy>Toluwalashe Omotunde</cp:lastModifiedBy>
  <cp:revision>56</cp:revision>
  <dcterms:created xsi:type="dcterms:W3CDTF">2020-01-19T20:20:26Z</dcterms:created>
  <dcterms:modified xsi:type="dcterms:W3CDTF">2020-01-21T21:52:42Z</dcterms:modified>
</cp:coreProperties>
</file>