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3"/>
  </p:notesMasterIdLst>
  <p:handoutMasterIdLst>
    <p:handoutMasterId r:id="rId34"/>
  </p:handoutMasterIdLst>
  <p:sldIdLst>
    <p:sldId id="650" r:id="rId2"/>
    <p:sldId id="651" r:id="rId3"/>
    <p:sldId id="653" r:id="rId4"/>
    <p:sldId id="665" r:id="rId5"/>
    <p:sldId id="654" r:id="rId6"/>
    <p:sldId id="686" r:id="rId7"/>
    <p:sldId id="656" r:id="rId8"/>
    <p:sldId id="657" r:id="rId9"/>
    <p:sldId id="668" r:id="rId10"/>
    <p:sldId id="658" r:id="rId11"/>
    <p:sldId id="661" r:id="rId12"/>
    <p:sldId id="663" r:id="rId13"/>
    <p:sldId id="688" r:id="rId14"/>
    <p:sldId id="659" r:id="rId15"/>
    <p:sldId id="689" r:id="rId16"/>
    <p:sldId id="662" r:id="rId17"/>
    <p:sldId id="690" r:id="rId18"/>
    <p:sldId id="669" r:id="rId19"/>
    <p:sldId id="670" r:id="rId20"/>
    <p:sldId id="673" r:id="rId21"/>
    <p:sldId id="676" r:id="rId22"/>
    <p:sldId id="664" r:id="rId23"/>
    <p:sldId id="66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6" autoAdjust="0"/>
    <p:restoredTop sz="94249" autoAdjust="0"/>
  </p:normalViewPr>
  <p:slideViewPr>
    <p:cSldViewPr snapToGrid="0" snapToObjects="1">
      <p:cViewPr varScale="1">
        <p:scale>
          <a:sx n="64" d="100"/>
          <a:sy n="64" d="100"/>
        </p:scale>
        <p:origin x="160" y="1272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median sales prices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Median sales prices correlated differently with our variables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 it’s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/>
            <a:t>Future prices depend on user input and vary by state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  <dgm:t>
        <a:bodyPr/>
        <a:lstStyle/>
        <a:p>
          <a:endParaRPr lang="en-US"/>
        </a:p>
      </dgm:t>
    </dgm:pt>
    <dgm:pt modelId="{90171506-8C6E-4314-840E-37D4F541AA5E}" type="sibTrans" cxnId="{28580529-27C6-4567-8FC6-8CA20443CACF}">
      <dgm:prSet/>
      <dgm:spPr/>
      <dgm:t>
        <a:bodyPr/>
        <a:lstStyle/>
        <a:p>
          <a:endParaRPr lang="en-US"/>
        </a:p>
      </dgm:t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  <dgm:t>
        <a:bodyPr/>
        <a:lstStyle/>
        <a:p>
          <a:endParaRPr lang="en-US"/>
        </a:p>
      </dgm:t>
    </dgm:pt>
    <dgm:pt modelId="{B4588B80-0376-404B-9E2D-49E0411AFAD2}" type="sibTrans" cxnId="{1949E950-86AB-4ABF-8F9A-C2E243477118}">
      <dgm:prSet/>
      <dgm:spPr/>
      <dgm:t>
        <a:bodyPr/>
        <a:lstStyle/>
        <a:p>
          <a:endParaRPr lang="en-US"/>
        </a:p>
      </dgm:t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  <dgm:t>
        <a:bodyPr/>
        <a:lstStyle/>
        <a:p>
          <a:endParaRPr lang="en-US"/>
        </a:p>
      </dgm:t>
    </dgm:pt>
    <dgm:pt modelId="{47A1E20E-4DF5-4AFC-93C9-E09AD7DE8423}" type="sibTrans" cxnId="{517320EA-FC8E-44F1-9695-31A603E9BDC4}">
      <dgm:prSet/>
      <dgm:spPr/>
      <dgm:t>
        <a:bodyPr/>
        <a:lstStyle/>
        <a:p>
          <a:endParaRPr lang="en-US"/>
        </a:p>
      </dgm:t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  <dgm:t>
        <a:bodyPr/>
        <a:lstStyle/>
        <a:p>
          <a:endParaRPr lang="en-US"/>
        </a:p>
      </dgm:t>
    </dgm:pt>
    <dgm:pt modelId="{C5577E32-6E29-4F20-A4A3-AC868E81128E}" type="sibTrans" cxnId="{D4EC8443-EEF1-47D2-B319-439F41BD61B6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D4EC8443-EEF1-47D2-B319-439F41BD61B6}" srcId="{BE7C048B-5A85-4F32-9798-AA86469650A6}" destId="{44F59B5B-2475-4462-9031-41DED64B63BE}" srcOrd="5" destOrd="0" parTransId="{765B66D2-636F-4106-A3A8-89FFA89C45B8}" sibTransId="{C5577E32-6E29-4F20-A4A3-AC868E81128E}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077CE499-8AC7-4BE3-8992-A08B94E424B1}" type="presOf" srcId="{44F59B5B-2475-4462-9031-41DED64B63BE}" destId="{FE54913C-C571-42F2-8142-C3EFFE342160}" srcOrd="0" destOrd="5" presId="urn:microsoft.com/office/officeart/2005/8/layout/hList1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294323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294323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 it’s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697523"/>
        <a:ext cx="2507456" cy="3991315"/>
      </dsp:txXfrm>
    </dsp:sp>
    <dsp:sp modelId="{C8326637-ACE5-41E8-9F3F-6D7B978BDD83}">
      <dsp:nvSpPr>
        <dsp:cNvPr id="0" name=""/>
        <dsp:cNvSpPr/>
      </dsp:nvSpPr>
      <dsp:spPr>
        <a:xfrm>
          <a:off x="2861071" y="294323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294323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697523"/>
        <a:ext cx="2507456" cy="3991315"/>
      </dsp:txXfrm>
    </dsp:sp>
    <dsp:sp modelId="{359E9D15-390E-4D3E-AB23-767579E2CBDE}">
      <dsp:nvSpPr>
        <dsp:cNvPr id="0" name=""/>
        <dsp:cNvSpPr/>
      </dsp:nvSpPr>
      <dsp:spPr>
        <a:xfrm>
          <a:off x="5719571" y="294323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294323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correlated differently with our variables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prices depend on user input and vary by state</a:t>
          </a:r>
        </a:p>
      </dsp:txBody>
      <dsp:txXfrm>
        <a:off x="5719571" y="697523"/>
        <a:ext cx="2507456" cy="39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/>
                </a:solidFill>
              </a:rPr>
              <a:t>and Tolu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6656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show median sales price increases starting around 2011-2012, which follows a consistent pattern with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DDCE-306F-4686-98CF-50E1585FD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1EF91-E439-419B-84D2-870AD6A8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developed a correlation matrix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correlated variables for DC and Connecticut to be illustrative.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A8BF-9BD9-44A3-B177-552DA58EA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4588-D09B-443A-AFA0-5B8410C37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1" y="2623846"/>
            <a:ext cx="7022018" cy="15621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78F6D23-4763-4B48-A73F-EB2650B5B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A01216-0EA2-4F42-9852-8DE7E370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9993"/>
            <a:ext cx="9144002" cy="63364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11D-135F-441B-85B4-BB876D82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2B3AB-5FD5-4DCF-B112-EB1A8CF79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9" y="2658846"/>
            <a:ext cx="5911842" cy="154030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B8E-0C7E-4AED-A31F-FC076572F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56FB7EA-5779-49BB-828D-09B9FBD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773529"/>
            <a:ext cx="8802620" cy="66019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1B5826-1340-479A-8BB5-6AD7259AE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B6BB3-4C90-4635-911D-0BADE7B1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0D88-EBE2-457A-9BF1-E4B06EA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42"/>
            <a:ext cx="8229600" cy="5199063"/>
          </a:xfrm>
        </p:spPr>
        <p:txBody>
          <a:bodyPr/>
          <a:lstStyle/>
          <a:p>
            <a:r>
              <a:rPr lang="en-US" dirty="0"/>
              <a:t>This varies by state, the variables related, and the scenarios you run. </a:t>
            </a:r>
          </a:p>
          <a:p>
            <a:endParaRPr lang="en-US" dirty="0"/>
          </a:p>
          <a:p>
            <a:r>
              <a:rPr lang="en-US" dirty="0"/>
              <a:t>The following are what DC and Connecticut may look like in 2020 based on the following assumptions: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22B72D-90A8-4AB8-8571-7D8EB197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571A7-448D-894E-A1E5-22828FBE7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4316656"/>
            <a:ext cx="5789930" cy="22733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0D2AB-C901-1946-9BF8-B1ABBE3BA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260600"/>
            <a:ext cx="5452993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gained insights into the market rebounding:</a:t>
            </a:r>
          </a:p>
          <a:p>
            <a:pPr lvl="1"/>
            <a:r>
              <a:rPr lang="en-US" dirty="0"/>
              <a:t>Median sales prices increased/foreclosures decreased since ‘11-’12</a:t>
            </a:r>
          </a:p>
          <a:p>
            <a:pPr lvl="1"/>
            <a:r>
              <a:rPr lang="en-US" dirty="0"/>
              <a:t>Most states started to rebound around 2011-2012</a:t>
            </a:r>
          </a:p>
          <a:p>
            <a:pPr lvl="1"/>
            <a:r>
              <a:rPr lang="en-US" dirty="0"/>
              <a:t>Variables correlated to median sales prices vary from state to state</a:t>
            </a:r>
          </a:p>
          <a:p>
            <a:pPr lvl="1"/>
            <a:r>
              <a:rPr lang="en-US" dirty="0"/>
              <a:t>The market outlook per state varies depending on the input</a:t>
            </a:r>
          </a:p>
          <a:p>
            <a:pPr lvl="1"/>
            <a:endParaRPr lang="en-US" dirty="0"/>
          </a:p>
          <a:p>
            <a:r>
              <a:rPr lang="en-US" b="1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some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ED65-D760-4206-A8B9-F6C20172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018"/>
            <a:ext cx="4673600" cy="4779963"/>
          </a:xfrm>
        </p:spPr>
        <p:txBody>
          <a:bodyPr/>
          <a:lstStyle/>
          <a:p>
            <a:r>
              <a:rPr lang="en-US" sz="1800" b="1" dirty="0"/>
              <a:t>Key issues we encountered:</a:t>
            </a:r>
          </a:p>
          <a:p>
            <a:pPr lvl="1"/>
            <a:r>
              <a:rPr lang="en-US" sz="1600" dirty="0"/>
              <a:t>Unable to use some data, specifically APIs</a:t>
            </a:r>
          </a:p>
          <a:p>
            <a:pPr lvl="1"/>
            <a:r>
              <a:rPr lang="en-US" sz="1600" dirty="0"/>
              <a:t>Preventing scope creep with additional variables </a:t>
            </a:r>
          </a:p>
          <a:p>
            <a:pPr lvl="1"/>
            <a:r>
              <a:rPr lang="en-US" sz="1600" dirty="0"/>
              <a:t>Merging our disparate data into one </a:t>
            </a:r>
            <a:r>
              <a:rPr lang="en-US" sz="1600" dirty="0" err="1"/>
              <a:t>Jupyter</a:t>
            </a:r>
            <a:r>
              <a:rPr lang="en-US" sz="1600" dirty="0"/>
              <a:t> Notebook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Future research recommendations:</a:t>
            </a:r>
          </a:p>
          <a:p>
            <a:pPr lvl="1"/>
            <a:r>
              <a:rPr lang="en-US" sz="1600" dirty="0"/>
              <a:t>What other variables might determine why the housing market rebounded?</a:t>
            </a:r>
          </a:p>
          <a:p>
            <a:pPr lvl="1"/>
            <a:r>
              <a:rPr lang="en-US" sz="1600" dirty="0"/>
              <a:t>Why did states like NM and WV not rebound in 2011-2012? </a:t>
            </a:r>
          </a:p>
          <a:p>
            <a:pPr lvl="1"/>
            <a:r>
              <a:rPr lang="en-US" sz="1600" dirty="0"/>
              <a:t>What would this model look like applied at more of the local level? </a:t>
            </a:r>
          </a:p>
          <a:p>
            <a:pPr lvl="1"/>
            <a:r>
              <a:rPr lang="en-US" sz="1600" dirty="0"/>
              <a:t>How did the rental market change in comparison to the housing market? </a:t>
            </a:r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5E441-9F11-435B-9665-7AA720F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156393"/>
            <a:ext cx="3571875" cy="45452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7F0D-9A2C-48E1-9ED2-C69FE64F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0EE3B-6D71-4155-BAE6-730351FED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8303-C7FC-488C-A945-0F3069884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E944C-DFAA-4775-9B9A-3BB3C4E84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7154-B47A-46A7-BA70-175E6F21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3E647-EA2A-49D7-81F8-22B39743C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B636F-B9AB-4640-B0B6-CFC009115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1D4DA-0B94-4002-9737-B75D5898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409FE-D98D-4F08-BF4D-39DFCF3A3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20701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6FBB9-4266-4E10-9826-1BBDE7E0F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4E9B-287C-4402-9BC7-752BA4FF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47" y="1045667"/>
            <a:ext cx="3327400" cy="5012233"/>
          </a:xfrm>
        </p:spPr>
        <p:txBody>
          <a:bodyPr/>
          <a:lstStyle/>
          <a:p>
            <a:r>
              <a:rPr lang="en-US" sz="1800" dirty="0"/>
              <a:t>Cleanup was straightforward but lengthy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Several data sources merged on state names/abbreviations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Checked </a:t>
            </a:r>
            <a:r>
              <a:rPr lang="en-US" sz="1800" dirty="0" err="1"/>
              <a:t>dataframes</a:t>
            </a:r>
            <a:r>
              <a:rPr lang="en-US" sz="1800" dirty="0"/>
              <a:t> to ensure data was correct</a:t>
            </a:r>
          </a:p>
          <a:p>
            <a:endParaRPr lang="en-US" sz="1800" dirty="0"/>
          </a:p>
          <a:p>
            <a:r>
              <a:rPr lang="en-US" sz="1800" dirty="0"/>
              <a:t>Ran into having too much data and APIs not working</a:t>
            </a:r>
          </a:p>
          <a:p>
            <a:endParaRPr lang="en-US" sz="1800" dirty="0"/>
          </a:p>
          <a:p>
            <a:r>
              <a:rPr lang="en-US" sz="1800" dirty="0"/>
              <a:t>Shelved excess data to prevent scope creep and dropped APIs.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B79AFE1-77A4-4E78-9049-C210C0E90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7" y="1045667"/>
            <a:ext cx="4550182" cy="2541084"/>
          </a:xfr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03EE4-7D61-4DBC-BA4E-5D7C7841E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8" y="3985125"/>
            <a:ext cx="4550182" cy="1827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E9921-50D6-4B39-AF29-8DFF6BC4B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02937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709702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the market started to rebound in 2011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8E13A-1EBC-4A57-B02C-F0DCB2A18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7209B-9E3C-49B2-90D1-13F39D53D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1725</Words>
  <Application>Microsoft Macintosh PowerPoint</Application>
  <PresentationFormat>On-screen Show (4:3)</PresentationFormat>
  <Paragraphs>312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Cleanup &amp; Exploration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What consumer/market variables affected median housing prices since 2008?</vt:lpstr>
      <vt:lpstr>PowerPoint Presentation</vt:lpstr>
      <vt:lpstr>PowerPoint Presentation</vt:lpstr>
      <vt:lpstr>Based on the results of Question 3, what may future median sales prices look like?</vt:lpstr>
      <vt:lpstr>Discussion of Results</vt:lpstr>
      <vt:lpstr>Postmortem + Future Research</vt:lpstr>
      <vt:lpstr>Thank you! Questions? </vt:lpstr>
      <vt:lpstr>Appendix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Toluwalashe Omotunde</cp:lastModifiedBy>
  <cp:revision>60</cp:revision>
  <dcterms:created xsi:type="dcterms:W3CDTF">2020-01-19T20:20:26Z</dcterms:created>
  <dcterms:modified xsi:type="dcterms:W3CDTF">2020-01-21T23:02:03Z</dcterms:modified>
</cp:coreProperties>
</file>