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51" r:id="rId3"/>
    <p:sldId id="653" r:id="rId4"/>
    <p:sldId id="665" r:id="rId5"/>
    <p:sldId id="654" r:id="rId6"/>
    <p:sldId id="686" r:id="rId7"/>
    <p:sldId id="687" r:id="rId8"/>
    <p:sldId id="656" r:id="rId9"/>
    <p:sldId id="657" r:id="rId10"/>
    <p:sldId id="668" r:id="rId11"/>
    <p:sldId id="664" r:id="rId12"/>
    <p:sldId id="658" r:id="rId13"/>
    <p:sldId id="667" r:id="rId14"/>
    <p:sldId id="661" r:id="rId15"/>
    <p:sldId id="663" r:id="rId16"/>
    <p:sldId id="659" r:id="rId17"/>
    <p:sldId id="662" r:id="rId18"/>
    <p:sldId id="675" r:id="rId19"/>
    <p:sldId id="671" r:id="rId20"/>
    <p:sldId id="669" r:id="rId21"/>
    <p:sldId id="670" r:id="rId22"/>
    <p:sldId id="673" r:id="rId23"/>
    <p:sldId id="676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1380" y="6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Housing 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housing prices for top states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6E8C514E-8FED-433A-A6A0-70E822D88DB6}">
      <dgm:prSet phldrT="[Text]"/>
      <dgm:spPr/>
      <dgm:t>
        <a:bodyPr/>
        <a:lstStyle/>
        <a:p>
          <a:endParaRPr lang="en-US" dirty="0"/>
        </a:p>
      </dgm:t>
    </dgm:pt>
    <dgm:pt modelId="{F14C6746-B761-4B57-9697-86E8E010638E}" type="parTrans" cxnId="{0647EA5A-4841-4F17-A20E-40E6394DFF4C}">
      <dgm:prSet/>
      <dgm:spPr/>
      <dgm:t>
        <a:bodyPr/>
        <a:lstStyle/>
        <a:p>
          <a:endParaRPr lang="en-US"/>
        </a:p>
      </dgm:t>
    </dgm:pt>
    <dgm:pt modelId="{459E5E6C-759D-4E8A-9B74-0F97743FF8BD}" type="sibTrans" cxnId="{0647EA5A-4841-4F17-A20E-40E6394DFF4C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 since 2008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 since 2008. 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Different variables affected housing prices more than others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EBF06BBC-D267-48D4-B2CF-5D2D64518FF0}">
      <dgm:prSet phldrT="[Text]"/>
      <dgm:spPr/>
      <dgm:t>
        <a:bodyPr/>
        <a:lstStyle/>
        <a:p>
          <a:endParaRPr lang="en-US" dirty="0"/>
        </a:p>
      </dgm:t>
    </dgm:pt>
    <dgm:pt modelId="{DE8552A0-FB8C-41BE-807B-0BE1D4D4DFE6}" type="parTrans" cxnId="{A18AFC3C-F446-4CE8-A96A-890F15AF2C3B}">
      <dgm:prSet/>
      <dgm:spPr/>
      <dgm:t>
        <a:bodyPr/>
        <a:lstStyle/>
        <a:p>
          <a:endParaRPr lang="en-US"/>
        </a:p>
      </dgm:t>
    </dgm:pt>
    <dgm:pt modelId="{4F99285E-53EA-4E24-9BD9-34DF86B5886A}" type="sibTrans" cxnId="{A18AFC3C-F446-4CE8-A96A-890F15AF2C3B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Nationwide, housing prices are projected to go up.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</dgm:pt>
    <dgm:pt modelId="{90171506-8C6E-4314-840E-37D4F541AA5E}" type="sibTrans" cxnId="{28580529-27C6-4567-8FC6-8CA20443CACF}">
      <dgm:prSet/>
      <dgm:spPr/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</dgm:pt>
    <dgm:pt modelId="{B4588B80-0376-404B-9E2D-49E0411AFAD2}" type="sibTrans" cxnId="{1949E950-86AB-4ABF-8F9A-C2E243477118}">
      <dgm:prSet/>
      <dgm:spPr/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A18AFC3C-F446-4CE8-A96A-890F15AF2C3B}" srcId="{75DB0362-E61B-4F2A-B048-A6555DF5E7E1}" destId="{EBF06BBC-D267-48D4-B2CF-5D2D64518FF0}" srcOrd="5" destOrd="0" parTransId="{DE8552A0-FB8C-41BE-807B-0BE1D4D4DFE6}" sibTransId="{4F99285E-53EA-4E24-9BD9-34DF86B5886A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0647EA5A-4841-4F17-A20E-40E6394DFF4C}" srcId="{BE7C048B-5A85-4F32-9798-AA86469650A6}" destId="{6E8C514E-8FED-433A-A6A0-70E822D88DB6}" srcOrd="5" destOrd="0" parTransId="{F14C6746-B761-4B57-9697-86E8E010638E}" sibTransId="{459E5E6C-759D-4E8A-9B74-0F97743FF8BD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53A14DA6-FE2F-4F72-9071-D82D3862DE68}" type="presOf" srcId="{6E8C514E-8FED-433A-A6A0-70E822D88DB6}" destId="{FE54913C-C571-42F2-8142-C3EFFE342160}" srcOrd="0" destOrd="5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CE5806BD-A525-46F5-BA08-E72C615B477D}" type="presOf" srcId="{EBF06BBC-D267-48D4-B2CF-5D2D64518FF0}" destId="{B66373AC-ACB9-47A9-A109-F9056C68EB87}" srcOrd="0" destOrd="5" presId="urn:microsoft.com/office/officeart/2005/8/layout/hList1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the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190742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190742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593942"/>
        <a:ext cx="2507456" cy="4198477"/>
      </dsp:txXfrm>
    </dsp:sp>
    <dsp:sp modelId="{C8326637-ACE5-41E8-9F3F-6D7B978BDD83}">
      <dsp:nvSpPr>
        <dsp:cNvPr id="0" name=""/>
        <dsp:cNvSpPr/>
      </dsp:nvSpPr>
      <dsp:spPr>
        <a:xfrm>
          <a:off x="2861071" y="190742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190742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housing prices for top states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593942"/>
        <a:ext cx="2507456" cy="4198477"/>
      </dsp:txXfrm>
    </dsp:sp>
    <dsp:sp modelId="{359E9D15-390E-4D3E-AB23-767579E2CBDE}">
      <dsp:nvSpPr>
        <dsp:cNvPr id="0" name=""/>
        <dsp:cNvSpPr/>
      </dsp:nvSpPr>
      <dsp:spPr>
        <a:xfrm>
          <a:off x="5719571" y="190742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190742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 since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 since 2008.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Different variables affected housing prices more than others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ighlight>
                <a:srgbClr val="FFFF00"/>
              </a:highlight>
            </a:rPr>
            <a:t>Nationwide, housing prices are projected to go up.</a:t>
          </a:r>
        </a:p>
      </dsp:txBody>
      <dsp:txXfrm>
        <a:off x="5719571" y="593942"/>
        <a:ext cx="2507456" cy="4198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the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sldNum="0"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9524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had median sales price increases starting around 2011-2012, which follows a consistent pattern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ran a multiple regression analysis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three correlated variables for DC and Connecticut to be illustrative.</a:t>
            </a:r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1FC3C7B-829C-49F0-9BCD-EE703475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086678"/>
            <a:ext cx="9143997" cy="577132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3EA66FC0-C877-46F9-B69C-DAC7C1DFF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113183"/>
            <a:ext cx="9144001" cy="5744817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 w/ Highest Price Decrease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AE95-4687-4371-8E3D-0B0C38DE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480"/>
            <a:ext cx="8229600" cy="49831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graphics – maybe just show DC? </a:t>
            </a:r>
          </a:p>
        </p:txBody>
      </p:sp>
    </p:spTree>
    <p:extLst>
      <p:ext uri="{BB962C8B-B14F-4D97-AF65-F5344CB8AC3E}">
        <p14:creationId xmlns:p14="http://schemas.microsoft.com/office/powerpoint/2010/main" val="339852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with </a:t>
            </a:r>
            <a:r>
              <a:rPr lang="en-US" sz="1600" dirty="0">
                <a:solidFill>
                  <a:schemeClr val="bg1"/>
                </a:solidFill>
              </a:rPr>
              <a:t>Highest Increase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with Highest Decrease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C4E0B-FC48-490B-B2FF-F59CE90C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373480"/>
            <a:ext cx="8229600" cy="49831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graphics –just show CT and put the remaining states in the appendix?</a:t>
            </a:r>
          </a:p>
        </p:txBody>
      </p:sp>
    </p:spTree>
    <p:extLst>
      <p:ext uri="{BB962C8B-B14F-4D97-AF65-F5344CB8AC3E}">
        <p14:creationId xmlns:p14="http://schemas.microsoft.com/office/powerpoint/2010/main" val="393314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most answers about the market rebounding:</a:t>
            </a:r>
          </a:p>
          <a:p>
            <a:pPr lvl="1"/>
            <a:r>
              <a:rPr lang="en-US" dirty="0"/>
              <a:t>Median sales prices increased/foreclosures decreased around ‘11-’12</a:t>
            </a:r>
          </a:p>
          <a:p>
            <a:pPr lvl="1"/>
            <a:r>
              <a:rPr lang="en-US" dirty="0"/>
              <a:t>NM and WV didn’t start to rebound until 2015 </a:t>
            </a:r>
          </a:p>
          <a:p>
            <a:pPr lvl="1"/>
            <a:r>
              <a:rPr lang="en-US" dirty="0"/>
              <a:t>Different variables affected the house prices by state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 market outlook per state is different depending on the variables</a:t>
            </a:r>
          </a:p>
          <a:p>
            <a:pPr lvl="1"/>
            <a:endParaRPr lang="en-US" dirty="0"/>
          </a:p>
          <a:p>
            <a:r>
              <a:rPr lang="en-US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other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issues we encountered included:</a:t>
            </a:r>
          </a:p>
          <a:p>
            <a:pPr lvl="1"/>
            <a:r>
              <a:rPr lang="en-US" dirty="0"/>
              <a:t>Inability to show heat maps at the </a:t>
            </a:r>
            <a:r>
              <a:rPr lang="en-US" dirty="0" err="1"/>
              <a:t>zipcode</a:t>
            </a:r>
            <a:r>
              <a:rPr lang="en-US" dirty="0"/>
              <a:t>/state level</a:t>
            </a:r>
          </a:p>
          <a:p>
            <a:pPr lvl="1"/>
            <a:r>
              <a:rPr lang="en-US" dirty="0"/>
              <a:t>Pulling and organizing some datasets was more difficult than we thought (e.g., BLS data, Census API). </a:t>
            </a:r>
          </a:p>
          <a:p>
            <a:pPr lvl="1"/>
            <a:r>
              <a:rPr lang="en-US" dirty="0"/>
              <a:t>Preventing scope creep with additional variables </a:t>
            </a:r>
          </a:p>
          <a:p>
            <a:pPr lvl="1"/>
            <a:r>
              <a:rPr lang="en-US" dirty="0"/>
              <a:t>Merging our disparate data into one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lvl="1"/>
            <a:endParaRPr lang="en-US" dirty="0"/>
          </a:p>
          <a:p>
            <a:r>
              <a:rPr lang="en-US" dirty="0"/>
              <a:t>Future research recommendations:</a:t>
            </a:r>
          </a:p>
          <a:p>
            <a:pPr lvl="1"/>
            <a:r>
              <a:rPr lang="en-US" dirty="0"/>
              <a:t>What other variables might determine why the housing market rebounded (e.g., population data, poverty rates, education)?</a:t>
            </a:r>
          </a:p>
          <a:p>
            <a:pPr lvl="1"/>
            <a:r>
              <a:rPr lang="en-US" dirty="0"/>
              <a:t>Why did states like NM and WV not rebound in 2011? </a:t>
            </a:r>
          </a:p>
          <a:p>
            <a:pPr lvl="1"/>
            <a:r>
              <a:rPr lang="en-US" dirty="0"/>
              <a:t>What would this model look like applied at more of the local level? </a:t>
            </a:r>
          </a:p>
          <a:p>
            <a:pPr lvl="1"/>
            <a:r>
              <a:rPr lang="en-US" dirty="0"/>
              <a:t>How did the rental market change in comparison to the housing market? </a:t>
            </a:r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056175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247" y="1655267"/>
            <a:ext cx="3327400" cy="4578515"/>
          </a:xfrm>
        </p:spPr>
        <p:txBody>
          <a:bodyPr/>
          <a:lstStyle/>
          <a:p>
            <a:r>
              <a:rPr lang="en-US" sz="1800" dirty="0"/>
              <a:t>Cleanup was straightforward but lengthy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disparate data sources, but luckily had one common variable: states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Converted state names to state abbreviations to merge data on later</a:t>
            </a:r>
          </a:p>
          <a:p>
            <a:endParaRPr lang="en-US" sz="1800" dirty="0"/>
          </a:p>
          <a:p>
            <a:r>
              <a:rPr lang="en-US" sz="1800" dirty="0"/>
              <a:t>Checked </a:t>
            </a:r>
            <a:r>
              <a:rPr lang="en-US" sz="1800" dirty="0" err="1"/>
              <a:t>dataframes</a:t>
            </a:r>
            <a:r>
              <a:rPr lang="en-US" sz="1800" dirty="0"/>
              <a:t> to ensure data was correct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B79AFE1-77A4-4E78-9049-C210C0E90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7" y="1686696"/>
            <a:ext cx="4550182" cy="25410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52046B-919E-430D-8B21-76D752C60192}"/>
              </a:ext>
            </a:extLst>
          </p:cNvPr>
          <p:cNvSpPr/>
          <p:nvPr/>
        </p:nvSpPr>
        <p:spPr bwMode="auto">
          <a:xfrm>
            <a:off x="0" y="59706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6C01CB-C04A-4ADF-B193-1A887E56E77F}"/>
              </a:ext>
            </a:extLst>
          </p:cNvPr>
          <p:cNvSpPr/>
          <p:nvPr/>
        </p:nvSpPr>
        <p:spPr bwMode="auto">
          <a:xfrm>
            <a:off x="342897" y="59706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Cleanup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A79C6E-267E-4014-9326-A0D1F801D4B4}"/>
              </a:ext>
            </a:extLst>
          </p:cNvPr>
          <p:cNvSpPr/>
          <p:nvPr/>
        </p:nvSpPr>
        <p:spPr bwMode="auto">
          <a:xfrm>
            <a:off x="4743447" y="59706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Exploration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03EE4-7D61-4DBC-BA4E-5D7C7841E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4537246"/>
            <a:ext cx="4550182" cy="1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247" y="1657742"/>
            <a:ext cx="3327400" cy="4998239"/>
          </a:xfrm>
        </p:spPr>
        <p:txBody>
          <a:bodyPr/>
          <a:lstStyle/>
          <a:p>
            <a:r>
              <a:rPr lang="en-US" sz="1600" dirty="0"/>
              <a:t>We noticed was how much data we had available and how difficult it was to choose some data over others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tried using Google API to make a zip code level or state level, but it didn’t work. Also battled with Census API.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Zip code map alone burned up nearly one account’s free trial credit due to the amount of data and trying to re-run it</a:t>
            </a:r>
          </a:p>
          <a:p>
            <a:endParaRPr lang="en-US" sz="1600" dirty="0"/>
          </a:p>
          <a:p>
            <a:r>
              <a:rPr lang="en-US" sz="1600" dirty="0"/>
              <a:t>Prevented scope creep by reducing datasets for analysis, dropped heatmaps and Census API.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2046B-919E-430D-8B21-76D752C60192}"/>
              </a:ext>
            </a:extLst>
          </p:cNvPr>
          <p:cNvSpPr/>
          <p:nvPr/>
        </p:nvSpPr>
        <p:spPr bwMode="auto">
          <a:xfrm>
            <a:off x="0" y="59706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6C01CB-C04A-4ADF-B193-1A887E56E77F}"/>
              </a:ext>
            </a:extLst>
          </p:cNvPr>
          <p:cNvSpPr/>
          <p:nvPr/>
        </p:nvSpPr>
        <p:spPr bwMode="auto">
          <a:xfrm>
            <a:off x="342897" y="59706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Cleanup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A79C6E-267E-4014-9326-A0D1F801D4B4}"/>
              </a:ext>
            </a:extLst>
          </p:cNvPr>
          <p:cNvSpPr/>
          <p:nvPr/>
        </p:nvSpPr>
        <p:spPr bwMode="auto">
          <a:xfrm>
            <a:off x="4743447" y="59706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Exploration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35D45-1C70-40CA-BAE1-367AB3D58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4" y="1655267"/>
            <a:ext cx="3571875" cy="4545211"/>
          </a:xfrm>
        </p:spPr>
      </p:pic>
    </p:spTree>
    <p:extLst>
      <p:ext uri="{BB962C8B-B14F-4D97-AF65-F5344CB8AC3E}">
        <p14:creationId xmlns:p14="http://schemas.microsoft.com/office/powerpoint/2010/main" val="132053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75528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429501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when the market started to rebound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1800</Words>
  <Application>Microsoft Office PowerPoint</Application>
  <PresentationFormat>On-screen Show (4:3)</PresentationFormat>
  <Paragraphs>292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Cleanup &amp; Exploration</vt:lpstr>
      <vt:lpstr>Data Cleanup &amp; Exploration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PowerPoint Presentation</vt:lpstr>
      <vt:lpstr>PowerPoint Presentation</vt:lpstr>
      <vt:lpstr>Discussion of Results</vt:lpstr>
      <vt:lpstr>Postmortem + Future Research</vt:lpstr>
      <vt:lpstr>Thank you! Questions? </vt:lpstr>
      <vt:lpstr>Appendix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Marchini, Chris</cp:lastModifiedBy>
  <cp:revision>34</cp:revision>
  <dcterms:created xsi:type="dcterms:W3CDTF">2020-01-19T20:20:26Z</dcterms:created>
  <dcterms:modified xsi:type="dcterms:W3CDTF">2020-01-20T04:31:49Z</dcterms:modified>
</cp:coreProperties>
</file>