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2" r:id="rId5"/>
    <p:sldId id="276" r:id="rId6"/>
    <p:sldId id="294" r:id="rId7"/>
    <p:sldId id="279" r:id="rId8"/>
    <p:sldId id="277" r:id="rId9"/>
    <p:sldId id="297" r:id="rId10"/>
    <p:sldId id="299" r:id="rId11"/>
    <p:sldId id="302" r:id="rId12"/>
    <p:sldId id="300" r:id="rId13"/>
    <p:sldId id="303" r:id="rId14"/>
    <p:sldId id="301" r:id="rId15"/>
    <p:sldId id="298" r:id="rId16"/>
    <p:sldId id="304" r:id="rId17"/>
    <p:sldId id="305" r:id="rId18"/>
    <p:sldId id="307" r:id="rId19"/>
    <p:sldId id="306" r:id="rId20"/>
    <p:sldId id="308" r:id="rId21"/>
    <p:sldId id="309"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B3A"/>
    <a:srgbClr val="D84400"/>
    <a:srgbClr val="44678D"/>
    <a:srgbClr val="98432A"/>
    <a:srgbClr val="AEC2D8"/>
    <a:srgbClr val="446992"/>
    <a:srgbClr val="728DAB"/>
    <a:srgbClr val="263E5A"/>
    <a:srgbClr val="D6E0EB"/>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3887" autoAdjust="0"/>
  </p:normalViewPr>
  <p:slideViewPr>
    <p:cSldViewPr snapToGrid="0" showGuides="1">
      <p:cViewPr varScale="1">
        <p:scale>
          <a:sx n="102" d="100"/>
          <a:sy n="102" d="100"/>
        </p:scale>
        <p:origin x="834" y="9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12044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94090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61052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83474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425369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174882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129768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255972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Hexagon 15">
            <a:extLst>
              <a:ext uri="{FF2B5EF4-FFF2-40B4-BE49-F238E27FC236}">
                <a16:creationId xmlns:a16="http://schemas.microsoft.com/office/drawing/2014/main" id="{836267F9-3E49-4E90-0655-F0890165FB57}"/>
              </a:ext>
            </a:extLst>
          </p:cNvPr>
          <p:cNvSpPr/>
          <p:nvPr userDrawn="1"/>
        </p:nvSpPr>
        <p:spPr>
          <a:xfrm>
            <a:off x="391110" y="250473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Hexagon 31">
            <a:extLst>
              <a:ext uri="{FF2B5EF4-FFF2-40B4-BE49-F238E27FC236}">
                <a16:creationId xmlns:a16="http://schemas.microsoft.com/office/drawing/2014/main" id="{5093BA4A-192E-C472-4651-7D625F2894BB}"/>
              </a:ext>
            </a:extLst>
          </p:cNvPr>
          <p:cNvSpPr/>
          <p:nvPr userDrawn="1"/>
        </p:nvSpPr>
        <p:spPr>
          <a:xfrm>
            <a:off x="2747922" y="2505018"/>
            <a:ext cx="1455521" cy="1266696"/>
          </a:xfrm>
          <a:prstGeom prst="hexagon">
            <a:avLst>
              <a:gd name="adj" fmla="val 28413"/>
              <a:gd name="vf" fmla="val 115470"/>
            </a:avLst>
          </a:pr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Hexagon 28">
            <a:extLst>
              <a:ext uri="{FF2B5EF4-FFF2-40B4-BE49-F238E27FC236}">
                <a16:creationId xmlns:a16="http://schemas.microsoft.com/office/drawing/2014/main" id="{E32941B7-F02E-66E1-641B-01C947C0DD6A}"/>
              </a:ext>
            </a:extLst>
          </p:cNvPr>
          <p:cNvSpPr/>
          <p:nvPr userDrawn="1"/>
        </p:nvSpPr>
        <p:spPr>
          <a:xfrm>
            <a:off x="5140400" y="524007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err="1"/>
              <a:t>Rockbuster</a:t>
            </a:r>
            <a:br>
              <a:rPr lang="en-US" altLang="zh-CN" dirty="0"/>
            </a:br>
            <a:r>
              <a:rPr lang="en-US" altLang="zh-CN" sz="2000" b="0" dirty="0"/>
              <a:t>Launch Strategy Online Video Service</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Carolina</a:t>
            </a:r>
          </a:p>
          <a:p>
            <a:r>
              <a:rPr lang="en-US" dirty="0"/>
              <a:t>Marcucci</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srcRect l="28261" r="28261"/>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pic>
        <p:nvPicPr>
          <p:cNvPr id="3" name="Picture 2" descr="A screenshot of a document&#10;&#10;Description automatically generated">
            <a:extLst>
              <a:ext uri="{FF2B5EF4-FFF2-40B4-BE49-F238E27FC236}">
                <a16:creationId xmlns:a16="http://schemas.microsoft.com/office/drawing/2014/main" id="{4CF94D12-24F7-4B74-6017-7BF6D74F578A}"/>
              </a:ext>
            </a:extLst>
          </p:cNvPr>
          <p:cNvPicPr>
            <a:picLocks noChangeAspect="1"/>
          </p:cNvPicPr>
          <p:nvPr/>
        </p:nvPicPr>
        <p:blipFill>
          <a:blip r:embed="rId3"/>
          <a:stretch>
            <a:fillRect/>
          </a:stretch>
        </p:blipFill>
        <p:spPr>
          <a:xfrm>
            <a:off x="1814583" y="489681"/>
            <a:ext cx="7839683" cy="4165446"/>
          </a:xfrm>
          <a:prstGeom prst="rect">
            <a:avLst/>
          </a:prstGeom>
        </p:spPr>
      </p:pic>
      <p:sp>
        <p:nvSpPr>
          <p:cNvPr id="2" name="TextBox 1">
            <a:extLst>
              <a:ext uri="{FF2B5EF4-FFF2-40B4-BE49-F238E27FC236}">
                <a16:creationId xmlns:a16="http://schemas.microsoft.com/office/drawing/2014/main" id="{4DA0CC33-7091-940B-31CB-B5FC671B805E}"/>
              </a:ext>
            </a:extLst>
          </p:cNvPr>
          <p:cNvSpPr txBox="1"/>
          <p:nvPr/>
        </p:nvSpPr>
        <p:spPr>
          <a:xfrm>
            <a:off x="839917" y="4972604"/>
            <a:ext cx="10354252" cy="923330"/>
          </a:xfrm>
          <a:prstGeom prst="rect">
            <a:avLst/>
          </a:prstGeom>
        </p:spPr>
        <p:txBody>
          <a:bodyPr wrap="square" rtlCol="0">
            <a:spAutoFit/>
          </a:bodyPr>
          <a:lstStyle/>
          <a:p>
            <a:pPr algn="ctr"/>
            <a:r>
              <a:rPr lang="en-US" dirty="0">
                <a:solidFill>
                  <a:schemeClr val="bg1"/>
                </a:solidFill>
              </a:rPr>
              <a:t>The average rental duration is 5 days.</a:t>
            </a:r>
          </a:p>
          <a:p>
            <a:pPr algn="ctr"/>
            <a:r>
              <a:rPr lang="en-US" dirty="0">
                <a:solidFill>
                  <a:schemeClr val="bg1"/>
                </a:solidFill>
              </a:rPr>
              <a:t>Thriller movies have the longest average rental duration.</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04266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2FC2CFC1-9CAB-496B-C352-42C668ADD1F5}"/>
              </a:ext>
            </a:extLst>
          </p:cNvPr>
          <p:cNvSpPr/>
          <p:nvPr/>
        </p:nvSpPr>
        <p:spPr>
          <a:xfrm rot="5400000">
            <a:off x="778202" y="4174963"/>
            <a:ext cx="2115767" cy="1845975"/>
          </a:xfrm>
          <a:prstGeom prst="hexagon">
            <a:avLst>
              <a:gd name="adj" fmla="val 28570"/>
              <a:gd name="vf" fmla="val 115470"/>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694218" y="1832064"/>
            <a:ext cx="5950527" cy="3608366"/>
          </a:xfrm>
        </p:spPr>
        <p:txBody>
          <a:bodyPr/>
          <a:lstStyle/>
          <a:p>
            <a:r>
              <a:rPr lang="en-US" sz="4400" dirty="0"/>
              <a:t>Which countries are </a:t>
            </a:r>
            <a:r>
              <a:rPr lang="en-US" sz="4400" dirty="0" err="1"/>
              <a:t>Rockbuster</a:t>
            </a:r>
            <a:r>
              <a:rPr lang="en-US" sz="4400" dirty="0"/>
              <a:t> customers based in?</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70744" y="2565418"/>
            <a:ext cx="1570612" cy="1070829"/>
          </a:xfrm>
        </p:spPr>
        <p:txBody>
          <a:bodyPr/>
          <a:lstStyle/>
          <a:p>
            <a:r>
              <a:rPr lang="en-US" sz="9600" dirty="0"/>
              <a:t>3</a:t>
            </a:r>
          </a:p>
          <a:p>
            <a:endParaRPr lang="en-US" dirty="0"/>
          </a:p>
        </p:txBody>
      </p:sp>
      <p:sp>
        <p:nvSpPr>
          <p:cNvPr id="8" name="Hexagon 7">
            <a:extLst>
              <a:ext uri="{FF2B5EF4-FFF2-40B4-BE49-F238E27FC236}">
                <a16:creationId xmlns:a16="http://schemas.microsoft.com/office/drawing/2014/main" id="{9F23F86B-EDCF-9DB5-C862-C262B9A505FC}"/>
              </a:ext>
            </a:extLst>
          </p:cNvPr>
          <p:cNvSpPr/>
          <p:nvPr/>
        </p:nvSpPr>
        <p:spPr>
          <a:xfrm rot="5400000">
            <a:off x="3840123" y="910780"/>
            <a:ext cx="1533588" cy="1338033"/>
          </a:xfrm>
          <a:prstGeom prst="hexagon">
            <a:avLst>
              <a:gd name="adj" fmla="val 28570"/>
              <a:gd name="vf" fmla="val 115470"/>
            </a:avLst>
          </a:prstGeom>
          <a:solidFill>
            <a:srgbClr val="AEC2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3">
            <a:extLst>
              <a:ext uri="{FF2B5EF4-FFF2-40B4-BE49-F238E27FC236}">
                <a16:creationId xmlns:a16="http://schemas.microsoft.com/office/drawing/2014/main" id="{32560494-5994-910D-85E0-AC64A64457A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3" name="Footer Placeholder 4">
            <a:extLst>
              <a:ext uri="{FF2B5EF4-FFF2-40B4-BE49-F238E27FC236}">
                <a16:creationId xmlns:a16="http://schemas.microsoft.com/office/drawing/2014/main" id="{00FCC3BD-2CDE-E7CA-C96E-284654E1A245}"/>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45243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7" name="Table 8">
            <a:extLst>
              <a:ext uri="{FF2B5EF4-FFF2-40B4-BE49-F238E27FC236}">
                <a16:creationId xmlns:a16="http://schemas.microsoft.com/office/drawing/2014/main" id="{4F9C8C7D-E905-283C-6002-93727AD8D7F1}"/>
              </a:ext>
            </a:extLst>
          </p:cNvPr>
          <p:cNvGraphicFramePr>
            <a:graphicFrameLocks/>
          </p:cNvGraphicFramePr>
          <p:nvPr>
            <p:extLst>
              <p:ext uri="{D42A27DB-BD31-4B8C-83A1-F6EECF244321}">
                <p14:modId xmlns:p14="http://schemas.microsoft.com/office/powerpoint/2010/main" val="1811100442"/>
              </p:ext>
            </p:extLst>
          </p:nvPr>
        </p:nvGraphicFramePr>
        <p:xfrm>
          <a:off x="8066631" y="774463"/>
          <a:ext cx="3760882" cy="3520891"/>
        </p:xfrm>
        <a:graphic>
          <a:graphicData uri="http://schemas.openxmlformats.org/drawingml/2006/table">
            <a:tbl>
              <a:tblPr firstRow="1" bandRow="1">
                <a:tableStyleId>{5C22544A-7EE6-4342-B048-85BDC9FD1C3A}</a:tableStyleId>
              </a:tblPr>
              <a:tblGrid>
                <a:gridCol w="1253627">
                  <a:extLst>
                    <a:ext uri="{9D8B030D-6E8A-4147-A177-3AD203B41FA5}">
                      <a16:colId xmlns:a16="http://schemas.microsoft.com/office/drawing/2014/main" val="1457000769"/>
                    </a:ext>
                  </a:extLst>
                </a:gridCol>
                <a:gridCol w="1358941">
                  <a:extLst>
                    <a:ext uri="{9D8B030D-6E8A-4147-A177-3AD203B41FA5}">
                      <a16:colId xmlns:a16="http://schemas.microsoft.com/office/drawing/2014/main" val="1939741220"/>
                    </a:ext>
                  </a:extLst>
                </a:gridCol>
                <a:gridCol w="1148314">
                  <a:extLst>
                    <a:ext uri="{9D8B030D-6E8A-4147-A177-3AD203B41FA5}">
                      <a16:colId xmlns:a16="http://schemas.microsoft.com/office/drawing/2014/main" val="1728182267"/>
                    </a:ext>
                  </a:extLst>
                </a:gridCol>
              </a:tblGrid>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Country</a:t>
                      </a:r>
                    </a:p>
                  </a:txBody>
                  <a:tcPr marL="6350" marR="6350" marT="635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Number of Customers</a:t>
                      </a:r>
                    </a:p>
                  </a:txBody>
                  <a:tcPr marL="6350" marR="6350" marT="635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Revenue</a:t>
                      </a:r>
                    </a:p>
                  </a:txBody>
                  <a:tcPr marL="6350" marR="6350" marT="635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India</a:t>
                      </a:r>
                    </a:p>
                  </a:txBody>
                  <a:tcPr marL="6350" marR="6350" marT="635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60</a:t>
                      </a:r>
                    </a:p>
                  </a:txBody>
                  <a:tcPr marL="6350" marR="6350" marT="635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6,035 </a:t>
                      </a:r>
                    </a:p>
                  </a:txBody>
                  <a:tcPr marL="6350" marR="6350" marT="635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China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53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a:solidFill>
                            <a:schemeClr val="bg1"/>
                          </a:solidFill>
                          <a:effectLst/>
                          <a:latin typeface="Posterama" panose="020B0504020200020000" pitchFamily="34" charset="0"/>
                          <a:cs typeface="Posterama" panose="020B0504020200020000" pitchFamily="34" charset="0"/>
                        </a:rPr>
                        <a:t> $      5,251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United States</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a:solidFill>
                            <a:schemeClr val="bg1"/>
                          </a:solidFill>
                          <a:effectLst/>
                          <a:latin typeface="Posterama" panose="020B0504020200020000" pitchFamily="34" charset="0"/>
                          <a:cs typeface="Posterama" panose="020B0504020200020000" pitchFamily="34" charset="0"/>
                        </a:rPr>
                        <a:t>36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3,685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Japan</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31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3,123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Mexico</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30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2,985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2170779363"/>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Brazil</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28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2,919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1836525974"/>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Russian Federation</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a:solidFill>
                            <a:schemeClr val="bg1"/>
                          </a:solidFill>
                          <a:effectLst/>
                          <a:latin typeface="Posterama" panose="020B0504020200020000" pitchFamily="34" charset="0"/>
                          <a:cs typeface="Posterama" panose="020B0504020200020000" pitchFamily="34" charset="0"/>
                        </a:rPr>
                        <a:t>28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2,766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2685911175"/>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Philippines</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20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2,220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608745306"/>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Turkey</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1,498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197120740"/>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Indonesia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 $      1,353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1806908366"/>
                  </a:ext>
                </a:extLst>
              </a:tr>
            </a:tbl>
          </a:graphicData>
        </a:graphic>
      </p:graphicFrame>
      <p:pic>
        <p:nvPicPr>
          <p:cNvPr id="12" name="Picture 11" descr="A map of the world&#10;&#10;Description automatically generated">
            <a:extLst>
              <a:ext uri="{FF2B5EF4-FFF2-40B4-BE49-F238E27FC236}">
                <a16:creationId xmlns:a16="http://schemas.microsoft.com/office/drawing/2014/main" id="{C8EE645B-210B-521D-216C-220D6A19B878}"/>
              </a:ext>
            </a:extLst>
          </p:cNvPr>
          <p:cNvPicPr>
            <a:picLocks noChangeAspect="1"/>
          </p:cNvPicPr>
          <p:nvPr/>
        </p:nvPicPr>
        <p:blipFill rotWithShape="1">
          <a:blip r:embed="rId3"/>
          <a:srcRect r="5511"/>
          <a:stretch/>
        </p:blipFill>
        <p:spPr>
          <a:xfrm>
            <a:off x="484632" y="679662"/>
            <a:ext cx="7249322" cy="4001655"/>
          </a:xfrm>
          <a:prstGeom prst="rect">
            <a:avLst/>
          </a:prstGeom>
        </p:spPr>
      </p:pic>
      <p:sp>
        <p:nvSpPr>
          <p:cNvPr id="16" name="Footer Placeholder 4">
            <a:extLst>
              <a:ext uri="{FF2B5EF4-FFF2-40B4-BE49-F238E27FC236}">
                <a16:creationId xmlns:a16="http://schemas.microsoft.com/office/drawing/2014/main" id="{95240591-4C95-4A03-A485-52109287E6CC}"/>
              </a:ext>
            </a:extLst>
          </p:cNvPr>
          <p:cNvSpPr txBox="1">
            <a:spLocks/>
          </p:cNvSpPr>
          <p:nvPr/>
        </p:nvSpPr>
        <p:spPr>
          <a:xfrm>
            <a:off x="484632" y="6215665"/>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
        <p:nvSpPr>
          <p:cNvPr id="2" name="TextBox 1">
            <a:extLst>
              <a:ext uri="{FF2B5EF4-FFF2-40B4-BE49-F238E27FC236}">
                <a16:creationId xmlns:a16="http://schemas.microsoft.com/office/drawing/2014/main" id="{6CAFC767-52B8-50FC-353A-3328B7D1B57C}"/>
              </a:ext>
            </a:extLst>
          </p:cNvPr>
          <p:cNvSpPr txBox="1"/>
          <p:nvPr/>
        </p:nvSpPr>
        <p:spPr>
          <a:xfrm>
            <a:off x="839917" y="4972604"/>
            <a:ext cx="10354252" cy="923330"/>
          </a:xfrm>
          <a:prstGeom prst="rect">
            <a:avLst/>
          </a:prstGeom>
        </p:spPr>
        <p:txBody>
          <a:bodyPr wrap="square" rtlCol="0">
            <a:spAutoFit/>
          </a:bodyPr>
          <a:lstStyle/>
          <a:p>
            <a:pPr algn="ctr"/>
            <a:r>
              <a:rPr lang="en-US" dirty="0" err="1">
                <a:solidFill>
                  <a:schemeClr val="bg1"/>
                </a:solidFill>
              </a:rPr>
              <a:t>Rockbusted</a:t>
            </a:r>
            <a:r>
              <a:rPr lang="en-US" dirty="0">
                <a:solidFill>
                  <a:schemeClr val="bg1"/>
                </a:solidFill>
              </a:rPr>
              <a:t> customers are based primarily in India and China.</a:t>
            </a:r>
          </a:p>
          <a:p>
            <a:pPr algn="ctr"/>
            <a:r>
              <a:rPr lang="en-US" dirty="0">
                <a:solidFill>
                  <a:schemeClr val="bg1"/>
                </a:solidFill>
              </a:rPr>
              <a:t>These countries are also the top revenue-earning countries for the company.</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77479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7" name="Table 8">
            <a:extLst>
              <a:ext uri="{FF2B5EF4-FFF2-40B4-BE49-F238E27FC236}">
                <a16:creationId xmlns:a16="http://schemas.microsoft.com/office/drawing/2014/main" id="{4F9C8C7D-E905-283C-6002-93727AD8D7F1}"/>
              </a:ext>
            </a:extLst>
          </p:cNvPr>
          <p:cNvGraphicFramePr>
            <a:graphicFrameLocks/>
          </p:cNvGraphicFramePr>
          <p:nvPr>
            <p:extLst>
              <p:ext uri="{D42A27DB-BD31-4B8C-83A1-F6EECF244321}">
                <p14:modId xmlns:p14="http://schemas.microsoft.com/office/powerpoint/2010/main" val="2632707470"/>
              </p:ext>
            </p:extLst>
          </p:nvPr>
        </p:nvGraphicFramePr>
        <p:xfrm>
          <a:off x="3643674" y="1890720"/>
          <a:ext cx="4904652" cy="3520891"/>
        </p:xfrm>
        <a:graphic>
          <a:graphicData uri="http://schemas.openxmlformats.org/drawingml/2006/table">
            <a:tbl>
              <a:tblPr firstRow="1" bandRow="1">
                <a:tableStyleId>{5C22544A-7EE6-4342-B048-85BDC9FD1C3A}</a:tableStyleId>
              </a:tblPr>
              <a:tblGrid>
                <a:gridCol w="1634884">
                  <a:extLst>
                    <a:ext uri="{9D8B030D-6E8A-4147-A177-3AD203B41FA5}">
                      <a16:colId xmlns:a16="http://schemas.microsoft.com/office/drawing/2014/main" val="1457000769"/>
                    </a:ext>
                  </a:extLst>
                </a:gridCol>
                <a:gridCol w="1772226">
                  <a:extLst>
                    <a:ext uri="{9D8B030D-6E8A-4147-A177-3AD203B41FA5}">
                      <a16:colId xmlns:a16="http://schemas.microsoft.com/office/drawing/2014/main" val="1939741220"/>
                    </a:ext>
                  </a:extLst>
                </a:gridCol>
                <a:gridCol w="1497542">
                  <a:extLst>
                    <a:ext uri="{9D8B030D-6E8A-4147-A177-3AD203B41FA5}">
                      <a16:colId xmlns:a16="http://schemas.microsoft.com/office/drawing/2014/main" val="1728182267"/>
                    </a:ext>
                  </a:extLst>
                </a:gridCol>
              </a:tblGrid>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Country</a:t>
                      </a:r>
                    </a:p>
                  </a:txBody>
                  <a:tcPr marL="6350" marR="6350" marT="635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City</a:t>
                      </a:r>
                    </a:p>
                  </a:txBody>
                  <a:tcPr marL="6350" marR="6350" marT="635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Number of Customers</a:t>
                      </a:r>
                    </a:p>
                  </a:txBody>
                  <a:tcPr marL="6350" marR="6350" marT="635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United States</a:t>
                      </a:r>
                    </a:p>
                  </a:txBody>
                  <a:tcPr marL="6350" marR="6350" marT="635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Aurora</a:t>
                      </a:r>
                    </a:p>
                  </a:txBody>
                  <a:tcPr marL="6350" marR="6350" marT="635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2</a:t>
                      </a:r>
                    </a:p>
                  </a:txBody>
                  <a:tcPr marL="6350" marR="6350" marT="635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Mexico</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Acua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United States</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Citrus Heights</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Japan</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Iwaki</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India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Ambattur</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2170779363"/>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China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Shanwei</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1836525974"/>
                  </a:ext>
                </a:extLst>
              </a:tr>
              <a:tr h="320081">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Brazil</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So Leopoldo</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2685911175"/>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Russian Federation</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l" fontAlgn="b"/>
                      <a:r>
                        <a:rPr lang="en-CA" sz="1000" b="0" i="0" u="none" strike="noStrike" dirty="0" err="1">
                          <a:solidFill>
                            <a:schemeClr val="bg1"/>
                          </a:solidFill>
                          <a:effectLst/>
                          <a:latin typeface="Posterama" panose="020B0504020200020000" pitchFamily="34" charset="0"/>
                          <a:cs typeface="Posterama" panose="020B0504020200020000" pitchFamily="34" charset="0"/>
                        </a:rPr>
                        <a:t>Teboksary</a:t>
                      </a:r>
                      <a:endParaRPr lang="en-CA" sz="1000" b="0" i="0" u="none" strike="noStrike" dirty="0">
                        <a:solidFill>
                          <a:schemeClr val="bg1"/>
                        </a:solidFill>
                        <a:effectLst/>
                        <a:latin typeface="Posterama" panose="020B0504020200020000" pitchFamily="34" charset="0"/>
                        <a:cs typeface="Posterama" panose="020B0504020200020000"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608745306"/>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China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l" fontAlgn="b"/>
                      <a:r>
                        <a:rPr lang="en-CA" sz="1000" b="0" i="0" u="none" strike="noStrike" dirty="0">
                          <a:solidFill>
                            <a:schemeClr val="bg1"/>
                          </a:solidFill>
                          <a:effectLst/>
                          <a:latin typeface="Posterama" panose="020B0504020200020000" pitchFamily="34" charset="0"/>
                          <a:cs typeface="Posterama" panose="020B0504020200020000" pitchFamily="34" charset="0"/>
                        </a:rPr>
                        <a:t>Tianjin</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197120740"/>
                  </a:ext>
                </a:extLst>
              </a:tr>
              <a:tr h="320081">
                <a:tc>
                  <a:txBody>
                    <a:bodyPr/>
                    <a:lstStyle/>
                    <a:p>
                      <a:pPr algn="l" fontAlgn="b"/>
                      <a:r>
                        <a:rPr lang="en-CA" sz="1000" b="0" i="0" u="none" strike="noStrike">
                          <a:solidFill>
                            <a:schemeClr val="bg1"/>
                          </a:solidFill>
                          <a:effectLst/>
                          <a:latin typeface="Posterama" panose="020B0504020200020000" pitchFamily="34" charset="0"/>
                          <a:cs typeface="Posterama" panose="020B0504020200020000" pitchFamily="34" charset="0"/>
                        </a:rPr>
                        <a:t>Indonesia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l" fontAlgn="b"/>
                      <a:r>
                        <a:rPr lang="en-CA" sz="1000" b="0" i="0" u="none" strike="noStrike" dirty="0" err="1">
                          <a:solidFill>
                            <a:schemeClr val="bg1"/>
                          </a:solidFill>
                          <a:effectLst/>
                          <a:latin typeface="Posterama" panose="020B0504020200020000" pitchFamily="34" charset="0"/>
                          <a:cs typeface="Posterama" panose="020B0504020200020000" pitchFamily="34" charset="0"/>
                        </a:rPr>
                        <a:t>Cianjur</a:t>
                      </a:r>
                      <a:endParaRPr lang="en-CA" sz="1000" b="0" i="0" u="none" strike="noStrike" dirty="0">
                        <a:solidFill>
                          <a:schemeClr val="bg1"/>
                        </a:solidFill>
                        <a:effectLst/>
                        <a:latin typeface="Posterama" panose="020B0504020200020000" pitchFamily="34" charset="0"/>
                        <a:cs typeface="Posterama" panose="020B0504020200020000"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fontAlgn="b"/>
                      <a:r>
                        <a:rPr lang="en-CA" sz="1000" b="0" i="0" u="none" strike="noStrike" dirty="0">
                          <a:solidFill>
                            <a:schemeClr val="bg1"/>
                          </a:solidFill>
                          <a:effectLst/>
                          <a:latin typeface="Posterama" panose="020B0504020200020000" pitchFamily="34" charset="0"/>
                          <a:cs typeface="Posterama" panose="020B0504020200020000" pitchFamily="34" charset="0"/>
                        </a:rPr>
                        <a:t>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1806908366"/>
                  </a:ext>
                </a:extLst>
              </a:tr>
            </a:tbl>
          </a:graphicData>
        </a:graphic>
      </p:graphicFrame>
      <p:sp>
        <p:nvSpPr>
          <p:cNvPr id="16" name="Footer Placeholder 4">
            <a:extLst>
              <a:ext uri="{FF2B5EF4-FFF2-40B4-BE49-F238E27FC236}">
                <a16:creationId xmlns:a16="http://schemas.microsoft.com/office/drawing/2014/main" id="{95240591-4C95-4A03-A485-52109287E6CC}"/>
              </a:ext>
            </a:extLst>
          </p:cNvPr>
          <p:cNvSpPr txBox="1">
            <a:spLocks/>
          </p:cNvSpPr>
          <p:nvPr/>
        </p:nvSpPr>
        <p:spPr>
          <a:xfrm>
            <a:off x="484632" y="6215665"/>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
        <p:nvSpPr>
          <p:cNvPr id="2" name="Title 2">
            <a:extLst>
              <a:ext uri="{FF2B5EF4-FFF2-40B4-BE49-F238E27FC236}">
                <a16:creationId xmlns:a16="http://schemas.microsoft.com/office/drawing/2014/main" id="{D7D7D339-4E9E-AC6D-058B-F9E6A10FCC15}"/>
              </a:ext>
            </a:extLst>
          </p:cNvPr>
          <p:cNvSpPr>
            <a:spLocks noGrp="1"/>
          </p:cNvSpPr>
          <p:nvPr>
            <p:ph type="title"/>
          </p:nvPr>
        </p:nvSpPr>
        <p:spPr>
          <a:xfrm>
            <a:off x="581709" y="721538"/>
            <a:ext cx="10889796" cy="1418998"/>
          </a:xfrm>
        </p:spPr>
        <p:txBody>
          <a:bodyPr/>
          <a:lstStyle/>
          <a:p>
            <a:pPr algn="ctr"/>
            <a:r>
              <a:rPr lang="en-US" sz="2400" b="0" dirty="0"/>
              <a:t>Top 10 cities within Top 10 Countries</a:t>
            </a:r>
          </a:p>
        </p:txBody>
      </p:sp>
    </p:spTree>
    <p:extLst>
      <p:ext uri="{BB962C8B-B14F-4D97-AF65-F5344CB8AC3E}">
        <p14:creationId xmlns:p14="http://schemas.microsoft.com/office/powerpoint/2010/main" val="123456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2FC2CFC1-9CAB-496B-C352-42C668ADD1F5}"/>
              </a:ext>
            </a:extLst>
          </p:cNvPr>
          <p:cNvSpPr/>
          <p:nvPr/>
        </p:nvSpPr>
        <p:spPr>
          <a:xfrm rot="5400000">
            <a:off x="778202" y="4174963"/>
            <a:ext cx="2115767" cy="1845975"/>
          </a:xfrm>
          <a:prstGeom prst="hexagon">
            <a:avLst>
              <a:gd name="adj" fmla="val 28570"/>
              <a:gd name="vf" fmla="val 115470"/>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694218" y="1832064"/>
            <a:ext cx="5950527" cy="3608366"/>
          </a:xfrm>
        </p:spPr>
        <p:txBody>
          <a:bodyPr/>
          <a:lstStyle/>
          <a:p>
            <a:pPr>
              <a:spcAft>
                <a:spcPts val="1200"/>
              </a:spcAft>
            </a:pPr>
            <a:r>
              <a:rPr lang="en-US" sz="4400" dirty="0"/>
              <a:t>Where are customers with a high lifetime value based?</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70744" y="2565418"/>
            <a:ext cx="1570612" cy="1070829"/>
          </a:xfrm>
        </p:spPr>
        <p:txBody>
          <a:bodyPr/>
          <a:lstStyle/>
          <a:p>
            <a:r>
              <a:rPr lang="en-US" sz="9600" dirty="0"/>
              <a:t>4</a:t>
            </a:r>
          </a:p>
          <a:p>
            <a:endParaRPr lang="en-US" dirty="0"/>
          </a:p>
        </p:txBody>
      </p:sp>
      <p:sp>
        <p:nvSpPr>
          <p:cNvPr id="8" name="Hexagon 7">
            <a:extLst>
              <a:ext uri="{FF2B5EF4-FFF2-40B4-BE49-F238E27FC236}">
                <a16:creationId xmlns:a16="http://schemas.microsoft.com/office/drawing/2014/main" id="{9F23F86B-EDCF-9DB5-C862-C262B9A505FC}"/>
              </a:ext>
            </a:extLst>
          </p:cNvPr>
          <p:cNvSpPr/>
          <p:nvPr/>
        </p:nvSpPr>
        <p:spPr>
          <a:xfrm rot="5400000">
            <a:off x="3840123" y="910780"/>
            <a:ext cx="1533588" cy="1338033"/>
          </a:xfrm>
          <a:prstGeom prst="hexagon">
            <a:avLst>
              <a:gd name="adj" fmla="val 28570"/>
              <a:gd name="vf" fmla="val 115470"/>
            </a:avLst>
          </a:prstGeom>
          <a:solidFill>
            <a:srgbClr val="AEC2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3">
            <a:extLst>
              <a:ext uri="{FF2B5EF4-FFF2-40B4-BE49-F238E27FC236}">
                <a16:creationId xmlns:a16="http://schemas.microsoft.com/office/drawing/2014/main" id="{32560494-5994-910D-85E0-AC64A64457A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3" name="Footer Placeholder 4">
            <a:extLst>
              <a:ext uri="{FF2B5EF4-FFF2-40B4-BE49-F238E27FC236}">
                <a16:creationId xmlns:a16="http://schemas.microsoft.com/office/drawing/2014/main" id="{00FCC3BD-2CDE-E7CA-C96E-284654E1A245}"/>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212977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16" name="Footer Placeholder 4">
            <a:extLst>
              <a:ext uri="{FF2B5EF4-FFF2-40B4-BE49-F238E27FC236}">
                <a16:creationId xmlns:a16="http://schemas.microsoft.com/office/drawing/2014/main" id="{95240591-4C95-4A03-A485-52109287E6CC}"/>
              </a:ext>
            </a:extLst>
          </p:cNvPr>
          <p:cNvSpPr txBox="1">
            <a:spLocks/>
          </p:cNvSpPr>
          <p:nvPr/>
        </p:nvSpPr>
        <p:spPr>
          <a:xfrm>
            <a:off x="484632" y="6215665"/>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pic>
        <p:nvPicPr>
          <p:cNvPr id="6" name="Picture 5" descr="A map of the world with different colored spots&#10;&#10;Description automatically generated">
            <a:extLst>
              <a:ext uri="{FF2B5EF4-FFF2-40B4-BE49-F238E27FC236}">
                <a16:creationId xmlns:a16="http://schemas.microsoft.com/office/drawing/2014/main" id="{FD195E20-5733-6D7C-2CBE-67B42D0070F0}"/>
              </a:ext>
            </a:extLst>
          </p:cNvPr>
          <p:cNvPicPr>
            <a:picLocks noChangeAspect="1"/>
          </p:cNvPicPr>
          <p:nvPr/>
        </p:nvPicPr>
        <p:blipFill>
          <a:blip r:embed="rId3"/>
          <a:stretch>
            <a:fillRect/>
          </a:stretch>
        </p:blipFill>
        <p:spPr>
          <a:xfrm>
            <a:off x="1390220" y="419124"/>
            <a:ext cx="9411560" cy="4908892"/>
          </a:xfrm>
          <a:prstGeom prst="rect">
            <a:avLst/>
          </a:prstGeom>
        </p:spPr>
      </p:pic>
      <p:sp>
        <p:nvSpPr>
          <p:cNvPr id="9" name="TextBox 8">
            <a:extLst>
              <a:ext uri="{FF2B5EF4-FFF2-40B4-BE49-F238E27FC236}">
                <a16:creationId xmlns:a16="http://schemas.microsoft.com/office/drawing/2014/main" id="{7373DCB7-6840-AF77-1B47-72F82A82D5D1}"/>
              </a:ext>
            </a:extLst>
          </p:cNvPr>
          <p:cNvSpPr txBox="1"/>
          <p:nvPr/>
        </p:nvSpPr>
        <p:spPr>
          <a:xfrm>
            <a:off x="918874" y="5474897"/>
            <a:ext cx="10354252" cy="646331"/>
          </a:xfrm>
          <a:prstGeom prst="rect">
            <a:avLst/>
          </a:prstGeom>
        </p:spPr>
        <p:txBody>
          <a:bodyPr wrap="square" rtlCol="0">
            <a:spAutoFit/>
          </a:bodyPr>
          <a:lstStyle/>
          <a:p>
            <a:pPr algn="ctr"/>
            <a:r>
              <a:rPr lang="en-US" dirty="0">
                <a:solidFill>
                  <a:schemeClr val="bg1"/>
                </a:solidFill>
              </a:rPr>
              <a:t>The top 3 customers are based in India, China and Japan.</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67218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2FC2CFC1-9CAB-496B-C352-42C668ADD1F5}"/>
              </a:ext>
            </a:extLst>
          </p:cNvPr>
          <p:cNvSpPr/>
          <p:nvPr/>
        </p:nvSpPr>
        <p:spPr>
          <a:xfrm rot="5400000">
            <a:off x="778202" y="4174963"/>
            <a:ext cx="2115767" cy="1845975"/>
          </a:xfrm>
          <a:prstGeom prst="hexagon">
            <a:avLst>
              <a:gd name="adj" fmla="val 28570"/>
              <a:gd name="vf" fmla="val 115470"/>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694218" y="1832064"/>
            <a:ext cx="5950527" cy="3608366"/>
          </a:xfrm>
        </p:spPr>
        <p:txBody>
          <a:bodyPr/>
          <a:lstStyle/>
          <a:p>
            <a:pPr>
              <a:spcAft>
                <a:spcPts val="1200"/>
              </a:spcAft>
            </a:pPr>
            <a:r>
              <a:rPr lang="en-US" sz="4400" dirty="0"/>
              <a:t>Do sales figures vary between geographic regions? </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70744" y="2565418"/>
            <a:ext cx="1570612" cy="1070829"/>
          </a:xfrm>
        </p:spPr>
        <p:txBody>
          <a:bodyPr/>
          <a:lstStyle/>
          <a:p>
            <a:r>
              <a:rPr lang="en-US" sz="9600" dirty="0"/>
              <a:t>5</a:t>
            </a:r>
          </a:p>
          <a:p>
            <a:endParaRPr lang="en-US" dirty="0"/>
          </a:p>
        </p:txBody>
      </p:sp>
      <p:sp>
        <p:nvSpPr>
          <p:cNvPr id="8" name="Hexagon 7">
            <a:extLst>
              <a:ext uri="{FF2B5EF4-FFF2-40B4-BE49-F238E27FC236}">
                <a16:creationId xmlns:a16="http://schemas.microsoft.com/office/drawing/2014/main" id="{9F23F86B-EDCF-9DB5-C862-C262B9A505FC}"/>
              </a:ext>
            </a:extLst>
          </p:cNvPr>
          <p:cNvSpPr/>
          <p:nvPr/>
        </p:nvSpPr>
        <p:spPr>
          <a:xfrm rot="5400000">
            <a:off x="3840123" y="910780"/>
            <a:ext cx="1533588" cy="1338033"/>
          </a:xfrm>
          <a:prstGeom prst="hexagon">
            <a:avLst>
              <a:gd name="adj" fmla="val 28570"/>
              <a:gd name="vf" fmla="val 115470"/>
            </a:avLst>
          </a:prstGeom>
          <a:solidFill>
            <a:srgbClr val="AEC2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3">
            <a:extLst>
              <a:ext uri="{FF2B5EF4-FFF2-40B4-BE49-F238E27FC236}">
                <a16:creationId xmlns:a16="http://schemas.microsoft.com/office/drawing/2014/main" id="{32560494-5994-910D-85E0-AC64A64457A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sp>
        <p:nvSpPr>
          <p:cNvPr id="3" name="Footer Placeholder 4">
            <a:extLst>
              <a:ext uri="{FF2B5EF4-FFF2-40B4-BE49-F238E27FC236}">
                <a16:creationId xmlns:a16="http://schemas.microsoft.com/office/drawing/2014/main" id="{00FCC3BD-2CDE-E7CA-C96E-284654E1A245}"/>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111814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16" name="Footer Placeholder 4">
            <a:extLst>
              <a:ext uri="{FF2B5EF4-FFF2-40B4-BE49-F238E27FC236}">
                <a16:creationId xmlns:a16="http://schemas.microsoft.com/office/drawing/2014/main" id="{95240591-4C95-4A03-A485-52109287E6CC}"/>
              </a:ext>
            </a:extLst>
          </p:cNvPr>
          <p:cNvSpPr txBox="1">
            <a:spLocks/>
          </p:cNvSpPr>
          <p:nvPr/>
        </p:nvSpPr>
        <p:spPr>
          <a:xfrm>
            <a:off x="484632" y="6215665"/>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solidFill>
                  <a:schemeClr val="accent5">
                    <a:lumMod val="75000"/>
                  </a:schemeClr>
                </a:solidFill>
              </a:rPr>
              <a:t>Rockbuster</a:t>
            </a:r>
            <a:r>
              <a:rPr lang="en-US" altLang="zh-CN" dirty="0">
                <a:solidFill>
                  <a:schemeClr val="accent5">
                    <a:lumMod val="75000"/>
                  </a:schemeClr>
                </a:solidFill>
              </a:rPr>
              <a:t> - Launch Strategy Online Video Service</a:t>
            </a:r>
            <a:endParaRPr lang="en-US" dirty="0">
              <a:solidFill>
                <a:schemeClr val="accent5">
                  <a:lumMod val="75000"/>
                </a:schemeClr>
              </a:solidFill>
            </a:endParaRPr>
          </a:p>
        </p:txBody>
      </p:sp>
      <p:sp>
        <p:nvSpPr>
          <p:cNvPr id="9" name="TextBox 8">
            <a:extLst>
              <a:ext uri="{FF2B5EF4-FFF2-40B4-BE49-F238E27FC236}">
                <a16:creationId xmlns:a16="http://schemas.microsoft.com/office/drawing/2014/main" id="{7373DCB7-6840-AF77-1B47-72F82A82D5D1}"/>
              </a:ext>
            </a:extLst>
          </p:cNvPr>
          <p:cNvSpPr txBox="1"/>
          <p:nvPr/>
        </p:nvSpPr>
        <p:spPr>
          <a:xfrm>
            <a:off x="918874" y="5474897"/>
            <a:ext cx="10354252" cy="646331"/>
          </a:xfrm>
          <a:prstGeom prst="rect">
            <a:avLst/>
          </a:prstGeom>
        </p:spPr>
        <p:txBody>
          <a:bodyPr wrap="square" rtlCol="0">
            <a:spAutoFit/>
          </a:bodyPr>
          <a:lstStyle/>
          <a:p>
            <a:pPr algn="ctr"/>
            <a:r>
              <a:rPr lang="en-US" dirty="0">
                <a:solidFill>
                  <a:schemeClr val="bg1"/>
                </a:solidFill>
              </a:rPr>
              <a:t>Asia Pacific, Europe and Latin America account for more than 75% of the global revenue.</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pic>
        <p:nvPicPr>
          <p:cNvPr id="5" name="Picture 4" descr="A colorful pie chart with white text&#10;&#10;Description automatically generated">
            <a:extLst>
              <a:ext uri="{FF2B5EF4-FFF2-40B4-BE49-F238E27FC236}">
                <a16:creationId xmlns:a16="http://schemas.microsoft.com/office/drawing/2014/main" id="{DBA7226B-4465-4E74-6E7F-363E6A7CCB69}"/>
              </a:ext>
            </a:extLst>
          </p:cNvPr>
          <p:cNvPicPr>
            <a:picLocks noChangeAspect="1"/>
          </p:cNvPicPr>
          <p:nvPr/>
        </p:nvPicPr>
        <p:blipFill rotWithShape="1">
          <a:blip r:embed="rId3"/>
          <a:srcRect r="2502" b="10743"/>
          <a:stretch/>
        </p:blipFill>
        <p:spPr>
          <a:xfrm>
            <a:off x="484632" y="509852"/>
            <a:ext cx="4854918" cy="4663387"/>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F5FA991F-C474-F912-479F-A90827DD85C5}"/>
              </a:ext>
            </a:extLst>
          </p:cNvPr>
          <p:cNvPicPr>
            <a:picLocks noChangeAspect="1"/>
          </p:cNvPicPr>
          <p:nvPr/>
        </p:nvPicPr>
        <p:blipFill>
          <a:blip r:embed="rId4"/>
          <a:stretch>
            <a:fillRect/>
          </a:stretch>
        </p:blipFill>
        <p:spPr>
          <a:xfrm>
            <a:off x="6096000" y="1685903"/>
            <a:ext cx="5468775" cy="2311284"/>
          </a:xfrm>
          <a:prstGeom prst="rect">
            <a:avLst/>
          </a:prstGeom>
        </p:spPr>
      </p:pic>
    </p:spTree>
    <p:extLst>
      <p:ext uri="{BB962C8B-B14F-4D97-AF65-F5344CB8AC3E}">
        <p14:creationId xmlns:p14="http://schemas.microsoft.com/office/powerpoint/2010/main" val="234952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1E36C-3046-C097-9B12-4651953AAC14}"/>
              </a:ext>
            </a:extLst>
          </p:cNvPr>
          <p:cNvSpPr>
            <a:spLocks noGrp="1"/>
          </p:cNvSpPr>
          <p:nvPr>
            <p:ph type="body" sz="quarter" idx="27"/>
          </p:nvPr>
        </p:nvSpPr>
        <p:spPr/>
        <p:txBody>
          <a:bodyPr/>
          <a:lstStyle/>
          <a:p>
            <a:r>
              <a:rPr lang="en-CA" dirty="0"/>
              <a:t>Inventory</a:t>
            </a:r>
          </a:p>
        </p:txBody>
      </p:sp>
      <p:sp>
        <p:nvSpPr>
          <p:cNvPr id="3" name="Text Placeholder 2">
            <a:extLst>
              <a:ext uri="{FF2B5EF4-FFF2-40B4-BE49-F238E27FC236}">
                <a16:creationId xmlns:a16="http://schemas.microsoft.com/office/drawing/2014/main" id="{7D490FA5-698F-8464-04D0-1F7AFBD36AA7}"/>
              </a:ext>
            </a:extLst>
          </p:cNvPr>
          <p:cNvSpPr>
            <a:spLocks noGrp="1"/>
          </p:cNvSpPr>
          <p:nvPr>
            <p:ph type="body" sz="quarter" idx="28"/>
          </p:nvPr>
        </p:nvSpPr>
        <p:spPr>
          <a:xfrm>
            <a:off x="5271608" y="1469068"/>
            <a:ext cx="5162709" cy="2047129"/>
          </a:xfrm>
        </p:spPr>
        <p:txBody>
          <a:bodyPr/>
          <a:lstStyle/>
          <a:p>
            <a:r>
              <a:rPr lang="en-CA" dirty="0"/>
              <a:t>Boosting movies that generate the most revenue and adding titles similar to the best-performing movies to the inventory.</a:t>
            </a:r>
          </a:p>
          <a:p>
            <a:r>
              <a:rPr lang="en-CA" dirty="0"/>
              <a:t>Adding and boosting inventory from the categories that generate the highest revenue per movie: </a:t>
            </a:r>
            <a:r>
              <a:rPr lang="en-US" dirty="0">
                <a:solidFill>
                  <a:srgbClr val="D84400"/>
                </a:solidFill>
              </a:rPr>
              <a:t>Sci-Fi, Comedy and Games.</a:t>
            </a:r>
          </a:p>
          <a:p>
            <a:r>
              <a:rPr lang="en-CA" dirty="0"/>
              <a:t>Adding and boosting inventory from the ratings that generate the highest revenue per movie: </a:t>
            </a:r>
            <a:r>
              <a:rPr lang="en-CA" dirty="0">
                <a:solidFill>
                  <a:srgbClr val="D84400"/>
                </a:solidFill>
              </a:rPr>
              <a:t>PG and PG-13</a:t>
            </a:r>
            <a:r>
              <a:rPr lang="en-CA" dirty="0">
                <a:solidFill>
                  <a:schemeClr val="bg1"/>
                </a:solidFill>
              </a:rPr>
              <a:t>.</a:t>
            </a:r>
          </a:p>
          <a:p>
            <a:r>
              <a:rPr lang="en-CA" dirty="0"/>
              <a:t>Adding local content in different languages.</a:t>
            </a:r>
            <a:endParaRPr lang="en-CA" dirty="0">
              <a:solidFill>
                <a:schemeClr val="bg1"/>
              </a:solidFill>
            </a:endParaRPr>
          </a:p>
          <a:p>
            <a:endParaRPr lang="en-CA" dirty="0"/>
          </a:p>
          <a:p>
            <a:endParaRPr lang="en-CA" dirty="0"/>
          </a:p>
        </p:txBody>
      </p:sp>
      <p:sp>
        <p:nvSpPr>
          <p:cNvPr id="4" name="Text Placeholder 3">
            <a:extLst>
              <a:ext uri="{FF2B5EF4-FFF2-40B4-BE49-F238E27FC236}">
                <a16:creationId xmlns:a16="http://schemas.microsoft.com/office/drawing/2014/main" id="{7BDD3BC6-D601-A1EF-381D-FF656D8C77DF}"/>
              </a:ext>
            </a:extLst>
          </p:cNvPr>
          <p:cNvSpPr>
            <a:spLocks noGrp="1"/>
          </p:cNvSpPr>
          <p:nvPr>
            <p:ph type="body" sz="quarter" idx="29"/>
          </p:nvPr>
        </p:nvSpPr>
        <p:spPr>
          <a:xfrm>
            <a:off x="5271609" y="3729404"/>
            <a:ext cx="5162709" cy="420683"/>
          </a:xfrm>
        </p:spPr>
        <p:txBody>
          <a:bodyPr/>
          <a:lstStyle/>
          <a:p>
            <a:r>
              <a:rPr lang="en-CA" dirty="0"/>
              <a:t>Marketing</a:t>
            </a:r>
          </a:p>
        </p:txBody>
      </p:sp>
      <p:sp>
        <p:nvSpPr>
          <p:cNvPr id="6" name="Text Placeholder 5">
            <a:extLst>
              <a:ext uri="{FF2B5EF4-FFF2-40B4-BE49-F238E27FC236}">
                <a16:creationId xmlns:a16="http://schemas.microsoft.com/office/drawing/2014/main" id="{820CC85D-3F2E-7BD1-506A-C826CEF68E34}"/>
              </a:ext>
            </a:extLst>
          </p:cNvPr>
          <p:cNvSpPr>
            <a:spLocks noGrp="1"/>
          </p:cNvSpPr>
          <p:nvPr>
            <p:ph type="body" sz="quarter" idx="34"/>
          </p:nvPr>
        </p:nvSpPr>
        <p:spPr>
          <a:xfrm>
            <a:off x="5271608" y="4164403"/>
            <a:ext cx="5162709" cy="2047129"/>
          </a:xfrm>
        </p:spPr>
        <p:txBody>
          <a:bodyPr/>
          <a:lstStyle/>
          <a:p>
            <a:r>
              <a:rPr lang="en-CA" dirty="0"/>
              <a:t>Focusing marketing efforts on regions where most of the clients are located: </a:t>
            </a:r>
            <a:r>
              <a:rPr lang="en-US" dirty="0">
                <a:solidFill>
                  <a:srgbClr val="C95B3A"/>
                </a:solidFill>
              </a:rPr>
              <a:t>Asia Pacific, Europe and Latin America</a:t>
            </a:r>
            <a:r>
              <a:rPr lang="en-US" dirty="0">
                <a:solidFill>
                  <a:schemeClr val="bg1"/>
                </a:solidFill>
              </a:rPr>
              <a:t>, and </a:t>
            </a:r>
            <a:r>
              <a:rPr lang="en-US" dirty="0"/>
              <a:t>o</a:t>
            </a:r>
            <a:r>
              <a:rPr lang="en-US" dirty="0">
                <a:solidFill>
                  <a:schemeClr val="bg1"/>
                </a:solidFill>
              </a:rPr>
              <a:t>n </a:t>
            </a:r>
            <a:r>
              <a:rPr lang="en-US" dirty="0">
                <a:solidFill>
                  <a:srgbClr val="C95B3A"/>
                </a:solidFill>
              </a:rPr>
              <a:t>North America</a:t>
            </a:r>
            <a:r>
              <a:rPr lang="en-US" dirty="0">
                <a:solidFill>
                  <a:schemeClr val="bg1"/>
                </a:solidFill>
              </a:rPr>
              <a:t>, the region with the highest revenue per customer.</a:t>
            </a:r>
          </a:p>
          <a:p>
            <a:r>
              <a:rPr lang="en-US" dirty="0"/>
              <a:t>Focusing marketing efforts on India and China, where not only most of the clients are located, but also the top 2 customers are based in.</a:t>
            </a:r>
            <a:endParaRPr lang="en-CA" dirty="0"/>
          </a:p>
        </p:txBody>
      </p:sp>
      <p:sp>
        <p:nvSpPr>
          <p:cNvPr id="8" name="Title 7">
            <a:extLst>
              <a:ext uri="{FF2B5EF4-FFF2-40B4-BE49-F238E27FC236}">
                <a16:creationId xmlns:a16="http://schemas.microsoft.com/office/drawing/2014/main" id="{58CBC053-C58C-3764-C237-45692026500C}"/>
              </a:ext>
            </a:extLst>
          </p:cNvPr>
          <p:cNvSpPr>
            <a:spLocks noGrp="1"/>
          </p:cNvSpPr>
          <p:nvPr>
            <p:ph type="title"/>
          </p:nvPr>
        </p:nvSpPr>
        <p:spPr>
          <a:xfrm>
            <a:off x="502665" y="707105"/>
            <a:ext cx="4644370" cy="2277580"/>
          </a:xfrm>
        </p:spPr>
        <p:txBody>
          <a:bodyPr/>
          <a:lstStyle/>
          <a:p>
            <a:r>
              <a:rPr lang="en-CA" dirty="0"/>
              <a:t>Recommendations</a:t>
            </a:r>
          </a:p>
        </p:txBody>
      </p:sp>
      <p:sp>
        <p:nvSpPr>
          <p:cNvPr id="5" name="Footer Placeholder 4">
            <a:extLst>
              <a:ext uri="{FF2B5EF4-FFF2-40B4-BE49-F238E27FC236}">
                <a16:creationId xmlns:a16="http://schemas.microsoft.com/office/drawing/2014/main" id="{E61792A8-E555-E0A9-D8DB-9D04C06A9308}"/>
              </a:ext>
            </a:extLst>
          </p:cNvPr>
          <p:cNvSpPr txBox="1">
            <a:spLocks/>
          </p:cNvSpPr>
          <p:nvPr/>
        </p:nvSpPr>
        <p:spPr>
          <a:xfrm>
            <a:off x="8553976" y="6251009"/>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solidFill>
                  <a:schemeClr val="accent5">
                    <a:lumMod val="75000"/>
                  </a:schemeClr>
                </a:solidFill>
              </a:rPr>
              <a:t>Rockbuster</a:t>
            </a:r>
            <a:r>
              <a:rPr lang="en-US" altLang="zh-CN" dirty="0">
                <a:solidFill>
                  <a:schemeClr val="accent5">
                    <a:lumMod val="75000"/>
                  </a:schemeClr>
                </a:solidFill>
              </a:rPr>
              <a:t>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127433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Carolina Marcucci</a:t>
            </a:r>
          </a:p>
          <a:p>
            <a:endParaRPr lang="en-US" dirty="0"/>
          </a:p>
        </p:txBody>
      </p:sp>
      <p:sp>
        <p:nvSpPr>
          <p:cNvPr id="2" name="Footer Placeholder 4">
            <a:extLst>
              <a:ext uri="{FF2B5EF4-FFF2-40B4-BE49-F238E27FC236}">
                <a16:creationId xmlns:a16="http://schemas.microsoft.com/office/drawing/2014/main" id="{A0D3A7F5-5C5B-67F4-3880-D250716691AA}"/>
              </a:ext>
            </a:extLst>
          </p:cNvPr>
          <p:cNvSpPr txBox="1">
            <a:spLocks/>
          </p:cNvSpPr>
          <p:nvPr/>
        </p:nvSpPr>
        <p:spPr>
          <a:xfrm>
            <a:off x="8176904" y="6260436"/>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solidFill>
                  <a:schemeClr val="accent5">
                    <a:lumMod val="75000"/>
                  </a:schemeClr>
                </a:solidFill>
              </a:rPr>
              <a:t>Rockbuster</a:t>
            </a:r>
            <a:r>
              <a:rPr lang="en-US" altLang="zh-CN" dirty="0">
                <a:solidFill>
                  <a:schemeClr val="accent5">
                    <a:lumMod val="75000"/>
                  </a:schemeClr>
                </a:solidFill>
              </a:rPr>
              <a:t>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sz="4000" dirty="0"/>
              <a:t>Introduction</a:t>
            </a:r>
            <a:endParaRPr lang="en-US" sz="40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5"/>
            <a:ext cx="4260180" cy="1772221"/>
          </a:xfrm>
        </p:spPr>
        <p:txBody>
          <a:bodyPr/>
          <a:lstStyle/>
          <a:p>
            <a:r>
              <a:rPr lang="en-US" dirty="0" err="1"/>
              <a:t>Rockbuster</a:t>
            </a:r>
            <a:r>
              <a:rPr lang="en-US" dirty="0"/>
              <a:t> is a movie rental company that used to have stores around the world. Facing stiff competition from online streaming services the company is planning to use its existing licenses to launch an online video rental service in order to stay competitive. This presentation will cover the launch strategy for </a:t>
            </a:r>
            <a:r>
              <a:rPr lang="en-US" dirty="0" err="1"/>
              <a:t>Rockbuster’s</a:t>
            </a:r>
            <a:r>
              <a:rPr lang="en-US" dirty="0"/>
              <a:t> new product.</a:t>
            </a: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srcRect l="18884" r="18884"/>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sp>
        <p:nvSpPr>
          <p:cNvPr id="16" name="Title 4">
            <a:extLst>
              <a:ext uri="{FF2B5EF4-FFF2-40B4-BE49-F238E27FC236}">
                <a16:creationId xmlns:a16="http://schemas.microsoft.com/office/drawing/2014/main" id="{B5F5D7AF-3F71-2B38-D342-8AAF99C0FD7C}"/>
              </a:ext>
            </a:extLst>
          </p:cNvPr>
          <p:cNvSpPr txBox="1">
            <a:spLocks/>
          </p:cNvSpPr>
          <p:nvPr/>
        </p:nvSpPr>
        <p:spPr>
          <a:xfrm>
            <a:off x="6096000" y="816732"/>
            <a:ext cx="5117162"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bg1"/>
                </a:solidFill>
                <a:latin typeface="+mn-lt"/>
                <a:ea typeface="+mj-ea"/>
                <a:cs typeface="+mj-cs"/>
              </a:defRPr>
            </a:lvl1pPr>
          </a:lstStyle>
          <a:p>
            <a:r>
              <a:rPr lang="en-US" altLang="zh-CN" sz="4000" dirty="0">
                <a:latin typeface="+mj-lt"/>
              </a:rPr>
              <a:t>Key Questions &amp;</a:t>
            </a:r>
          </a:p>
          <a:p>
            <a:r>
              <a:rPr lang="en-US" sz="4000" dirty="0">
                <a:latin typeface="+mj-lt"/>
              </a:rPr>
              <a:t>Objectives</a:t>
            </a:r>
          </a:p>
        </p:txBody>
      </p:sp>
      <p:sp>
        <p:nvSpPr>
          <p:cNvPr id="17" name="Text Placeholder 19">
            <a:extLst>
              <a:ext uri="{FF2B5EF4-FFF2-40B4-BE49-F238E27FC236}">
                <a16:creationId xmlns:a16="http://schemas.microsoft.com/office/drawing/2014/main" id="{44DB89C9-F960-A787-C8D8-6421D5733FD2}"/>
              </a:ext>
            </a:extLst>
          </p:cNvPr>
          <p:cNvSpPr txBox="1">
            <a:spLocks/>
          </p:cNvSpPr>
          <p:nvPr/>
        </p:nvSpPr>
        <p:spPr>
          <a:xfrm>
            <a:off x="6307547" y="2324719"/>
            <a:ext cx="4692346" cy="3303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1200"/>
              </a:spcAft>
              <a:buFont typeface="+mj-lt"/>
              <a:buAutoNum type="arabicPeriod"/>
            </a:pPr>
            <a:r>
              <a:rPr lang="en-US" sz="1800" dirty="0"/>
              <a:t>Which movies contributed the most/least to revenue gain?</a:t>
            </a:r>
          </a:p>
          <a:p>
            <a:pPr marL="342900" indent="-342900">
              <a:spcAft>
                <a:spcPts val="1200"/>
              </a:spcAft>
              <a:buFont typeface="+mj-lt"/>
              <a:buAutoNum type="arabicPeriod"/>
            </a:pPr>
            <a:r>
              <a:rPr lang="en-US" sz="1800" dirty="0"/>
              <a:t>What was the average rental duration for all videos?</a:t>
            </a:r>
          </a:p>
          <a:p>
            <a:pPr marL="342900" indent="-342900">
              <a:spcAft>
                <a:spcPts val="1200"/>
              </a:spcAft>
              <a:buFont typeface="+mj-lt"/>
              <a:buAutoNum type="arabicPeriod"/>
            </a:pPr>
            <a:r>
              <a:rPr lang="en-US" sz="1800" dirty="0"/>
              <a:t>Which countries are </a:t>
            </a:r>
            <a:r>
              <a:rPr lang="en-US" sz="1800" dirty="0" err="1"/>
              <a:t>Rockbuster</a:t>
            </a:r>
            <a:r>
              <a:rPr lang="en-US" sz="1800" dirty="0"/>
              <a:t> customers based in?</a:t>
            </a:r>
          </a:p>
          <a:p>
            <a:pPr marL="342900" indent="-342900">
              <a:spcAft>
                <a:spcPts val="1200"/>
              </a:spcAft>
              <a:buFont typeface="+mj-lt"/>
              <a:buAutoNum type="arabicPeriod"/>
            </a:pPr>
            <a:r>
              <a:rPr lang="en-US" sz="1800" dirty="0"/>
              <a:t>Where are customers with a high lifetime value based?</a:t>
            </a:r>
          </a:p>
          <a:p>
            <a:pPr marL="342900" indent="-342900">
              <a:spcAft>
                <a:spcPts val="1200"/>
              </a:spcAft>
              <a:buFont typeface="+mj-lt"/>
              <a:buAutoNum type="arabicPeriod"/>
            </a:pPr>
            <a:r>
              <a:rPr lang="en-US" sz="1800" dirty="0"/>
              <a:t>Do sales figures vary between geographic regions? </a:t>
            </a:r>
          </a:p>
        </p:txBody>
      </p:sp>
    </p:spTree>
    <p:extLst>
      <p:ext uri="{BB962C8B-B14F-4D97-AF65-F5344CB8AC3E}">
        <p14:creationId xmlns:p14="http://schemas.microsoft.com/office/powerpoint/2010/main" val="3295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Data Overview</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410026553"/>
              </p:ext>
            </p:extLst>
          </p:nvPr>
        </p:nvGraphicFramePr>
        <p:xfrm>
          <a:off x="581025" y="1614488"/>
          <a:ext cx="10613144" cy="2376000"/>
        </p:xfrm>
        <a:graphic>
          <a:graphicData uri="http://schemas.openxmlformats.org/drawingml/2006/table">
            <a:tbl>
              <a:tblPr firstRow="1" bandRow="1">
                <a:tableStyleId>{5C22544A-7EE6-4342-B048-85BDC9FD1C3A}</a:tableStyleId>
              </a:tblPr>
              <a:tblGrid>
                <a:gridCol w="2653286">
                  <a:extLst>
                    <a:ext uri="{9D8B030D-6E8A-4147-A177-3AD203B41FA5}">
                      <a16:colId xmlns:a16="http://schemas.microsoft.com/office/drawing/2014/main" val="1457000769"/>
                    </a:ext>
                  </a:extLst>
                </a:gridCol>
                <a:gridCol w="2653286">
                  <a:extLst>
                    <a:ext uri="{9D8B030D-6E8A-4147-A177-3AD203B41FA5}">
                      <a16:colId xmlns:a16="http://schemas.microsoft.com/office/drawing/2014/main" val="1939741220"/>
                    </a:ext>
                  </a:extLst>
                </a:gridCol>
                <a:gridCol w="2653286">
                  <a:extLst>
                    <a:ext uri="{9D8B030D-6E8A-4147-A177-3AD203B41FA5}">
                      <a16:colId xmlns:a16="http://schemas.microsoft.com/office/drawing/2014/main" val="1728182267"/>
                    </a:ext>
                  </a:extLst>
                </a:gridCol>
                <a:gridCol w="2653286">
                  <a:extLst>
                    <a:ext uri="{9D8B030D-6E8A-4147-A177-3AD203B41FA5}">
                      <a16:colId xmlns:a16="http://schemas.microsoft.com/office/drawing/2014/main" val="3091143212"/>
                    </a:ext>
                  </a:extLst>
                </a:gridCol>
              </a:tblGrid>
              <a:tr h="475200">
                <a:tc>
                  <a:txBody>
                    <a:bodyPr/>
                    <a:lstStyle/>
                    <a:p>
                      <a:pPr algn="ctr"/>
                      <a:r>
                        <a:rPr lang="en-US" sz="1800" b="0" kern="1200" dirty="0">
                          <a:solidFill>
                            <a:schemeClr val="lt1"/>
                          </a:solidFill>
                          <a:latin typeface="+mn-lt"/>
                          <a:ea typeface="+mn-ea"/>
                          <a:cs typeface="+mn-cs"/>
                        </a:rPr>
                        <a:t>Metric</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Min</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Max</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Average</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475200">
                <a:tc>
                  <a:txBody>
                    <a:bodyPr/>
                    <a:lstStyle/>
                    <a:p>
                      <a:pPr algn="ctr"/>
                      <a:r>
                        <a:rPr lang="en-US" b="0" dirty="0">
                          <a:solidFill>
                            <a:schemeClr val="bg1"/>
                          </a:solidFill>
                          <a:latin typeface="+mn-lt"/>
                        </a:rPr>
                        <a:t>Rental Rate ($)</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0.99</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4.99</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2.98</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475200">
                <a:tc>
                  <a:txBody>
                    <a:bodyPr/>
                    <a:lstStyle/>
                    <a:p>
                      <a:pPr algn="ctr"/>
                      <a:r>
                        <a:rPr lang="en-US" b="0" dirty="0">
                          <a:solidFill>
                            <a:schemeClr val="bg1"/>
                          </a:solidFill>
                          <a:latin typeface="+mn-lt"/>
                        </a:rPr>
                        <a:t>Rental Duration (Days)</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4.99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475200">
                <a:tc>
                  <a:txBody>
                    <a:bodyPr/>
                    <a:lstStyle/>
                    <a:p>
                      <a:pPr algn="ctr"/>
                      <a:r>
                        <a:rPr lang="en-US" b="0" dirty="0">
                          <a:solidFill>
                            <a:schemeClr val="bg1"/>
                          </a:solidFill>
                          <a:latin typeface="+mn-lt"/>
                        </a:rPr>
                        <a:t>Film Length (mins)</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115.27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475200">
                <a:tc>
                  <a:txBody>
                    <a:bodyPr/>
                    <a:lstStyle/>
                    <a:p>
                      <a:pPr algn="ctr"/>
                      <a:r>
                        <a:rPr lang="en-US" b="0" dirty="0">
                          <a:solidFill>
                            <a:schemeClr val="bg1"/>
                          </a:solidFill>
                          <a:latin typeface="+mn-lt"/>
                        </a:rPr>
                        <a:t>Replacement Cost ($)</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9.99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29.99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19.98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spTree>
    <p:extLst>
      <p:ext uri="{BB962C8B-B14F-4D97-AF65-F5344CB8AC3E}">
        <p14:creationId xmlns:p14="http://schemas.microsoft.com/office/powerpoint/2010/main" val="124602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2FC2CFC1-9CAB-496B-C352-42C668ADD1F5}"/>
              </a:ext>
            </a:extLst>
          </p:cNvPr>
          <p:cNvSpPr/>
          <p:nvPr/>
        </p:nvSpPr>
        <p:spPr>
          <a:xfrm rot="5400000">
            <a:off x="778202" y="4174963"/>
            <a:ext cx="2115767" cy="1845975"/>
          </a:xfrm>
          <a:prstGeom prst="hexagon">
            <a:avLst>
              <a:gd name="adj" fmla="val 28570"/>
              <a:gd name="vf" fmla="val 115470"/>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694218" y="1832064"/>
            <a:ext cx="5950527" cy="3608366"/>
          </a:xfrm>
        </p:spPr>
        <p:txBody>
          <a:bodyPr/>
          <a:lstStyle/>
          <a:p>
            <a:r>
              <a:rPr lang="en-US" sz="4400" dirty="0"/>
              <a:t>Which movies contributed the most/least to revenue gain?</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70744" y="2565418"/>
            <a:ext cx="1570612" cy="1070829"/>
          </a:xfrm>
        </p:spPr>
        <p:txBody>
          <a:bodyPr/>
          <a:lstStyle/>
          <a:p>
            <a:r>
              <a:rPr lang="en-US" sz="9600" dirty="0"/>
              <a:t>1</a:t>
            </a:r>
          </a:p>
          <a:p>
            <a:endParaRPr lang="en-US" dirty="0"/>
          </a:p>
        </p:txBody>
      </p:sp>
      <p:sp>
        <p:nvSpPr>
          <p:cNvPr id="8" name="Hexagon 7">
            <a:extLst>
              <a:ext uri="{FF2B5EF4-FFF2-40B4-BE49-F238E27FC236}">
                <a16:creationId xmlns:a16="http://schemas.microsoft.com/office/drawing/2014/main" id="{9F23F86B-EDCF-9DB5-C862-C262B9A505FC}"/>
              </a:ext>
            </a:extLst>
          </p:cNvPr>
          <p:cNvSpPr/>
          <p:nvPr/>
        </p:nvSpPr>
        <p:spPr>
          <a:xfrm rot="5400000">
            <a:off x="3840123" y="910780"/>
            <a:ext cx="1533588" cy="1338033"/>
          </a:xfrm>
          <a:prstGeom prst="hexagon">
            <a:avLst>
              <a:gd name="adj" fmla="val 28570"/>
              <a:gd name="vf" fmla="val 115470"/>
            </a:avLst>
          </a:prstGeom>
          <a:solidFill>
            <a:srgbClr val="AEC2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Slide Number Placeholder 13">
            <a:extLst>
              <a:ext uri="{FF2B5EF4-FFF2-40B4-BE49-F238E27FC236}">
                <a16:creationId xmlns:a16="http://schemas.microsoft.com/office/drawing/2014/main" id="{3B837655-657B-0224-B73B-15E5E2DEBC4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12" name="Footer Placeholder 4">
            <a:extLst>
              <a:ext uri="{FF2B5EF4-FFF2-40B4-BE49-F238E27FC236}">
                <a16:creationId xmlns:a16="http://schemas.microsoft.com/office/drawing/2014/main" id="{B5D40920-3DAC-9A8E-F9E8-41E09B95A7D3}"/>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pic>
        <p:nvPicPr>
          <p:cNvPr id="27" name="Picture 26" descr="A red and white bar chart&#10;&#10;Description automatically generated">
            <a:extLst>
              <a:ext uri="{FF2B5EF4-FFF2-40B4-BE49-F238E27FC236}">
                <a16:creationId xmlns:a16="http://schemas.microsoft.com/office/drawing/2014/main" id="{661D69C4-3CBC-689E-6ACD-C0885A8BF9C4}"/>
              </a:ext>
            </a:extLst>
          </p:cNvPr>
          <p:cNvPicPr>
            <a:picLocks noChangeAspect="1"/>
          </p:cNvPicPr>
          <p:nvPr/>
        </p:nvPicPr>
        <p:blipFill>
          <a:blip r:embed="rId3"/>
          <a:stretch>
            <a:fillRect/>
          </a:stretch>
        </p:blipFill>
        <p:spPr>
          <a:xfrm>
            <a:off x="918874" y="524470"/>
            <a:ext cx="10440000" cy="4704474"/>
          </a:xfrm>
          <a:prstGeom prst="rect">
            <a:avLst/>
          </a:prstGeom>
        </p:spPr>
      </p:pic>
      <p:sp>
        <p:nvSpPr>
          <p:cNvPr id="28" name="TextBox 27">
            <a:extLst>
              <a:ext uri="{FF2B5EF4-FFF2-40B4-BE49-F238E27FC236}">
                <a16:creationId xmlns:a16="http://schemas.microsoft.com/office/drawing/2014/main" id="{3F24BE00-499B-DB1A-A9BD-9BAC5D7D2E5E}"/>
              </a:ext>
            </a:extLst>
          </p:cNvPr>
          <p:cNvSpPr txBox="1"/>
          <p:nvPr/>
        </p:nvSpPr>
        <p:spPr>
          <a:xfrm>
            <a:off x="918874" y="5410200"/>
            <a:ext cx="10354252" cy="923330"/>
          </a:xfrm>
          <a:prstGeom prst="rect">
            <a:avLst/>
          </a:prstGeom>
        </p:spPr>
        <p:txBody>
          <a:bodyPr wrap="square" rtlCol="0">
            <a:spAutoFit/>
          </a:bodyPr>
          <a:lstStyle/>
          <a:p>
            <a:pPr algn="ctr"/>
            <a:r>
              <a:rPr lang="en-US" dirty="0">
                <a:solidFill>
                  <a:schemeClr val="bg1"/>
                </a:solidFill>
              </a:rPr>
              <a:t>The top revenue-earning movies are Telegraph Voyage, Zorro Ark and Wife Turn.</a:t>
            </a:r>
          </a:p>
          <a:p>
            <a:pPr algn="ctr"/>
            <a:r>
              <a:rPr lang="en-US" dirty="0">
                <a:solidFill>
                  <a:schemeClr val="bg1"/>
                </a:solidFill>
              </a:rPr>
              <a:t>The bottom revenue-earning movies are Duffel Apocalypse, Oklahoma Jumanji and Texas Watch.</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62067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sp>
        <p:nvSpPr>
          <p:cNvPr id="13" name="TextBox 12">
            <a:extLst>
              <a:ext uri="{FF2B5EF4-FFF2-40B4-BE49-F238E27FC236}">
                <a16:creationId xmlns:a16="http://schemas.microsoft.com/office/drawing/2014/main" id="{F5829233-A3A4-7631-5DD5-7D254F37A836}"/>
              </a:ext>
            </a:extLst>
          </p:cNvPr>
          <p:cNvSpPr txBox="1"/>
          <p:nvPr/>
        </p:nvSpPr>
        <p:spPr>
          <a:xfrm>
            <a:off x="539239" y="5473405"/>
            <a:ext cx="10968326" cy="923330"/>
          </a:xfrm>
          <a:prstGeom prst="rect">
            <a:avLst/>
          </a:prstGeom>
        </p:spPr>
        <p:txBody>
          <a:bodyPr wrap="square" rtlCol="0">
            <a:spAutoFit/>
          </a:bodyPr>
          <a:lstStyle/>
          <a:p>
            <a:pPr algn="ctr"/>
            <a:r>
              <a:rPr lang="en-US" dirty="0">
                <a:solidFill>
                  <a:schemeClr val="bg1"/>
                </a:solidFill>
              </a:rPr>
              <a:t>Sports, Sci-Fi and Animation are the top three revenue-earning genres. </a:t>
            </a:r>
          </a:p>
          <a:p>
            <a:pPr algn="ctr"/>
            <a:r>
              <a:rPr lang="en-US" dirty="0">
                <a:solidFill>
                  <a:schemeClr val="bg1"/>
                </a:solidFill>
              </a:rPr>
              <a:t>Sci-Fi, Comedy and Games generate the highest revenue per movie</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pic>
        <p:nvPicPr>
          <p:cNvPr id="6" name="Picture 5" descr="A screenshot of a graph&#10;&#10;Description automatically generated">
            <a:extLst>
              <a:ext uri="{FF2B5EF4-FFF2-40B4-BE49-F238E27FC236}">
                <a16:creationId xmlns:a16="http://schemas.microsoft.com/office/drawing/2014/main" id="{6D709492-FEBA-1E5F-70FD-787BBDE6FAAB}"/>
              </a:ext>
            </a:extLst>
          </p:cNvPr>
          <p:cNvPicPr>
            <a:picLocks noChangeAspect="1"/>
          </p:cNvPicPr>
          <p:nvPr/>
        </p:nvPicPr>
        <p:blipFill>
          <a:blip r:embed="rId3"/>
          <a:stretch>
            <a:fillRect/>
          </a:stretch>
        </p:blipFill>
        <p:spPr>
          <a:xfrm>
            <a:off x="803402" y="406241"/>
            <a:ext cx="10440000" cy="4880854"/>
          </a:xfrm>
          <a:prstGeom prst="rect">
            <a:avLst/>
          </a:prstGeom>
        </p:spPr>
      </p:pic>
    </p:spTree>
    <p:extLst>
      <p:ext uri="{BB962C8B-B14F-4D97-AF65-F5344CB8AC3E}">
        <p14:creationId xmlns:p14="http://schemas.microsoft.com/office/powerpoint/2010/main" val="42709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altLang="zh-CN" dirty="0" err="1">
                <a:solidFill>
                  <a:schemeClr val="accent5">
                    <a:lumMod val="75000"/>
                  </a:schemeClr>
                </a:solidFill>
              </a:rPr>
              <a:t>Rockbuster</a:t>
            </a:r>
            <a:r>
              <a:rPr lang="en-US" altLang="zh-CN" dirty="0">
                <a:solidFill>
                  <a:schemeClr val="accent5">
                    <a:lumMod val="75000"/>
                  </a:schemeClr>
                </a:solidFill>
              </a:rPr>
              <a:t> - </a:t>
            </a:r>
            <a:r>
              <a:rPr lang="en-US" altLang="zh-CN" sz="1200" b="0" dirty="0">
                <a:solidFill>
                  <a:schemeClr val="accent5">
                    <a:lumMod val="75000"/>
                  </a:schemeClr>
                </a:solidFill>
              </a:rPr>
              <a:t>Launch Strategy Online Video Service</a:t>
            </a:r>
            <a:endParaRPr lang="en-US" noProof="0" dirty="0">
              <a:solidFill>
                <a:schemeClr val="accent5">
                  <a:lumMod val="75000"/>
                </a:schemeClr>
              </a:solidFill>
            </a:endParaRPr>
          </a:p>
        </p:txBody>
      </p:sp>
      <p:sp>
        <p:nvSpPr>
          <p:cNvPr id="11" name="TextBox 10">
            <a:extLst>
              <a:ext uri="{FF2B5EF4-FFF2-40B4-BE49-F238E27FC236}">
                <a16:creationId xmlns:a16="http://schemas.microsoft.com/office/drawing/2014/main" id="{F5B68EC2-0B5E-A877-C1A6-5AD5F9651F00}"/>
              </a:ext>
            </a:extLst>
          </p:cNvPr>
          <p:cNvSpPr txBox="1"/>
          <p:nvPr/>
        </p:nvSpPr>
        <p:spPr>
          <a:xfrm>
            <a:off x="632528" y="3517256"/>
            <a:ext cx="10354252" cy="923330"/>
          </a:xfrm>
          <a:prstGeom prst="rect">
            <a:avLst/>
          </a:prstGeom>
        </p:spPr>
        <p:txBody>
          <a:bodyPr wrap="square" rtlCol="0">
            <a:spAutoFit/>
          </a:bodyPr>
          <a:lstStyle/>
          <a:p>
            <a:pPr algn="ctr"/>
            <a:r>
              <a:rPr lang="en-US" dirty="0">
                <a:solidFill>
                  <a:schemeClr val="bg1"/>
                </a:solidFill>
              </a:rPr>
              <a:t>PG-13 is the top revenue-earning rating category followed by NC-17 and PG. </a:t>
            </a:r>
          </a:p>
          <a:p>
            <a:pPr algn="ctr"/>
            <a:r>
              <a:rPr lang="en-US" dirty="0">
                <a:solidFill>
                  <a:schemeClr val="bg1"/>
                </a:solidFill>
              </a:rPr>
              <a:t>PG has the highest revenue per movie.</a:t>
            </a:r>
          </a:p>
          <a:p>
            <a:pPr marL="0" indent="0" algn="ctr">
              <a:lnSpc>
                <a:spcPct val="100000"/>
              </a:lnSpc>
              <a:spcBef>
                <a:spcPts val="0"/>
              </a:spcBef>
              <a:buFontTx/>
              <a:buNone/>
            </a:pPr>
            <a:endParaRPr lang="en-CA" sz="1800" dirty="0">
              <a:solidFill>
                <a:prstClr val="white"/>
              </a:solidFill>
              <a:latin typeface="Posterama" panose="020B0504020200020000" pitchFamily="34" charset="0"/>
              <a:ea typeface="微软雅黑"/>
              <a:cs typeface="Posterama" panose="020B0504020200020000" pitchFamily="34" charset="0"/>
            </a:endParaRPr>
          </a:p>
        </p:txBody>
      </p:sp>
      <p:pic>
        <p:nvPicPr>
          <p:cNvPr id="3" name="Picture 2" descr="A blue and white striped background&#10;&#10;Description automatically generated">
            <a:extLst>
              <a:ext uri="{FF2B5EF4-FFF2-40B4-BE49-F238E27FC236}">
                <a16:creationId xmlns:a16="http://schemas.microsoft.com/office/drawing/2014/main" id="{6C793B60-BD7B-04F8-AFDA-B13F32F25993}"/>
              </a:ext>
            </a:extLst>
          </p:cNvPr>
          <p:cNvPicPr>
            <a:picLocks noChangeAspect="1"/>
          </p:cNvPicPr>
          <p:nvPr/>
        </p:nvPicPr>
        <p:blipFill>
          <a:blip r:embed="rId3"/>
          <a:stretch>
            <a:fillRect/>
          </a:stretch>
        </p:blipFill>
        <p:spPr>
          <a:xfrm>
            <a:off x="876000" y="1487643"/>
            <a:ext cx="10440000" cy="1807197"/>
          </a:xfrm>
          <a:prstGeom prst="rect">
            <a:avLst/>
          </a:prstGeom>
        </p:spPr>
      </p:pic>
    </p:spTree>
    <p:extLst>
      <p:ext uri="{BB962C8B-B14F-4D97-AF65-F5344CB8AC3E}">
        <p14:creationId xmlns:p14="http://schemas.microsoft.com/office/powerpoint/2010/main" val="338389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2FC2CFC1-9CAB-496B-C352-42C668ADD1F5}"/>
              </a:ext>
            </a:extLst>
          </p:cNvPr>
          <p:cNvSpPr/>
          <p:nvPr/>
        </p:nvSpPr>
        <p:spPr>
          <a:xfrm rot="5400000">
            <a:off x="778202" y="4174963"/>
            <a:ext cx="2115767" cy="1845975"/>
          </a:xfrm>
          <a:prstGeom prst="hexagon">
            <a:avLst>
              <a:gd name="adj" fmla="val 28570"/>
              <a:gd name="vf" fmla="val 115470"/>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694218" y="1832064"/>
            <a:ext cx="5950527" cy="3608366"/>
          </a:xfrm>
        </p:spPr>
        <p:txBody>
          <a:bodyPr/>
          <a:lstStyle/>
          <a:p>
            <a:pPr>
              <a:spcAft>
                <a:spcPts val="1200"/>
              </a:spcAft>
            </a:pPr>
            <a:r>
              <a:rPr lang="en-US" sz="4400" dirty="0"/>
              <a:t>What was the average rental duration for all videos?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70744" y="2565418"/>
            <a:ext cx="1570612" cy="1070829"/>
          </a:xfrm>
        </p:spPr>
        <p:txBody>
          <a:bodyPr/>
          <a:lstStyle/>
          <a:p>
            <a:r>
              <a:rPr lang="en-US" sz="9600" dirty="0"/>
              <a:t>2</a:t>
            </a:r>
          </a:p>
          <a:p>
            <a:endParaRPr lang="en-US" dirty="0"/>
          </a:p>
        </p:txBody>
      </p:sp>
      <p:sp>
        <p:nvSpPr>
          <p:cNvPr id="8" name="Hexagon 7">
            <a:extLst>
              <a:ext uri="{FF2B5EF4-FFF2-40B4-BE49-F238E27FC236}">
                <a16:creationId xmlns:a16="http://schemas.microsoft.com/office/drawing/2014/main" id="{9F23F86B-EDCF-9DB5-C862-C262B9A505FC}"/>
              </a:ext>
            </a:extLst>
          </p:cNvPr>
          <p:cNvSpPr/>
          <p:nvPr/>
        </p:nvSpPr>
        <p:spPr>
          <a:xfrm rot="5400000">
            <a:off x="3840123" y="910780"/>
            <a:ext cx="1533588" cy="1338033"/>
          </a:xfrm>
          <a:prstGeom prst="hexagon">
            <a:avLst>
              <a:gd name="adj" fmla="val 28570"/>
              <a:gd name="vf" fmla="val 115470"/>
            </a:avLst>
          </a:prstGeom>
          <a:solidFill>
            <a:srgbClr val="AEC2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3">
            <a:extLst>
              <a:ext uri="{FF2B5EF4-FFF2-40B4-BE49-F238E27FC236}">
                <a16:creationId xmlns:a16="http://schemas.microsoft.com/office/drawing/2014/main" id="{F1C74473-B472-DBD0-7D00-44D670AFFB6C}"/>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3" name="Footer Placeholder 4">
            <a:extLst>
              <a:ext uri="{FF2B5EF4-FFF2-40B4-BE49-F238E27FC236}">
                <a16:creationId xmlns:a16="http://schemas.microsoft.com/office/drawing/2014/main" id="{C18894D6-E0AD-7605-8C9E-BA14C5C59F0C}"/>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accent5">
                    <a:lumMod val="75000"/>
                  </a:schemeClr>
                </a:solidFill>
              </a:rPr>
              <a:t>Rockbuster - Launch Strategy Online Video Service</a:t>
            </a:r>
            <a:endParaRPr lang="en-US" dirty="0">
              <a:solidFill>
                <a:schemeClr val="accent5">
                  <a:lumMod val="75000"/>
                </a:schemeClr>
              </a:solidFill>
            </a:endParaRPr>
          </a:p>
        </p:txBody>
      </p:sp>
    </p:spTree>
    <p:extLst>
      <p:ext uri="{BB962C8B-B14F-4D97-AF65-F5344CB8AC3E}">
        <p14:creationId xmlns:p14="http://schemas.microsoft.com/office/powerpoint/2010/main" val="536182523"/>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931</TotalTime>
  <Words>736</Words>
  <Application>Microsoft Office PowerPoint</Application>
  <PresentationFormat>Widescreen</PresentationFormat>
  <Paragraphs>176</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等线</vt:lpstr>
      <vt:lpstr>Abadi</vt:lpstr>
      <vt:lpstr>Arial</vt:lpstr>
      <vt:lpstr>Calibri</vt:lpstr>
      <vt:lpstr>Posterama</vt:lpstr>
      <vt:lpstr>Posterama Text Black</vt:lpstr>
      <vt:lpstr>Posterama Text SemiBold</vt:lpstr>
      <vt:lpstr>Office 主题​​</vt:lpstr>
      <vt:lpstr>Rockbuster Launch Strategy Online Video Service</vt:lpstr>
      <vt:lpstr>Introduction</vt:lpstr>
      <vt:lpstr>PowerPoint Presentation</vt:lpstr>
      <vt:lpstr>Data Overview</vt:lpstr>
      <vt:lpstr>Which movies contributed the most/least to revenue gain?</vt:lpstr>
      <vt:lpstr>PowerPoint Presentation</vt:lpstr>
      <vt:lpstr>PowerPoint Presentation</vt:lpstr>
      <vt:lpstr>PowerPoint Presentation</vt:lpstr>
      <vt:lpstr>What was the average rental duration for all videos?</vt:lpstr>
      <vt:lpstr>PowerPoint Presentation</vt:lpstr>
      <vt:lpstr>Which countries are Rockbuster customers based in?</vt:lpstr>
      <vt:lpstr>PowerPoint Presentation</vt:lpstr>
      <vt:lpstr>Top 10 cities within Top 10 Countries</vt:lpstr>
      <vt:lpstr>Where are customers with a high lifetime value based?</vt:lpstr>
      <vt:lpstr>PowerPoint Presentation</vt:lpstr>
      <vt:lpstr>Do sales figures vary between geographic regions? </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Launch Strategy – Online Video Service</dc:title>
  <dc:creator>Carolina Marcucci</dc:creator>
  <cp:lastModifiedBy>Carolina Marcucci</cp:lastModifiedBy>
  <cp:revision>27</cp:revision>
  <dcterms:created xsi:type="dcterms:W3CDTF">2023-07-08T19:14:06Z</dcterms:created>
  <dcterms:modified xsi:type="dcterms:W3CDTF">2023-07-10T23:52:33Z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