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61" r:id="rId2"/>
    <p:sldId id="266" r:id="rId3"/>
    <p:sldId id="268" r:id="rId4"/>
    <p:sldId id="267" r:id="rId5"/>
    <p:sldId id="272" r:id="rId6"/>
    <p:sldId id="275" r:id="rId7"/>
    <p:sldId id="269" r:id="rId8"/>
    <p:sldId id="273" r:id="rId9"/>
    <p:sldId id="277" r:id="rId10"/>
  </p:sldIdLst>
  <p:sldSz cx="9144000" cy="5143500" type="screen16x9"/>
  <p:notesSz cx="6858000" cy="9144000"/>
  <p:embeddedFontLst>
    <p:embeddedFont>
      <p:font typeface="Dosis ExtraLight" panose="020B0604020202020204" charset="0"/>
      <p:regular r:id="rId12"/>
      <p:bold r:id="rId13"/>
    </p:embeddedFont>
    <p:embeddedFont>
      <p:font typeface="Libre Franklin" panose="020B0604020202020204" charset="0"/>
      <p:regular r:id="rId14"/>
      <p:bold r:id="rId15"/>
      <p:italic r:id="rId16"/>
      <p:boldItalic r:id="rId17"/>
    </p:embeddedFont>
    <p:embeddedFont>
      <p:font typeface="Libre Franklin Thin"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96F3"/>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86" autoAdjust="0"/>
  </p:normalViewPr>
  <p:slideViewPr>
    <p:cSldViewPr snapToGrid="0">
      <p:cViewPr varScale="1">
        <p:scale>
          <a:sx n="135" d="100"/>
          <a:sy n="135" d="100"/>
        </p:scale>
        <p:origin x="92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e5ee9627c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e5ee9627c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everyone! My name is Hoyin Chu, I am a senior at Northeastern University studying computer science and mathematics. I have been working with the </a:t>
            </a:r>
            <a:r>
              <a:rPr lang="en-US" sz="1100" dirty="0">
                <a:solidFill>
                  <a:srgbClr val="FFFFFF"/>
                </a:solidFill>
                <a:latin typeface="Libre Franklin Thin"/>
                <a:ea typeface="Libre Franklin Thin"/>
                <a:cs typeface="Libre Franklin Thin"/>
                <a:sym typeface="Libre Franklin Thin"/>
              </a:rPr>
              <a:t>Office of Data Science and Emerging Technology in NIAID and</a:t>
            </a:r>
            <a:r>
              <a:rPr lang="en-US" dirty="0"/>
              <a:t> today I will be presenting my project called the Data Access Committee Reporting Tool which I have been working on with my supervisor and mentor Dr. Chris Marcum. And let’s get started!</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e5ee9627c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e5ee9627c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give a little bit of background information, the database of Genotypes and Phenotypes, more commonly known as </a:t>
            </a:r>
            <a:r>
              <a:rPr lang="en-US" dirty="0" err="1"/>
              <a:t>dbGaP</a:t>
            </a:r>
            <a:r>
              <a:rPr lang="en-US" dirty="0"/>
              <a:t>, is a popular database platform hosting genomic data from institutes across the NIH. In order for PI to get access to these data, they will need to submit data access requests, which will be approved by the Data Access Committee that is responsible for the data.</a:t>
            </a:r>
            <a:endParaRPr dirty="0"/>
          </a:p>
        </p:txBody>
      </p:sp>
    </p:spTree>
    <p:extLst>
      <p:ext uri="{BB962C8B-B14F-4D97-AF65-F5344CB8AC3E}">
        <p14:creationId xmlns:p14="http://schemas.microsoft.com/office/powerpoint/2010/main" val="2120505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e5ee9627c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e5ee9627c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the meta information about these DARs are actually available on a webpage. As you can see from this screenshot, we can see how many DAR a PI has submitted, what study it was for, how it took for the requests to go through, and whether the PI actually downloaded the data. These information can help data access committees understand the research needs, but it’s difficult to draw insights from just looking at this plain table. </a:t>
            </a:r>
            <a:endParaRPr dirty="0"/>
          </a:p>
        </p:txBody>
      </p:sp>
    </p:spTree>
    <p:extLst>
      <p:ext uri="{BB962C8B-B14F-4D97-AF65-F5344CB8AC3E}">
        <p14:creationId xmlns:p14="http://schemas.microsoft.com/office/powerpoint/2010/main" val="2372935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e5ee9627c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e5ee9627c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help DACs better understand their data, I developed a one-stop-shop R package that can automagically generate a data use report for any Data Access Committees using information scraped from the webpage</a:t>
            </a:r>
            <a:endParaRPr dirty="0"/>
          </a:p>
        </p:txBody>
      </p:sp>
    </p:spTree>
    <p:extLst>
      <p:ext uri="{BB962C8B-B14F-4D97-AF65-F5344CB8AC3E}">
        <p14:creationId xmlns:p14="http://schemas.microsoft.com/office/powerpoint/2010/main" val="3001874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e5ee9627c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e5ee9627c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a showcase of what the report contains. For example, we have section comparing how long it takes for a data access request to get approved on average between institutes, a month by month boxplot showing how it takes for a data access request to go through each step of the approval process. We also have </a:t>
            </a:r>
            <a:r>
              <a:rPr lang="en-US" dirty="0" err="1"/>
              <a:t>wordcloud</a:t>
            </a:r>
            <a:r>
              <a:rPr lang="en-US" dirty="0"/>
              <a:t> visualization of the most commonly mentioned terms for a particular study, a trend comparison between the number of studies released versus the number of data access requests received. We also scrape data from google scholar to see which study received the most citation over a period of time.</a:t>
            </a:r>
            <a:endParaRPr dirty="0"/>
          </a:p>
        </p:txBody>
      </p:sp>
    </p:spTree>
    <p:extLst>
      <p:ext uri="{BB962C8B-B14F-4D97-AF65-F5344CB8AC3E}">
        <p14:creationId xmlns:p14="http://schemas.microsoft.com/office/powerpoint/2010/main" val="4228388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e5ee9627c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e5ee9627c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These data can actually help us answer more complicated research question. For example, a functionality that is in development is to construct a network where studies are the nodes, and two studies are connected if they have been requested by the same PI. Similarly, we can also construct a network where PI are the nodes, and two PI are connected if they requested the same study. By constructing these networks, we can find unexpected communities, and by looking at how these networks evolve over time, we can have a better understanding of the research landscape.</a:t>
            </a:r>
            <a:endParaRPr dirty="0"/>
          </a:p>
        </p:txBody>
      </p:sp>
    </p:spTree>
    <p:extLst>
      <p:ext uri="{BB962C8B-B14F-4D97-AF65-F5344CB8AC3E}">
        <p14:creationId xmlns:p14="http://schemas.microsoft.com/office/powerpoint/2010/main" val="4057317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e5ee9627c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e5ee9627c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While developing the project, we followed open-source practices such as version control, continuous integration and documentation, which means after the fellowship is over, people can add new feature to it by simply making a pull request. This package is also public so feel free to play around and see what data analysis or machine learning things you can do with it!</a:t>
            </a:r>
            <a:endParaRPr dirty="0"/>
          </a:p>
        </p:txBody>
      </p:sp>
    </p:spTree>
    <p:extLst>
      <p:ext uri="{BB962C8B-B14F-4D97-AF65-F5344CB8AC3E}">
        <p14:creationId xmlns:p14="http://schemas.microsoft.com/office/powerpoint/2010/main" val="3768228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e5ee9627c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e5ee9627c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Lastly, I just want to thank the Office of Data Science and Emerging Technology Team and the Emerging Leaders in Data Science Fellows for all the helpful the advices they have gave to me, my experience wouldn’t have been the same without them and I have learned a lot from them. And thank you to everyone who made this fellowship possible.</a:t>
            </a:r>
            <a:endParaRPr dirty="0"/>
          </a:p>
        </p:txBody>
      </p:sp>
    </p:spTree>
    <p:extLst>
      <p:ext uri="{BB962C8B-B14F-4D97-AF65-F5344CB8AC3E}">
        <p14:creationId xmlns:p14="http://schemas.microsoft.com/office/powerpoint/2010/main" val="3040859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e5ee9627c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e5ee9627c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259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8"/>
          <p:cNvPicPr preferRelativeResize="0"/>
          <p:nvPr/>
        </p:nvPicPr>
        <p:blipFill>
          <a:blip r:embed="rId3">
            <a:alphaModFix/>
          </a:blip>
          <a:stretch>
            <a:fillRect/>
          </a:stretch>
        </p:blipFill>
        <p:spPr>
          <a:xfrm>
            <a:off x="127600" y="4160825"/>
            <a:ext cx="1534152" cy="793300"/>
          </a:xfrm>
          <a:prstGeom prst="rect">
            <a:avLst/>
          </a:prstGeom>
          <a:noFill/>
          <a:ln>
            <a:noFill/>
          </a:ln>
        </p:spPr>
      </p:pic>
      <p:sp>
        <p:nvSpPr>
          <p:cNvPr id="115" name="Google Shape;115;p18"/>
          <p:cNvSpPr txBox="1"/>
          <p:nvPr/>
        </p:nvSpPr>
        <p:spPr>
          <a:xfrm>
            <a:off x="6409600" y="4217350"/>
            <a:ext cx="2916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FFFFFF"/>
                </a:solidFill>
                <a:latin typeface="Libre Franklin Thin"/>
                <a:ea typeface="Libre Franklin Thin"/>
                <a:cs typeface="Libre Franklin Thin"/>
                <a:sym typeface="Libre Franklin Thin"/>
              </a:rPr>
              <a:t>Rachel Dodell</a:t>
            </a:r>
            <a:endParaRPr sz="2400">
              <a:solidFill>
                <a:srgbClr val="FFFFFF"/>
              </a:solidFill>
              <a:latin typeface="Libre Franklin Thin"/>
              <a:ea typeface="Libre Franklin Thin"/>
              <a:cs typeface="Libre Franklin Thin"/>
              <a:sym typeface="Libre Franklin Thin"/>
            </a:endParaRPr>
          </a:p>
        </p:txBody>
      </p:sp>
      <p:sp>
        <p:nvSpPr>
          <p:cNvPr id="116" name="Google Shape;116;p18"/>
          <p:cNvSpPr/>
          <p:nvPr/>
        </p:nvSpPr>
        <p:spPr>
          <a:xfrm>
            <a:off x="-11250" y="0"/>
            <a:ext cx="9166500" cy="3945300"/>
          </a:xfrm>
          <a:prstGeom prst="rect">
            <a:avLst/>
          </a:prstGeom>
          <a:solidFill>
            <a:srgbClr val="219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 name="Google Shape;117;p18"/>
          <p:cNvCxnSpPr/>
          <p:nvPr/>
        </p:nvCxnSpPr>
        <p:spPr>
          <a:xfrm>
            <a:off x="1786075" y="4111525"/>
            <a:ext cx="0" cy="891900"/>
          </a:xfrm>
          <a:prstGeom prst="straightConnector1">
            <a:avLst/>
          </a:prstGeom>
          <a:noFill/>
          <a:ln w="19050" cap="flat" cmpd="sng">
            <a:solidFill>
              <a:srgbClr val="666666"/>
            </a:solidFill>
            <a:prstDash val="solid"/>
            <a:round/>
            <a:headEnd type="none" w="med" len="med"/>
            <a:tailEnd type="none" w="med" len="med"/>
          </a:ln>
        </p:spPr>
      </p:cxnSp>
      <p:sp>
        <p:nvSpPr>
          <p:cNvPr id="118" name="Google Shape;118;p18"/>
          <p:cNvSpPr txBox="1"/>
          <p:nvPr/>
        </p:nvSpPr>
        <p:spPr>
          <a:xfrm>
            <a:off x="6805250" y="4111525"/>
            <a:ext cx="2148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dirty="0">
                <a:solidFill>
                  <a:srgbClr val="666666"/>
                </a:solidFill>
                <a:latin typeface="Dosis ExtraLight"/>
                <a:ea typeface="Dosis ExtraLight"/>
                <a:cs typeface="Dosis ExtraLight"/>
                <a:sym typeface="Dosis ExtraLight"/>
              </a:rPr>
              <a:t>HOYIN CHU</a:t>
            </a:r>
            <a:endParaRPr sz="1800" dirty="0">
              <a:solidFill>
                <a:srgbClr val="666666"/>
              </a:solidFill>
              <a:latin typeface="Dosis ExtraLight"/>
              <a:ea typeface="Dosis ExtraLight"/>
              <a:cs typeface="Dosis ExtraLight"/>
              <a:sym typeface="Dosis ExtraLight"/>
            </a:endParaRPr>
          </a:p>
        </p:txBody>
      </p:sp>
      <p:sp>
        <p:nvSpPr>
          <p:cNvPr id="119" name="Google Shape;119;p18"/>
          <p:cNvSpPr txBox="1"/>
          <p:nvPr/>
        </p:nvSpPr>
        <p:spPr>
          <a:xfrm>
            <a:off x="5647902" y="4456700"/>
            <a:ext cx="3305223"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rgbClr val="666666"/>
                </a:solidFill>
                <a:latin typeface="Libre Franklin"/>
                <a:ea typeface="Libre Franklin"/>
                <a:cs typeface="Libre Franklin"/>
                <a:sym typeface="Libre Franklin"/>
              </a:rPr>
              <a:t>Northeastern University</a:t>
            </a:r>
            <a:endParaRPr dirty="0">
              <a:solidFill>
                <a:srgbClr val="666666"/>
              </a:solidFill>
              <a:latin typeface="Libre Franklin"/>
              <a:ea typeface="Libre Franklin"/>
              <a:cs typeface="Libre Franklin"/>
              <a:sym typeface="Libre Franklin"/>
            </a:endParaRPr>
          </a:p>
          <a:p>
            <a:pPr marL="0" lvl="0" indent="0" algn="r" rtl="0">
              <a:spcBef>
                <a:spcPts val="0"/>
              </a:spcBef>
              <a:spcAft>
                <a:spcPts val="0"/>
              </a:spcAft>
              <a:buNone/>
            </a:pPr>
            <a:r>
              <a:rPr lang="en-US" dirty="0">
                <a:solidFill>
                  <a:srgbClr val="666666"/>
                </a:solidFill>
                <a:latin typeface="Libre Franklin"/>
                <a:ea typeface="Libre Franklin"/>
                <a:cs typeface="Libre Franklin"/>
                <a:sym typeface="Libre Franklin"/>
              </a:rPr>
              <a:t>Computer Science and Mathematics</a:t>
            </a:r>
            <a:endParaRPr dirty="0">
              <a:solidFill>
                <a:srgbClr val="666666"/>
              </a:solidFill>
              <a:latin typeface="Libre Franklin"/>
              <a:ea typeface="Libre Franklin"/>
              <a:cs typeface="Libre Franklin"/>
              <a:sym typeface="Libre Franklin"/>
            </a:endParaRPr>
          </a:p>
        </p:txBody>
      </p:sp>
      <p:sp>
        <p:nvSpPr>
          <p:cNvPr id="120" name="Google Shape;120;p18"/>
          <p:cNvSpPr txBox="1"/>
          <p:nvPr/>
        </p:nvSpPr>
        <p:spPr>
          <a:xfrm>
            <a:off x="1222050" y="1249150"/>
            <a:ext cx="6699900" cy="107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solidFill>
                  <a:srgbClr val="FFFFFF"/>
                </a:solidFill>
                <a:latin typeface="Dosis ExtraLight"/>
                <a:ea typeface="Dosis ExtraLight"/>
                <a:cs typeface="Dosis ExtraLight"/>
                <a:sym typeface="Dosis ExtraLight"/>
              </a:rPr>
              <a:t>Data Access Committee Reporting Tool</a:t>
            </a:r>
            <a:endParaRPr sz="4000" dirty="0">
              <a:solidFill>
                <a:srgbClr val="FFFFFF"/>
              </a:solidFill>
              <a:latin typeface="Dosis ExtraLight"/>
              <a:ea typeface="Dosis ExtraLight"/>
              <a:cs typeface="Dosis ExtraLight"/>
              <a:sym typeface="Dosis ExtraLight"/>
            </a:endParaRPr>
          </a:p>
        </p:txBody>
      </p:sp>
      <p:sp>
        <p:nvSpPr>
          <p:cNvPr id="121" name="Google Shape;121;p18"/>
          <p:cNvSpPr txBox="1"/>
          <p:nvPr/>
        </p:nvSpPr>
        <p:spPr>
          <a:xfrm>
            <a:off x="1435050" y="2406402"/>
            <a:ext cx="6273900" cy="938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800" dirty="0">
                <a:solidFill>
                  <a:srgbClr val="FFFFFF"/>
                </a:solidFill>
                <a:latin typeface="Libre Franklin Thin"/>
                <a:ea typeface="Libre Franklin Thin"/>
                <a:cs typeface="Libre Franklin Thin"/>
                <a:sym typeface="Libre Franklin Thin"/>
              </a:rPr>
              <a:t>Office of Data Science and Emerging Technology – National Institute of Allergy and Infectious Diseases</a:t>
            </a:r>
            <a:endParaRPr sz="1800" dirty="0">
              <a:solidFill>
                <a:srgbClr val="FFFFFF"/>
              </a:solidFill>
              <a:latin typeface="Libre Franklin Thin"/>
              <a:ea typeface="Libre Franklin Thin"/>
              <a:cs typeface="Libre Franklin Thin"/>
              <a:sym typeface="Libre Franklin Thin"/>
            </a:endParaRPr>
          </a:p>
          <a:p>
            <a:pPr marL="0" lvl="0" indent="0" algn="ctr" rtl="0">
              <a:lnSpc>
                <a:spcPct val="115000"/>
              </a:lnSpc>
              <a:spcBef>
                <a:spcPts val="0"/>
              </a:spcBef>
              <a:spcAft>
                <a:spcPts val="0"/>
              </a:spcAft>
              <a:buNone/>
            </a:pPr>
            <a:r>
              <a:rPr lang="en-US" dirty="0">
                <a:solidFill>
                  <a:srgbClr val="FFFFFF"/>
                </a:solidFill>
                <a:latin typeface="Libre Franklin"/>
                <a:ea typeface="Libre Franklin"/>
                <a:cs typeface="Libre Franklin"/>
                <a:sym typeface="Libre Franklin"/>
              </a:rPr>
              <a:t>Dr. </a:t>
            </a:r>
            <a:r>
              <a:rPr lang="en" dirty="0">
                <a:solidFill>
                  <a:srgbClr val="FFFFFF"/>
                </a:solidFill>
                <a:latin typeface="Libre Franklin"/>
                <a:ea typeface="Libre Franklin"/>
                <a:cs typeface="Libre Franklin"/>
                <a:sym typeface="Libre Franklin"/>
              </a:rPr>
              <a:t>Christopher S </a:t>
            </a:r>
            <a:r>
              <a:rPr lang="en-US" dirty="0">
                <a:solidFill>
                  <a:srgbClr val="FFFFFF"/>
                </a:solidFill>
                <a:latin typeface="Libre Franklin"/>
                <a:ea typeface="Libre Franklin"/>
                <a:cs typeface="Libre Franklin"/>
                <a:sym typeface="Libre Franklin"/>
              </a:rPr>
              <a:t>Marcum </a:t>
            </a:r>
            <a:r>
              <a:rPr lang="en" dirty="0">
                <a:solidFill>
                  <a:srgbClr val="FFFFFF"/>
                </a:solidFill>
                <a:latin typeface="Libre Franklin"/>
                <a:ea typeface="Libre Franklin"/>
                <a:cs typeface="Libre Franklin"/>
                <a:sym typeface="Libre Franklin"/>
              </a:rPr>
              <a:t>— </a:t>
            </a:r>
            <a:r>
              <a:rPr lang="en-US" dirty="0">
                <a:solidFill>
                  <a:srgbClr val="FFFFFF"/>
                </a:solidFill>
                <a:latin typeface="Libre Franklin"/>
                <a:ea typeface="Libre Franklin"/>
                <a:cs typeface="Libre Franklin"/>
                <a:sym typeface="Libre Franklin"/>
              </a:rPr>
              <a:t>Staff Scientist</a:t>
            </a:r>
            <a:endParaRPr sz="1800" dirty="0">
              <a:solidFill>
                <a:srgbClr val="FFFFFF"/>
              </a:solidFill>
              <a:latin typeface="Libre Franklin"/>
              <a:ea typeface="Libre Franklin"/>
              <a:cs typeface="Libre Franklin"/>
              <a:sym typeface="Libre Franklin"/>
            </a:endParaRPr>
          </a:p>
        </p:txBody>
      </p:sp>
      <p:pic>
        <p:nvPicPr>
          <p:cNvPr id="122" name="Google Shape;122;p18"/>
          <p:cNvPicPr preferRelativeResize="0"/>
          <p:nvPr/>
        </p:nvPicPr>
        <p:blipFill>
          <a:blip r:embed="rId4">
            <a:alphaModFix/>
          </a:blip>
          <a:stretch>
            <a:fillRect/>
          </a:stretch>
        </p:blipFill>
        <p:spPr>
          <a:xfrm>
            <a:off x="1986601" y="4160817"/>
            <a:ext cx="789774" cy="793300"/>
          </a:xfrm>
          <a:prstGeom prst="rect">
            <a:avLst/>
          </a:prstGeom>
          <a:noFill/>
          <a:ln>
            <a:noFill/>
          </a:ln>
        </p:spPr>
      </p:pic>
      <p:pic>
        <p:nvPicPr>
          <p:cNvPr id="123" name="Google Shape;123;p18"/>
          <p:cNvPicPr preferRelativeResize="0"/>
          <p:nvPr/>
        </p:nvPicPr>
        <p:blipFill>
          <a:blip r:embed="rId5">
            <a:alphaModFix/>
          </a:blip>
          <a:stretch>
            <a:fillRect/>
          </a:stretch>
        </p:blipFill>
        <p:spPr>
          <a:xfrm>
            <a:off x="1955200" y="4125525"/>
            <a:ext cx="863900" cy="86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p:nvPr/>
        </p:nvSpPr>
        <p:spPr>
          <a:xfrm>
            <a:off x="-11250" y="0"/>
            <a:ext cx="9166500" cy="1130400"/>
          </a:xfrm>
          <a:prstGeom prst="rect">
            <a:avLst/>
          </a:prstGeom>
          <a:solidFill>
            <a:srgbClr val="219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txBox="1"/>
          <p:nvPr/>
        </p:nvSpPr>
        <p:spPr>
          <a:xfrm>
            <a:off x="295100" y="56400"/>
            <a:ext cx="6699900" cy="107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solidFill>
                  <a:srgbClr val="FFFFFF"/>
                </a:solidFill>
                <a:latin typeface="Dosis ExtraLight"/>
                <a:ea typeface="Dosis ExtraLight"/>
                <a:cs typeface="Dosis ExtraLight"/>
                <a:sym typeface="Dosis ExtraLight"/>
              </a:rPr>
              <a:t>Background</a:t>
            </a:r>
            <a:endParaRPr sz="4000" dirty="0">
              <a:solidFill>
                <a:srgbClr val="FFFFFF"/>
              </a:solidFill>
              <a:latin typeface="Dosis ExtraLight"/>
              <a:ea typeface="Dosis ExtraLight"/>
              <a:cs typeface="Dosis ExtraLight"/>
              <a:sym typeface="Dosis ExtraLight"/>
            </a:endParaRPr>
          </a:p>
        </p:txBody>
      </p:sp>
      <p:pic>
        <p:nvPicPr>
          <p:cNvPr id="144" name="Google Shape;144;p20"/>
          <p:cNvPicPr preferRelativeResize="0"/>
          <p:nvPr/>
        </p:nvPicPr>
        <p:blipFill>
          <a:blip r:embed="rId3">
            <a:alphaModFix/>
          </a:blip>
          <a:stretch>
            <a:fillRect/>
          </a:stretch>
        </p:blipFill>
        <p:spPr>
          <a:xfrm>
            <a:off x="127600" y="4625175"/>
            <a:ext cx="675174" cy="349126"/>
          </a:xfrm>
          <a:prstGeom prst="rect">
            <a:avLst/>
          </a:prstGeom>
          <a:noFill/>
          <a:ln>
            <a:noFill/>
          </a:ln>
        </p:spPr>
      </p:pic>
      <p:sp>
        <p:nvSpPr>
          <p:cNvPr id="145" name="Google Shape;145;p20"/>
          <p:cNvSpPr txBox="1"/>
          <p:nvPr/>
        </p:nvSpPr>
        <p:spPr>
          <a:xfrm>
            <a:off x="295100" y="1379125"/>
            <a:ext cx="3295266" cy="2886000"/>
          </a:xfrm>
          <a:prstGeom prst="rect">
            <a:avLst/>
          </a:prstGeom>
          <a:noFill/>
          <a:ln>
            <a:noFill/>
          </a:ln>
        </p:spPr>
        <p:txBody>
          <a:bodyPr spcFirstLastPara="1" wrap="square" lIns="91425" tIns="91425" rIns="91425" bIns="91425" anchor="t" anchorCtr="0">
            <a:noAutofit/>
          </a:bodyPr>
          <a:lstStyle/>
          <a:p>
            <a:pPr marL="412750" lvl="0" indent="-285750">
              <a:buSzPts val="1600"/>
              <a:buFont typeface="Arial" panose="020B0604020202020204" pitchFamily="34" charset="0"/>
              <a:buChar char="•"/>
            </a:pPr>
            <a:r>
              <a:rPr lang="en-US" sz="1600" dirty="0">
                <a:latin typeface="Libre Franklin"/>
                <a:ea typeface="Libre Franklin"/>
                <a:cs typeface="Libre Franklin"/>
                <a:sym typeface="Libre Franklin"/>
              </a:rPr>
              <a:t>The database of Genotypes and Phenotypes (</a:t>
            </a:r>
            <a:r>
              <a:rPr lang="en-US" sz="1600" dirty="0" err="1">
                <a:latin typeface="Libre Franklin"/>
                <a:ea typeface="Libre Franklin"/>
                <a:cs typeface="Libre Franklin"/>
                <a:sym typeface="Libre Franklin"/>
              </a:rPr>
              <a:t>dbGaP</a:t>
            </a:r>
            <a:r>
              <a:rPr lang="en-US" sz="1600" dirty="0">
                <a:latin typeface="Libre Franklin"/>
                <a:ea typeface="Libre Franklin"/>
                <a:cs typeface="Libre Franklin"/>
                <a:sym typeface="Libre Franklin"/>
              </a:rPr>
              <a:t>) is a popular database hosting genomic data from</a:t>
            </a:r>
            <a:br>
              <a:rPr lang="en-US" sz="1600" dirty="0">
                <a:latin typeface="Libre Franklin"/>
                <a:ea typeface="Libre Franklin"/>
                <a:cs typeface="Libre Franklin"/>
                <a:sym typeface="Libre Franklin"/>
              </a:rPr>
            </a:br>
            <a:r>
              <a:rPr lang="en-US" sz="1600" dirty="0">
                <a:latin typeface="Libre Franklin"/>
                <a:ea typeface="Libre Franklin"/>
                <a:cs typeface="Libre Franklin"/>
                <a:sym typeface="Libre Franklin"/>
              </a:rPr>
              <a:t>institutes across the NIH</a:t>
            </a:r>
          </a:p>
          <a:p>
            <a:pPr marL="127000" lvl="0">
              <a:buSzPts val="1600"/>
            </a:pPr>
            <a:endParaRPr lang="en-US" sz="1600" dirty="0">
              <a:latin typeface="Libre Franklin"/>
              <a:ea typeface="Libre Franklin"/>
              <a:cs typeface="Libre Franklin"/>
              <a:sym typeface="Libre Franklin"/>
            </a:endParaRPr>
          </a:p>
          <a:p>
            <a:pPr marL="412750" lvl="0" indent="-285750">
              <a:buSzPts val="1600"/>
              <a:buFont typeface="Arial" panose="020B0604020202020204" pitchFamily="34" charset="0"/>
              <a:buChar char="•"/>
            </a:pPr>
            <a:r>
              <a:rPr lang="en-US" sz="1600" dirty="0">
                <a:latin typeface="Libre Franklin"/>
                <a:ea typeface="Libre Franklin"/>
                <a:cs typeface="Libre Franklin"/>
                <a:sym typeface="Libre Franklin"/>
              </a:rPr>
              <a:t>Each institute has a Data Access Committee (DAC) which grants approval to data access requests (DAR)</a:t>
            </a:r>
            <a:br>
              <a:rPr lang="en-US" sz="1600" dirty="0">
                <a:latin typeface="Libre Franklin"/>
                <a:ea typeface="Libre Franklin"/>
                <a:cs typeface="Libre Franklin"/>
                <a:sym typeface="Libre Franklin"/>
              </a:rPr>
            </a:br>
            <a:endParaRPr lang="en-US" sz="1600" dirty="0">
              <a:latin typeface="Libre Franklin"/>
              <a:ea typeface="Libre Franklin"/>
              <a:cs typeface="Libre Franklin"/>
              <a:sym typeface="Libre Franklin"/>
            </a:endParaRPr>
          </a:p>
        </p:txBody>
      </p:sp>
      <p:pic>
        <p:nvPicPr>
          <p:cNvPr id="1026" name="Picture 2" descr="dbGaP-logo">
            <a:extLst>
              <a:ext uri="{FF2B5EF4-FFF2-40B4-BE49-F238E27FC236}">
                <a16:creationId xmlns:a16="http://schemas.microsoft.com/office/drawing/2014/main" id="{9692C454-AA20-4122-B860-419010EDD1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3636" y="1130400"/>
            <a:ext cx="24003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F63A950-283D-4DC5-8EEE-75B1DC213CA5}"/>
              </a:ext>
            </a:extLst>
          </p:cNvPr>
          <p:cNvPicPr>
            <a:picLocks noChangeAspect="1"/>
          </p:cNvPicPr>
          <p:nvPr/>
        </p:nvPicPr>
        <p:blipFill>
          <a:blip r:embed="rId5"/>
          <a:stretch>
            <a:fillRect/>
          </a:stretch>
        </p:blipFill>
        <p:spPr>
          <a:xfrm>
            <a:off x="4091596" y="2124326"/>
            <a:ext cx="4830527" cy="2849975"/>
          </a:xfrm>
          <a:prstGeom prst="rect">
            <a:avLst/>
          </a:prstGeom>
        </p:spPr>
      </p:pic>
    </p:spTree>
    <p:extLst>
      <p:ext uri="{BB962C8B-B14F-4D97-AF65-F5344CB8AC3E}">
        <p14:creationId xmlns:p14="http://schemas.microsoft.com/office/powerpoint/2010/main" val="255662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p:nvPr/>
        </p:nvSpPr>
        <p:spPr>
          <a:xfrm>
            <a:off x="-11250" y="0"/>
            <a:ext cx="9166500" cy="1130400"/>
          </a:xfrm>
          <a:prstGeom prst="rect">
            <a:avLst/>
          </a:prstGeom>
          <a:solidFill>
            <a:srgbClr val="219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txBox="1"/>
          <p:nvPr/>
        </p:nvSpPr>
        <p:spPr>
          <a:xfrm>
            <a:off x="295100" y="56400"/>
            <a:ext cx="6699900" cy="107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solidFill>
                  <a:srgbClr val="FFFFFF"/>
                </a:solidFill>
                <a:latin typeface="Dosis ExtraLight"/>
                <a:ea typeface="Dosis ExtraLight"/>
                <a:cs typeface="Dosis ExtraLight"/>
                <a:sym typeface="Dosis ExtraLight"/>
              </a:rPr>
              <a:t>Current workflow</a:t>
            </a:r>
            <a:endParaRPr sz="4000" dirty="0">
              <a:solidFill>
                <a:srgbClr val="FFFFFF"/>
              </a:solidFill>
              <a:latin typeface="Dosis ExtraLight"/>
              <a:ea typeface="Dosis ExtraLight"/>
              <a:cs typeface="Dosis ExtraLight"/>
              <a:sym typeface="Dosis ExtraLight"/>
            </a:endParaRPr>
          </a:p>
        </p:txBody>
      </p:sp>
      <p:pic>
        <p:nvPicPr>
          <p:cNvPr id="144" name="Google Shape;144;p20"/>
          <p:cNvPicPr preferRelativeResize="0"/>
          <p:nvPr/>
        </p:nvPicPr>
        <p:blipFill>
          <a:blip r:embed="rId3">
            <a:alphaModFix/>
          </a:blip>
          <a:stretch>
            <a:fillRect/>
          </a:stretch>
        </p:blipFill>
        <p:spPr>
          <a:xfrm>
            <a:off x="127600" y="4625175"/>
            <a:ext cx="675174" cy="349126"/>
          </a:xfrm>
          <a:prstGeom prst="rect">
            <a:avLst/>
          </a:prstGeom>
          <a:noFill/>
          <a:ln>
            <a:noFill/>
          </a:ln>
        </p:spPr>
      </p:pic>
      <p:sp>
        <p:nvSpPr>
          <p:cNvPr id="145" name="Google Shape;145;p20"/>
          <p:cNvSpPr txBox="1"/>
          <p:nvPr/>
        </p:nvSpPr>
        <p:spPr>
          <a:xfrm>
            <a:off x="295100" y="1379125"/>
            <a:ext cx="2891853" cy="2886000"/>
          </a:xfrm>
          <a:prstGeom prst="rect">
            <a:avLst/>
          </a:prstGeom>
          <a:noFill/>
          <a:ln>
            <a:noFill/>
          </a:ln>
        </p:spPr>
        <p:txBody>
          <a:bodyPr spcFirstLastPara="1" wrap="square" lIns="91425" tIns="91425" rIns="91425" bIns="91425" anchor="t" anchorCtr="0">
            <a:noAutofit/>
          </a:bodyPr>
          <a:lstStyle/>
          <a:p>
            <a:pPr marL="412750" lvl="0" indent="-285750" algn="l" rtl="0">
              <a:spcBef>
                <a:spcPts val="0"/>
              </a:spcBef>
              <a:spcAft>
                <a:spcPts val="0"/>
              </a:spcAft>
              <a:buSzPts val="1600"/>
              <a:buFont typeface="Arial" panose="020B0604020202020204" pitchFamily="34" charset="0"/>
              <a:buChar char="•"/>
            </a:pPr>
            <a:r>
              <a:rPr lang="en-US" sz="1600" dirty="0">
                <a:latin typeface="Libre Franklin"/>
                <a:ea typeface="Libre Franklin"/>
                <a:cs typeface="Libre Franklin"/>
                <a:sym typeface="Libre Franklin"/>
              </a:rPr>
              <a:t>Meta information about DARs are available as a table on a webpage</a:t>
            </a:r>
          </a:p>
          <a:p>
            <a:pPr marL="412750" lvl="0" indent="-285750" algn="l" rtl="0">
              <a:spcBef>
                <a:spcPts val="0"/>
              </a:spcBef>
              <a:spcAft>
                <a:spcPts val="0"/>
              </a:spcAft>
              <a:buSzPts val="1600"/>
              <a:buFont typeface="Arial" panose="020B0604020202020204" pitchFamily="34" charset="0"/>
              <a:buChar char="•"/>
            </a:pPr>
            <a:endParaRPr lang="en-US" sz="1600" dirty="0">
              <a:latin typeface="Libre Franklin"/>
              <a:ea typeface="Libre Franklin"/>
              <a:cs typeface="Libre Franklin"/>
              <a:sym typeface="Libre Franklin"/>
            </a:endParaRPr>
          </a:p>
          <a:p>
            <a:pPr marL="412750" lvl="0" indent="-285750" algn="l" rtl="0">
              <a:spcBef>
                <a:spcPts val="0"/>
              </a:spcBef>
              <a:spcAft>
                <a:spcPts val="0"/>
              </a:spcAft>
              <a:buSzPts val="1600"/>
              <a:buFont typeface="Arial" panose="020B0604020202020204" pitchFamily="34" charset="0"/>
              <a:buChar char="•"/>
            </a:pPr>
            <a:r>
              <a:rPr lang="en-US" sz="1600" dirty="0">
                <a:latin typeface="Libre Franklin"/>
                <a:ea typeface="Libre Franklin"/>
                <a:cs typeface="Libre Franklin"/>
                <a:sym typeface="Libre Franklin"/>
              </a:rPr>
              <a:t>They can help DACs understand research needs</a:t>
            </a:r>
          </a:p>
          <a:p>
            <a:pPr marL="127000" lvl="0" algn="l" rtl="0">
              <a:spcBef>
                <a:spcPts val="0"/>
              </a:spcBef>
              <a:spcAft>
                <a:spcPts val="0"/>
              </a:spcAft>
              <a:buSzPts val="1600"/>
            </a:pPr>
            <a:endParaRPr lang="en-US" sz="1600" dirty="0">
              <a:latin typeface="Libre Franklin"/>
              <a:ea typeface="Libre Franklin"/>
              <a:cs typeface="Libre Franklin"/>
              <a:sym typeface="Libre Franklin"/>
            </a:endParaRPr>
          </a:p>
          <a:p>
            <a:pPr marL="412750" lvl="0" indent="-285750" algn="l" rtl="0">
              <a:spcBef>
                <a:spcPts val="0"/>
              </a:spcBef>
              <a:spcAft>
                <a:spcPts val="0"/>
              </a:spcAft>
              <a:buSzPts val="1600"/>
              <a:buFont typeface="Arial" panose="020B0604020202020204" pitchFamily="34" charset="0"/>
              <a:buChar char="•"/>
            </a:pPr>
            <a:r>
              <a:rPr lang="en-US" sz="1600" dirty="0">
                <a:latin typeface="Libre Franklin"/>
                <a:ea typeface="Libre Franklin"/>
                <a:cs typeface="Libre Franklin"/>
                <a:sym typeface="Libre Franklin"/>
              </a:rPr>
              <a:t>But it’s difficult to draw insights from just looking at this table</a:t>
            </a:r>
          </a:p>
          <a:p>
            <a:pPr marL="412750" lvl="0" indent="-285750" algn="l" rtl="0">
              <a:spcBef>
                <a:spcPts val="0"/>
              </a:spcBef>
              <a:spcAft>
                <a:spcPts val="0"/>
              </a:spcAft>
              <a:buSzPts val="1600"/>
              <a:buFont typeface="Arial" panose="020B0604020202020204" pitchFamily="34" charset="0"/>
              <a:buChar char="•"/>
            </a:pPr>
            <a:endParaRPr sz="1600" dirty="0">
              <a:latin typeface="Libre Franklin"/>
              <a:ea typeface="Libre Franklin"/>
              <a:cs typeface="Libre Franklin"/>
              <a:sym typeface="Libre Franklin"/>
            </a:endParaRPr>
          </a:p>
        </p:txBody>
      </p:sp>
      <p:pic>
        <p:nvPicPr>
          <p:cNvPr id="2" name="Picture 1">
            <a:extLst>
              <a:ext uri="{FF2B5EF4-FFF2-40B4-BE49-F238E27FC236}">
                <a16:creationId xmlns:a16="http://schemas.microsoft.com/office/drawing/2014/main" id="{A95613BF-4C6E-467C-89A4-252A5AB29A9A}"/>
              </a:ext>
            </a:extLst>
          </p:cNvPr>
          <p:cNvPicPr>
            <a:picLocks noChangeAspect="1"/>
          </p:cNvPicPr>
          <p:nvPr/>
        </p:nvPicPr>
        <p:blipFill>
          <a:blip r:embed="rId4"/>
          <a:stretch>
            <a:fillRect/>
          </a:stretch>
        </p:blipFill>
        <p:spPr>
          <a:xfrm>
            <a:off x="3444554" y="1777228"/>
            <a:ext cx="5589765" cy="2287828"/>
          </a:xfrm>
          <a:prstGeom prst="rect">
            <a:avLst/>
          </a:prstGeom>
        </p:spPr>
      </p:pic>
    </p:spTree>
    <p:extLst>
      <p:ext uri="{BB962C8B-B14F-4D97-AF65-F5344CB8AC3E}">
        <p14:creationId xmlns:p14="http://schemas.microsoft.com/office/powerpoint/2010/main" val="3132447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p:nvPr/>
        </p:nvSpPr>
        <p:spPr>
          <a:xfrm>
            <a:off x="-11250" y="0"/>
            <a:ext cx="9166500" cy="1130400"/>
          </a:xfrm>
          <a:prstGeom prst="rect">
            <a:avLst/>
          </a:prstGeom>
          <a:solidFill>
            <a:srgbClr val="219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txBox="1"/>
          <p:nvPr/>
        </p:nvSpPr>
        <p:spPr>
          <a:xfrm>
            <a:off x="295100" y="56400"/>
            <a:ext cx="6699900" cy="107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solidFill>
                  <a:srgbClr val="FFFFFF"/>
                </a:solidFill>
                <a:latin typeface="Dosis ExtraLight"/>
                <a:ea typeface="Dosis ExtraLight"/>
                <a:cs typeface="Dosis ExtraLight"/>
                <a:sym typeface="Dosis ExtraLight"/>
              </a:rPr>
              <a:t>My Project</a:t>
            </a:r>
            <a:endParaRPr sz="4000" dirty="0">
              <a:solidFill>
                <a:srgbClr val="FFFFFF"/>
              </a:solidFill>
              <a:latin typeface="Dosis ExtraLight"/>
              <a:ea typeface="Dosis ExtraLight"/>
              <a:cs typeface="Dosis ExtraLight"/>
              <a:sym typeface="Dosis ExtraLight"/>
            </a:endParaRPr>
          </a:p>
        </p:txBody>
      </p:sp>
      <p:pic>
        <p:nvPicPr>
          <p:cNvPr id="144" name="Google Shape;144;p20"/>
          <p:cNvPicPr preferRelativeResize="0"/>
          <p:nvPr/>
        </p:nvPicPr>
        <p:blipFill>
          <a:blip r:embed="rId3">
            <a:alphaModFix/>
          </a:blip>
          <a:stretch>
            <a:fillRect/>
          </a:stretch>
        </p:blipFill>
        <p:spPr>
          <a:xfrm>
            <a:off x="127600" y="4625175"/>
            <a:ext cx="675174" cy="349126"/>
          </a:xfrm>
          <a:prstGeom prst="rect">
            <a:avLst/>
          </a:prstGeom>
          <a:noFill/>
          <a:ln>
            <a:noFill/>
          </a:ln>
        </p:spPr>
      </p:pic>
      <p:sp>
        <p:nvSpPr>
          <p:cNvPr id="145" name="Google Shape;145;p20"/>
          <p:cNvSpPr txBox="1"/>
          <p:nvPr/>
        </p:nvSpPr>
        <p:spPr>
          <a:xfrm>
            <a:off x="295100" y="1379125"/>
            <a:ext cx="8296200" cy="2886000"/>
          </a:xfrm>
          <a:prstGeom prst="rect">
            <a:avLst/>
          </a:prstGeom>
          <a:noFill/>
          <a:ln>
            <a:noFill/>
          </a:ln>
        </p:spPr>
        <p:txBody>
          <a:bodyPr spcFirstLastPara="1" wrap="square" lIns="91425" tIns="91425" rIns="91425" bIns="91425" anchor="t" anchorCtr="0">
            <a:noAutofit/>
          </a:bodyPr>
          <a:lstStyle/>
          <a:p>
            <a:pPr marL="127000" lvl="0" algn="l" rtl="0">
              <a:spcBef>
                <a:spcPts val="0"/>
              </a:spcBef>
              <a:spcAft>
                <a:spcPts val="0"/>
              </a:spcAft>
              <a:buSzPts val="1600"/>
            </a:pPr>
            <a:endParaRPr sz="1600" dirty="0">
              <a:latin typeface="Libre Franklin"/>
              <a:ea typeface="Libre Franklin"/>
              <a:cs typeface="Libre Franklin"/>
              <a:sym typeface="Libre Franklin"/>
            </a:endParaRPr>
          </a:p>
        </p:txBody>
      </p:sp>
      <p:pic>
        <p:nvPicPr>
          <p:cNvPr id="7" name="Picture 2" descr="R Logo Icon of Flat style - Available in SVG, PNG, EPS, AI &amp; Icon fonts">
            <a:extLst>
              <a:ext uri="{FF2B5EF4-FFF2-40B4-BE49-F238E27FC236}">
                <a16:creationId xmlns:a16="http://schemas.microsoft.com/office/drawing/2014/main" id="{ADB38777-9A5D-4A15-8B4D-E980398BE57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569" y="2263875"/>
            <a:ext cx="1629699" cy="16296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microsoft-word-icon – Mario &amp; Marielena Hospitality">
            <a:extLst>
              <a:ext uri="{FF2B5EF4-FFF2-40B4-BE49-F238E27FC236}">
                <a16:creationId xmlns:a16="http://schemas.microsoft.com/office/drawing/2014/main" id="{32AE69FE-2A94-4DDE-84C1-9E43A9FD73B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1889" y="2164168"/>
            <a:ext cx="1829111" cy="18291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CFA771A-9E68-4924-9C12-F91038B5E25A}"/>
              </a:ext>
            </a:extLst>
          </p:cNvPr>
          <p:cNvPicPr>
            <a:picLocks noChangeAspect="1"/>
          </p:cNvPicPr>
          <p:nvPr/>
        </p:nvPicPr>
        <p:blipFill>
          <a:blip r:embed="rId6"/>
          <a:stretch>
            <a:fillRect/>
          </a:stretch>
        </p:blipFill>
        <p:spPr>
          <a:xfrm>
            <a:off x="1595158" y="2260365"/>
            <a:ext cx="1885950" cy="1885950"/>
          </a:xfrm>
          <a:prstGeom prst="rect">
            <a:avLst/>
          </a:prstGeom>
        </p:spPr>
      </p:pic>
      <p:sp>
        <p:nvSpPr>
          <p:cNvPr id="10" name="Arrow: Right 9">
            <a:extLst>
              <a:ext uri="{FF2B5EF4-FFF2-40B4-BE49-F238E27FC236}">
                <a16:creationId xmlns:a16="http://schemas.microsoft.com/office/drawing/2014/main" id="{ECA31063-6B05-4E9C-BFDC-EA570F310300}"/>
              </a:ext>
            </a:extLst>
          </p:cNvPr>
          <p:cNvSpPr/>
          <p:nvPr/>
        </p:nvSpPr>
        <p:spPr>
          <a:xfrm>
            <a:off x="3932776" y="2858070"/>
            <a:ext cx="978693"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FE3AA79-6360-44D8-B003-E5A267C3CD79}"/>
              </a:ext>
            </a:extLst>
          </p:cNvPr>
          <p:cNvSpPr/>
          <p:nvPr/>
        </p:nvSpPr>
        <p:spPr>
          <a:xfrm>
            <a:off x="465186" y="1222223"/>
            <a:ext cx="8126114" cy="584775"/>
          </a:xfrm>
          <a:prstGeom prst="rect">
            <a:avLst/>
          </a:prstGeom>
        </p:spPr>
        <p:txBody>
          <a:bodyPr wrap="square">
            <a:spAutoFit/>
          </a:bodyPr>
          <a:lstStyle/>
          <a:p>
            <a:pPr marL="285750" indent="-285750">
              <a:buFont typeface="Arial" panose="020B0604020202020204" pitchFamily="34" charset="0"/>
              <a:buChar char="•"/>
            </a:pPr>
            <a:r>
              <a:rPr lang="en-US" sz="1600" dirty="0">
                <a:solidFill>
                  <a:schemeClr val="tx1"/>
                </a:solidFill>
                <a:latin typeface="Libre Franklin" panose="020B0604020202020204" charset="0"/>
              </a:rPr>
              <a:t>A one-stop-shop R package that can automagically generate a data use report for any DAC using information scraped from the webpage</a:t>
            </a:r>
          </a:p>
        </p:txBody>
      </p:sp>
    </p:spTree>
    <p:extLst>
      <p:ext uri="{BB962C8B-B14F-4D97-AF65-F5344CB8AC3E}">
        <p14:creationId xmlns:p14="http://schemas.microsoft.com/office/powerpoint/2010/main" val="283617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p:nvPr/>
        </p:nvSpPr>
        <p:spPr>
          <a:xfrm>
            <a:off x="-11250" y="0"/>
            <a:ext cx="9166500" cy="1130400"/>
          </a:xfrm>
          <a:prstGeom prst="rect">
            <a:avLst/>
          </a:prstGeom>
          <a:solidFill>
            <a:srgbClr val="219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txBox="1"/>
          <p:nvPr/>
        </p:nvSpPr>
        <p:spPr>
          <a:xfrm>
            <a:off x="295100" y="56400"/>
            <a:ext cx="6699900" cy="107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solidFill>
                  <a:srgbClr val="FFFFFF"/>
                </a:solidFill>
                <a:latin typeface="Dosis ExtraLight"/>
                <a:ea typeface="Dosis ExtraLight"/>
                <a:cs typeface="Dosis ExtraLight"/>
                <a:sym typeface="Dosis ExtraLight"/>
              </a:rPr>
              <a:t>Report</a:t>
            </a:r>
            <a:endParaRPr sz="4000" dirty="0">
              <a:solidFill>
                <a:srgbClr val="FFFFFF"/>
              </a:solidFill>
              <a:latin typeface="Dosis ExtraLight"/>
              <a:ea typeface="Dosis ExtraLight"/>
              <a:cs typeface="Dosis ExtraLight"/>
              <a:sym typeface="Dosis ExtraLight"/>
            </a:endParaRPr>
          </a:p>
        </p:txBody>
      </p:sp>
      <p:pic>
        <p:nvPicPr>
          <p:cNvPr id="144" name="Google Shape;144;p20"/>
          <p:cNvPicPr preferRelativeResize="0"/>
          <p:nvPr/>
        </p:nvPicPr>
        <p:blipFill>
          <a:blip r:embed="rId3">
            <a:alphaModFix/>
          </a:blip>
          <a:stretch>
            <a:fillRect/>
          </a:stretch>
        </p:blipFill>
        <p:spPr>
          <a:xfrm>
            <a:off x="127600" y="4625175"/>
            <a:ext cx="675174" cy="349126"/>
          </a:xfrm>
          <a:prstGeom prst="rect">
            <a:avLst/>
          </a:prstGeom>
          <a:noFill/>
          <a:ln>
            <a:noFill/>
          </a:ln>
        </p:spPr>
      </p:pic>
      <p:sp>
        <p:nvSpPr>
          <p:cNvPr id="145" name="Google Shape;145;p20"/>
          <p:cNvSpPr txBox="1"/>
          <p:nvPr/>
        </p:nvSpPr>
        <p:spPr>
          <a:xfrm>
            <a:off x="295100" y="1379125"/>
            <a:ext cx="8296200" cy="2886000"/>
          </a:xfrm>
          <a:prstGeom prst="rect">
            <a:avLst/>
          </a:prstGeom>
          <a:noFill/>
          <a:ln>
            <a:noFill/>
          </a:ln>
        </p:spPr>
        <p:txBody>
          <a:bodyPr spcFirstLastPara="1" wrap="square" lIns="91425" tIns="91425" rIns="91425" bIns="91425" anchor="t" anchorCtr="0">
            <a:noAutofit/>
          </a:bodyPr>
          <a:lstStyle/>
          <a:p>
            <a:pPr marL="127000" lvl="0" algn="l" rtl="0">
              <a:spcBef>
                <a:spcPts val="0"/>
              </a:spcBef>
              <a:spcAft>
                <a:spcPts val="0"/>
              </a:spcAft>
              <a:buSzPts val="1600"/>
            </a:pPr>
            <a:endParaRPr sz="1600" dirty="0">
              <a:latin typeface="Libre Franklin"/>
              <a:ea typeface="Libre Franklin"/>
              <a:cs typeface="Libre Franklin"/>
              <a:sym typeface="Libre Franklin"/>
            </a:endParaRPr>
          </a:p>
        </p:txBody>
      </p:sp>
      <p:pic>
        <p:nvPicPr>
          <p:cNvPr id="2" name="Picture 1">
            <a:extLst>
              <a:ext uri="{FF2B5EF4-FFF2-40B4-BE49-F238E27FC236}">
                <a16:creationId xmlns:a16="http://schemas.microsoft.com/office/drawing/2014/main" id="{9FB870B5-45E8-4845-94C4-502B03D3B139}"/>
              </a:ext>
            </a:extLst>
          </p:cNvPr>
          <p:cNvPicPr>
            <a:picLocks noChangeAspect="1"/>
          </p:cNvPicPr>
          <p:nvPr/>
        </p:nvPicPr>
        <p:blipFill rotWithShape="1">
          <a:blip r:embed="rId4"/>
          <a:srcRect l="11508" t="34524" r="28939" b="20825"/>
          <a:stretch/>
        </p:blipFill>
        <p:spPr>
          <a:xfrm>
            <a:off x="5355905" y="1171250"/>
            <a:ext cx="1639095" cy="1538398"/>
          </a:xfrm>
          <a:prstGeom prst="rect">
            <a:avLst/>
          </a:prstGeom>
        </p:spPr>
      </p:pic>
      <p:pic>
        <p:nvPicPr>
          <p:cNvPr id="3" name="Picture 2">
            <a:extLst>
              <a:ext uri="{FF2B5EF4-FFF2-40B4-BE49-F238E27FC236}">
                <a16:creationId xmlns:a16="http://schemas.microsoft.com/office/drawing/2014/main" id="{E34FB200-6E5C-4A43-B260-96151238A551}"/>
              </a:ext>
            </a:extLst>
          </p:cNvPr>
          <p:cNvPicPr>
            <a:picLocks noChangeAspect="1"/>
          </p:cNvPicPr>
          <p:nvPr/>
        </p:nvPicPr>
        <p:blipFill rotWithShape="1">
          <a:blip r:embed="rId5"/>
          <a:srcRect b="16437"/>
          <a:stretch/>
        </p:blipFill>
        <p:spPr>
          <a:xfrm>
            <a:off x="5577552" y="2709648"/>
            <a:ext cx="3438848" cy="2155192"/>
          </a:xfrm>
          <a:prstGeom prst="rect">
            <a:avLst/>
          </a:prstGeom>
        </p:spPr>
      </p:pic>
      <p:pic>
        <p:nvPicPr>
          <p:cNvPr id="14" name="Picture 13">
            <a:extLst>
              <a:ext uri="{FF2B5EF4-FFF2-40B4-BE49-F238E27FC236}">
                <a16:creationId xmlns:a16="http://schemas.microsoft.com/office/drawing/2014/main" id="{AD0D591E-2DFF-4246-A208-047570B5EBF7}"/>
              </a:ext>
            </a:extLst>
          </p:cNvPr>
          <p:cNvPicPr>
            <a:picLocks noChangeAspect="1"/>
          </p:cNvPicPr>
          <p:nvPr/>
        </p:nvPicPr>
        <p:blipFill rotWithShape="1">
          <a:blip r:embed="rId6"/>
          <a:srcRect b="10654"/>
          <a:stretch/>
        </p:blipFill>
        <p:spPr>
          <a:xfrm>
            <a:off x="7065350" y="1189493"/>
            <a:ext cx="2059011" cy="1571267"/>
          </a:xfrm>
          <a:prstGeom prst="rect">
            <a:avLst/>
          </a:prstGeom>
        </p:spPr>
      </p:pic>
      <p:pic>
        <p:nvPicPr>
          <p:cNvPr id="5" name="Picture 4">
            <a:extLst>
              <a:ext uri="{FF2B5EF4-FFF2-40B4-BE49-F238E27FC236}">
                <a16:creationId xmlns:a16="http://schemas.microsoft.com/office/drawing/2014/main" id="{80BBAE2D-D221-4D00-A46A-0B5177284A94}"/>
              </a:ext>
            </a:extLst>
          </p:cNvPr>
          <p:cNvPicPr>
            <a:picLocks noChangeAspect="1"/>
          </p:cNvPicPr>
          <p:nvPr/>
        </p:nvPicPr>
        <p:blipFill>
          <a:blip r:embed="rId7"/>
          <a:stretch>
            <a:fillRect/>
          </a:stretch>
        </p:blipFill>
        <p:spPr>
          <a:xfrm>
            <a:off x="-11249" y="1130400"/>
            <a:ext cx="2805330" cy="3494775"/>
          </a:xfrm>
          <a:prstGeom prst="rect">
            <a:avLst/>
          </a:prstGeom>
        </p:spPr>
      </p:pic>
      <p:pic>
        <p:nvPicPr>
          <p:cNvPr id="7" name="Picture 6">
            <a:extLst>
              <a:ext uri="{FF2B5EF4-FFF2-40B4-BE49-F238E27FC236}">
                <a16:creationId xmlns:a16="http://schemas.microsoft.com/office/drawing/2014/main" id="{97F62945-74B3-47D1-8703-FC7C375CEABD}"/>
              </a:ext>
            </a:extLst>
          </p:cNvPr>
          <p:cNvPicPr>
            <a:picLocks noChangeAspect="1"/>
          </p:cNvPicPr>
          <p:nvPr/>
        </p:nvPicPr>
        <p:blipFill>
          <a:blip r:embed="rId8"/>
          <a:stretch>
            <a:fillRect/>
          </a:stretch>
        </p:blipFill>
        <p:spPr>
          <a:xfrm>
            <a:off x="2932930" y="1130400"/>
            <a:ext cx="2182056" cy="3586162"/>
          </a:xfrm>
          <a:prstGeom prst="rect">
            <a:avLst/>
          </a:prstGeom>
        </p:spPr>
      </p:pic>
    </p:spTree>
    <p:extLst>
      <p:ext uri="{BB962C8B-B14F-4D97-AF65-F5344CB8AC3E}">
        <p14:creationId xmlns:p14="http://schemas.microsoft.com/office/powerpoint/2010/main" val="341762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p:nvPr/>
        </p:nvSpPr>
        <p:spPr>
          <a:xfrm>
            <a:off x="-11250" y="0"/>
            <a:ext cx="9166500" cy="1130400"/>
          </a:xfrm>
          <a:prstGeom prst="rect">
            <a:avLst/>
          </a:prstGeom>
          <a:solidFill>
            <a:srgbClr val="219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txBox="1"/>
          <p:nvPr/>
        </p:nvSpPr>
        <p:spPr>
          <a:xfrm>
            <a:off x="295100" y="56400"/>
            <a:ext cx="6699900" cy="107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solidFill>
                  <a:srgbClr val="FFFFFF"/>
                </a:solidFill>
                <a:latin typeface="Dosis ExtraLight"/>
                <a:ea typeface="Dosis ExtraLight"/>
                <a:cs typeface="Dosis ExtraLight"/>
                <a:sym typeface="Dosis ExtraLight"/>
              </a:rPr>
              <a:t>Future Work</a:t>
            </a:r>
            <a:endParaRPr sz="4000" dirty="0">
              <a:solidFill>
                <a:srgbClr val="FFFFFF"/>
              </a:solidFill>
              <a:latin typeface="Dosis ExtraLight"/>
              <a:ea typeface="Dosis ExtraLight"/>
              <a:cs typeface="Dosis ExtraLight"/>
              <a:sym typeface="Dosis ExtraLight"/>
            </a:endParaRPr>
          </a:p>
        </p:txBody>
      </p:sp>
      <p:pic>
        <p:nvPicPr>
          <p:cNvPr id="144" name="Google Shape;144;p20"/>
          <p:cNvPicPr preferRelativeResize="0"/>
          <p:nvPr/>
        </p:nvPicPr>
        <p:blipFill>
          <a:blip r:embed="rId3">
            <a:alphaModFix/>
          </a:blip>
          <a:stretch>
            <a:fillRect/>
          </a:stretch>
        </p:blipFill>
        <p:spPr>
          <a:xfrm>
            <a:off x="127600" y="4625175"/>
            <a:ext cx="675174" cy="349126"/>
          </a:xfrm>
          <a:prstGeom prst="rect">
            <a:avLst/>
          </a:prstGeom>
          <a:noFill/>
          <a:ln>
            <a:noFill/>
          </a:ln>
        </p:spPr>
      </p:pic>
      <p:sp>
        <p:nvSpPr>
          <p:cNvPr id="145" name="Google Shape;145;p20"/>
          <p:cNvSpPr txBox="1"/>
          <p:nvPr/>
        </p:nvSpPr>
        <p:spPr>
          <a:xfrm>
            <a:off x="295099" y="1379125"/>
            <a:ext cx="4680369" cy="2886000"/>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latin typeface="Libre Franklin" panose="020B0604020202020204" charset="0"/>
              </a:rPr>
              <a:t>These data can help us answer more complicated research questions</a:t>
            </a:r>
          </a:p>
          <a:p>
            <a:endParaRPr lang="en-US" sz="1600" dirty="0">
              <a:latin typeface="Libre Franklin" panose="020B0604020202020204" charset="0"/>
            </a:endParaRPr>
          </a:p>
          <a:p>
            <a:pPr marL="285750" lvl="3" indent="-285750">
              <a:buFont typeface="Arial" panose="020B0604020202020204" pitchFamily="34" charset="0"/>
              <a:buChar char="•"/>
            </a:pPr>
            <a:r>
              <a:rPr lang="en-US" sz="1600" dirty="0">
                <a:latin typeface="Libre Franklin" panose="020B0604020202020204" charset="0"/>
              </a:rPr>
              <a:t>Examples: Study-to-Study Network</a:t>
            </a:r>
          </a:p>
          <a:p>
            <a:pPr marL="285750" lvl="7" indent="-285750">
              <a:buFont typeface="Arial" panose="020B0604020202020204" pitchFamily="34" charset="0"/>
              <a:buChar char="•"/>
            </a:pPr>
            <a:endParaRPr lang="en-US" sz="1600" dirty="0">
              <a:latin typeface="Libre Franklin" panose="020B0604020202020204" charset="0"/>
            </a:endParaRPr>
          </a:p>
          <a:p>
            <a:pPr marL="285750" lvl="7" indent="-285750">
              <a:buFont typeface="Arial" panose="020B0604020202020204" pitchFamily="34" charset="0"/>
              <a:buChar char="•"/>
            </a:pPr>
            <a:r>
              <a:rPr lang="en-US" sz="1600" dirty="0">
                <a:latin typeface="Libre Franklin" panose="020B0604020202020204" charset="0"/>
              </a:rPr>
              <a:t>What are some unexpected communities?</a:t>
            </a:r>
          </a:p>
          <a:p>
            <a:pPr marL="285750" lvl="7" indent="-285750">
              <a:buFont typeface="Arial" panose="020B0604020202020204" pitchFamily="34" charset="0"/>
              <a:buChar char="•"/>
            </a:pPr>
            <a:r>
              <a:rPr lang="en-US" sz="1600" dirty="0">
                <a:latin typeface="Libre Franklin" panose="020B0604020202020204" charset="0"/>
              </a:rPr>
              <a:t>How do these networks evolve over time?</a:t>
            </a:r>
          </a:p>
        </p:txBody>
      </p:sp>
      <p:pic>
        <p:nvPicPr>
          <p:cNvPr id="11" name="Picture 7">
            <a:extLst>
              <a:ext uri="{FF2B5EF4-FFF2-40B4-BE49-F238E27FC236}">
                <a16:creationId xmlns:a16="http://schemas.microsoft.com/office/drawing/2014/main" id="{0E6CCBE1-93B5-4BD1-8C20-2C9ED42A1F22}"/>
              </a:ext>
            </a:extLst>
          </p:cNvPr>
          <p:cNvPicPr>
            <a:picLocks noChangeAspect="1"/>
          </p:cNvPicPr>
          <p:nvPr/>
        </p:nvPicPr>
        <p:blipFill rotWithShape="1">
          <a:blip r:embed="rId4"/>
          <a:srcRect r="47940" b="-234"/>
          <a:stretch/>
        </p:blipFill>
        <p:spPr>
          <a:xfrm>
            <a:off x="4975469" y="1562264"/>
            <a:ext cx="3639894" cy="2801695"/>
          </a:xfrm>
          <a:prstGeom prst="rect">
            <a:avLst/>
          </a:prstGeom>
        </p:spPr>
      </p:pic>
    </p:spTree>
    <p:extLst>
      <p:ext uri="{BB962C8B-B14F-4D97-AF65-F5344CB8AC3E}">
        <p14:creationId xmlns:p14="http://schemas.microsoft.com/office/powerpoint/2010/main" val="2965612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p:nvPr/>
        </p:nvSpPr>
        <p:spPr>
          <a:xfrm>
            <a:off x="-11250" y="0"/>
            <a:ext cx="9166500" cy="1130400"/>
          </a:xfrm>
          <a:prstGeom prst="rect">
            <a:avLst/>
          </a:prstGeom>
          <a:solidFill>
            <a:srgbClr val="219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txBox="1"/>
          <p:nvPr/>
        </p:nvSpPr>
        <p:spPr>
          <a:xfrm>
            <a:off x="295100" y="56400"/>
            <a:ext cx="6699900" cy="107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solidFill>
                  <a:srgbClr val="FFFFFF"/>
                </a:solidFill>
                <a:latin typeface="Dosis ExtraLight"/>
                <a:ea typeface="Dosis ExtraLight"/>
                <a:cs typeface="Dosis ExtraLight"/>
                <a:sym typeface="Dosis ExtraLight"/>
              </a:rPr>
              <a:t>A Starting Point</a:t>
            </a:r>
            <a:endParaRPr sz="4000" dirty="0">
              <a:solidFill>
                <a:srgbClr val="FFFFFF"/>
              </a:solidFill>
              <a:latin typeface="Dosis ExtraLight"/>
              <a:ea typeface="Dosis ExtraLight"/>
              <a:cs typeface="Dosis ExtraLight"/>
              <a:sym typeface="Dosis ExtraLight"/>
            </a:endParaRPr>
          </a:p>
        </p:txBody>
      </p:sp>
      <p:pic>
        <p:nvPicPr>
          <p:cNvPr id="144" name="Google Shape;144;p20"/>
          <p:cNvPicPr preferRelativeResize="0"/>
          <p:nvPr/>
        </p:nvPicPr>
        <p:blipFill>
          <a:blip r:embed="rId3">
            <a:alphaModFix/>
          </a:blip>
          <a:stretch>
            <a:fillRect/>
          </a:stretch>
        </p:blipFill>
        <p:spPr>
          <a:xfrm>
            <a:off x="127600" y="4625175"/>
            <a:ext cx="675174" cy="349126"/>
          </a:xfrm>
          <a:prstGeom prst="rect">
            <a:avLst/>
          </a:prstGeom>
          <a:noFill/>
          <a:ln>
            <a:noFill/>
          </a:ln>
        </p:spPr>
      </p:pic>
      <p:sp>
        <p:nvSpPr>
          <p:cNvPr id="145" name="Google Shape;145;p20"/>
          <p:cNvSpPr txBox="1"/>
          <p:nvPr/>
        </p:nvSpPr>
        <p:spPr>
          <a:xfrm>
            <a:off x="295100" y="1379125"/>
            <a:ext cx="4023603" cy="2886000"/>
          </a:xfrm>
          <a:prstGeom prst="rect">
            <a:avLst/>
          </a:prstGeom>
          <a:noFill/>
          <a:ln>
            <a:noFill/>
          </a:ln>
        </p:spPr>
        <p:txBody>
          <a:bodyPr spcFirstLastPara="1" wrap="square" lIns="91425" tIns="91425" rIns="91425" bIns="91425" anchor="t" anchorCtr="0">
            <a:noAutofit/>
          </a:bodyPr>
          <a:lstStyle/>
          <a:p>
            <a:pPr marL="412750" indent="-285750">
              <a:buSzPts val="1600"/>
              <a:buFont typeface="Arial" panose="020B0604020202020204" pitchFamily="34" charset="0"/>
              <a:buChar char="•"/>
            </a:pPr>
            <a:r>
              <a:rPr lang="en-US" sz="1600" dirty="0">
                <a:latin typeface="Libre Franklin"/>
                <a:ea typeface="Libre Franklin"/>
                <a:cs typeface="Libre Franklin"/>
                <a:sym typeface="Libre Franklin"/>
              </a:rPr>
              <a:t>Open-source practices (version control, continuous integration, documentation…) were followed during the development of the package</a:t>
            </a:r>
          </a:p>
          <a:p>
            <a:pPr marL="412750" lvl="0" indent="-285750" algn="l" rtl="0">
              <a:spcBef>
                <a:spcPts val="0"/>
              </a:spcBef>
              <a:spcAft>
                <a:spcPts val="0"/>
              </a:spcAft>
              <a:buSzPts val="1600"/>
              <a:buFont typeface="Arial" panose="020B0604020202020204" pitchFamily="34" charset="0"/>
              <a:buChar char="•"/>
            </a:pPr>
            <a:endParaRPr lang="en-US" sz="1600" dirty="0">
              <a:latin typeface="Libre Franklin"/>
              <a:ea typeface="Libre Franklin"/>
              <a:cs typeface="Libre Franklin"/>
              <a:sym typeface="Libre Franklin"/>
            </a:endParaRPr>
          </a:p>
          <a:p>
            <a:pPr marL="412750" lvl="0" indent="-285750" algn="l" rtl="0">
              <a:spcBef>
                <a:spcPts val="0"/>
              </a:spcBef>
              <a:spcAft>
                <a:spcPts val="0"/>
              </a:spcAft>
              <a:buSzPts val="1600"/>
              <a:buFont typeface="Arial" panose="020B0604020202020204" pitchFamily="34" charset="0"/>
              <a:buChar char="•"/>
            </a:pPr>
            <a:r>
              <a:rPr lang="en-US" sz="1600" dirty="0">
                <a:latin typeface="Libre Franklin"/>
                <a:ea typeface="Libre Franklin"/>
                <a:cs typeface="Libre Franklin"/>
                <a:sym typeface="Libre Franklin"/>
              </a:rPr>
              <a:t>Package will be available to the public and features can be added via pull requests</a:t>
            </a:r>
          </a:p>
          <a:p>
            <a:pPr marL="412750" lvl="0" indent="-285750" algn="l" rtl="0">
              <a:spcBef>
                <a:spcPts val="0"/>
              </a:spcBef>
              <a:spcAft>
                <a:spcPts val="0"/>
              </a:spcAft>
              <a:buSzPts val="1600"/>
              <a:buFont typeface="Arial" panose="020B0604020202020204" pitchFamily="34" charset="0"/>
              <a:buChar char="•"/>
            </a:pPr>
            <a:endParaRPr sz="1600" dirty="0">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C4F786F9-2E95-403B-87ED-92FBCB4C4BA3}"/>
              </a:ext>
            </a:extLst>
          </p:cNvPr>
          <p:cNvPicPr>
            <a:picLocks noChangeAspect="1"/>
          </p:cNvPicPr>
          <p:nvPr/>
        </p:nvPicPr>
        <p:blipFill>
          <a:blip r:embed="rId4"/>
          <a:stretch>
            <a:fillRect/>
          </a:stretch>
        </p:blipFill>
        <p:spPr>
          <a:xfrm>
            <a:off x="4572000" y="1130400"/>
            <a:ext cx="4329953" cy="3938666"/>
          </a:xfrm>
          <a:prstGeom prst="rect">
            <a:avLst/>
          </a:prstGeom>
        </p:spPr>
      </p:pic>
    </p:spTree>
    <p:extLst>
      <p:ext uri="{BB962C8B-B14F-4D97-AF65-F5344CB8AC3E}">
        <p14:creationId xmlns:p14="http://schemas.microsoft.com/office/powerpoint/2010/main" val="3889603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p:nvPr/>
        </p:nvSpPr>
        <p:spPr>
          <a:xfrm>
            <a:off x="-11250" y="0"/>
            <a:ext cx="9166500" cy="1130400"/>
          </a:xfrm>
          <a:prstGeom prst="rect">
            <a:avLst/>
          </a:prstGeom>
          <a:solidFill>
            <a:srgbClr val="219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txBox="1"/>
          <p:nvPr/>
        </p:nvSpPr>
        <p:spPr>
          <a:xfrm>
            <a:off x="295100" y="56400"/>
            <a:ext cx="6699900" cy="107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solidFill>
                  <a:srgbClr val="FFFFFF"/>
                </a:solidFill>
                <a:latin typeface="Dosis ExtraLight"/>
                <a:ea typeface="Dosis ExtraLight"/>
                <a:cs typeface="Dosis ExtraLight"/>
                <a:sym typeface="Dosis ExtraLight"/>
              </a:rPr>
              <a:t>Thank you!</a:t>
            </a:r>
            <a:endParaRPr sz="4000" dirty="0">
              <a:solidFill>
                <a:srgbClr val="FFFFFF"/>
              </a:solidFill>
              <a:latin typeface="Dosis ExtraLight"/>
              <a:ea typeface="Dosis ExtraLight"/>
              <a:cs typeface="Dosis ExtraLight"/>
              <a:sym typeface="Dosis ExtraLight"/>
            </a:endParaRPr>
          </a:p>
        </p:txBody>
      </p:sp>
      <p:pic>
        <p:nvPicPr>
          <p:cNvPr id="144" name="Google Shape;144;p20"/>
          <p:cNvPicPr preferRelativeResize="0"/>
          <p:nvPr/>
        </p:nvPicPr>
        <p:blipFill>
          <a:blip r:embed="rId3">
            <a:alphaModFix/>
          </a:blip>
          <a:stretch>
            <a:fillRect/>
          </a:stretch>
        </p:blipFill>
        <p:spPr>
          <a:xfrm>
            <a:off x="127600" y="4625175"/>
            <a:ext cx="675174" cy="349126"/>
          </a:xfrm>
          <a:prstGeom prst="rect">
            <a:avLst/>
          </a:prstGeom>
          <a:noFill/>
          <a:ln>
            <a:noFill/>
          </a:ln>
        </p:spPr>
      </p:pic>
      <p:sp>
        <p:nvSpPr>
          <p:cNvPr id="145" name="Google Shape;145;p20"/>
          <p:cNvSpPr txBox="1"/>
          <p:nvPr/>
        </p:nvSpPr>
        <p:spPr>
          <a:xfrm>
            <a:off x="295099" y="1379125"/>
            <a:ext cx="7459580" cy="2886000"/>
          </a:xfrm>
          <a:prstGeom prst="rect">
            <a:avLst/>
          </a:prstGeom>
          <a:noFill/>
          <a:ln>
            <a:noFill/>
          </a:ln>
        </p:spPr>
        <p:txBody>
          <a:bodyPr spcFirstLastPara="1" wrap="square" lIns="91425" tIns="91425" rIns="91425" bIns="91425" anchor="t" anchorCtr="0">
            <a:noAutofit/>
          </a:bodyPr>
          <a:lstStyle/>
          <a:p>
            <a:pPr marL="412750" lvl="0" indent="-285750">
              <a:buSzPts val="1600"/>
              <a:buFont typeface="Arial" panose="020B0604020202020204" pitchFamily="34" charset="0"/>
              <a:buChar char="•"/>
            </a:pPr>
            <a:r>
              <a:rPr lang="en-US" sz="1600" dirty="0">
                <a:latin typeface="Libre Franklin" panose="020B0604020202020204" charset="0"/>
              </a:rPr>
              <a:t>ODSET (Office of Data Science and Emerging Technology) Team</a:t>
            </a:r>
          </a:p>
          <a:p>
            <a:pPr marL="412750" lvl="0" indent="-285750">
              <a:buSzPts val="1600"/>
              <a:buFont typeface="Arial" panose="020B0604020202020204" pitchFamily="34" charset="0"/>
              <a:buChar char="•"/>
            </a:pPr>
            <a:r>
              <a:rPr lang="en-US" sz="1600" dirty="0">
                <a:latin typeface="Libre Franklin" panose="020B0604020202020204" charset="0"/>
              </a:rPr>
              <a:t>Emerging Leaders in Data Science Fellows </a:t>
            </a:r>
          </a:p>
          <a:p>
            <a:pPr marL="412750" lvl="0" indent="-285750">
              <a:buSzPts val="1600"/>
              <a:buFont typeface="Arial" panose="020B0604020202020204" pitchFamily="34" charset="0"/>
              <a:buChar char="•"/>
            </a:pPr>
            <a:r>
              <a:rPr lang="en-US" sz="1600" dirty="0">
                <a:latin typeface="Libre Franklin" panose="020B0604020202020204" charset="0"/>
              </a:rPr>
              <a:t>Everyone who made the fellowship possible</a:t>
            </a:r>
          </a:p>
          <a:p>
            <a:pPr marL="412750" lvl="0" indent="-285750">
              <a:buSzPts val="1600"/>
              <a:buFont typeface="Arial" panose="020B0604020202020204" pitchFamily="34" charset="0"/>
              <a:buChar char="•"/>
            </a:pPr>
            <a:endParaRPr lang="en-US" sz="1600" dirty="0">
              <a:latin typeface="Libre Franklin" panose="020B0604020202020204" charset="0"/>
              <a:ea typeface="Libre Franklin"/>
              <a:cs typeface="Libre Franklin"/>
              <a:sym typeface="Libre Franklin"/>
            </a:endParaRPr>
          </a:p>
        </p:txBody>
      </p:sp>
    </p:spTree>
    <p:extLst>
      <p:ext uri="{BB962C8B-B14F-4D97-AF65-F5344CB8AC3E}">
        <p14:creationId xmlns:p14="http://schemas.microsoft.com/office/powerpoint/2010/main" val="64515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p:nvPr/>
        </p:nvSpPr>
        <p:spPr>
          <a:xfrm>
            <a:off x="-11250" y="0"/>
            <a:ext cx="9166500" cy="1130400"/>
          </a:xfrm>
          <a:prstGeom prst="rect">
            <a:avLst/>
          </a:prstGeom>
          <a:solidFill>
            <a:srgbClr val="219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txBox="1"/>
          <p:nvPr/>
        </p:nvSpPr>
        <p:spPr>
          <a:xfrm>
            <a:off x="295100" y="56400"/>
            <a:ext cx="6699900" cy="107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solidFill>
                  <a:srgbClr val="FFFFFF"/>
                </a:solidFill>
                <a:latin typeface="Dosis ExtraLight"/>
                <a:ea typeface="Dosis ExtraLight"/>
                <a:cs typeface="Dosis ExtraLight"/>
                <a:sym typeface="Dosis ExtraLight"/>
              </a:rPr>
              <a:t>References</a:t>
            </a:r>
            <a:endParaRPr sz="4000" dirty="0">
              <a:solidFill>
                <a:srgbClr val="FFFFFF"/>
              </a:solidFill>
              <a:latin typeface="Dosis ExtraLight"/>
              <a:ea typeface="Dosis ExtraLight"/>
              <a:cs typeface="Dosis ExtraLight"/>
              <a:sym typeface="Dosis ExtraLight"/>
            </a:endParaRPr>
          </a:p>
        </p:txBody>
      </p:sp>
      <p:pic>
        <p:nvPicPr>
          <p:cNvPr id="144" name="Google Shape;144;p20"/>
          <p:cNvPicPr preferRelativeResize="0"/>
          <p:nvPr/>
        </p:nvPicPr>
        <p:blipFill>
          <a:blip r:embed="rId3">
            <a:alphaModFix/>
          </a:blip>
          <a:stretch>
            <a:fillRect/>
          </a:stretch>
        </p:blipFill>
        <p:spPr>
          <a:xfrm>
            <a:off x="127600" y="4625175"/>
            <a:ext cx="675174" cy="349126"/>
          </a:xfrm>
          <a:prstGeom prst="rect">
            <a:avLst/>
          </a:prstGeom>
          <a:noFill/>
          <a:ln>
            <a:noFill/>
          </a:ln>
        </p:spPr>
      </p:pic>
      <p:sp>
        <p:nvSpPr>
          <p:cNvPr id="145" name="Google Shape;145;p20"/>
          <p:cNvSpPr txBox="1"/>
          <p:nvPr/>
        </p:nvSpPr>
        <p:spPr>
          <a:xfrm>
            <a:off x="295100" y="1379125"/>
            <a:ext cx="6920088" cy="2886000"/>
          </a:xfrm>
          <a:prstGeom prst="rect">
            <a:avLst/>
          </a:prstGeom>
          <a:noFill/>
          <a:ln>
            <a:noFill/>
          </a:ln>
        </p:spPr>
        <p:txBody>
          <a:bodyPr spcFirstLastPara="1" wrap="square" lIns="91425" tIns="91425" rIns="91425" bIns="91425" anchor="t" anchorCtr="0">
            <a:noAutofit/>
          </a:bodyPr>
          <a:lstStyle/>
          <a:p>
            <a:pPr marL="412750" lvl="0" indent="-285750">
              <a:buSzPts val="1600"/>
              <a:buFont typeface="Arial" panose="020B0604020202020204" pitchFamily="34" charset="0"/>
              <a:buChar char="•"/>
            </a:pPr>
            <a:r>
              <a:rPr lang="en-US" sz="1600" dirty="0">
                <a:latin typeface="Libre Franklin"/>
                <a:ea typeface="Libre Franklin"/>
                <a:cs typeface="Libre Franklin"/>
                <a:sym typeface="Libre Franklin"/>
              </a:rPr>
              <a:t>Icons: </a:t>
            </a:r>
            <a:r>
              <a:rPr lang="en-US" sz="1600" dirty="0" err="1">
                <a:latin typeface="Libre Franklin"/>
                <a:ea typeface="Libre Franklin"/>
                <a:cs typeface="Libre Franklin"/>
                <a:sym typeface="Libre Franklin"/>
              </a:rPr>
              <a:t>thenounproject</a:t>
            </a:r>
            <a:endParaRPr lang="en-US" sz="1600" dirty="0">
              <a:latin typeface="Libre Franklin"/>
              <a:ea typeface="Libre Franklin"/>
              <a:cs typeface="Libre Franklin"/>
              <a:sym typeface="Libre Franklin"/>
            </a:endParaRPr>
          </a:p>
          <a:p>
            <a:pPr marL="412750" lvl="0" indent="-285750">
              <a:buSzPts val="1600"/>
              <a:buFont typeface="Arial" panose="020B0604020202020204" pitchFamily="34" charset="0"/>
              <a:buChar char="•"/>
            </a:pPr>
            <a:r>
              <a:rPr lang="en-US" sz="1600" dirty="0">
                <a:latin typeface="Libre Franklin"/>
                <a:ea typeface="Libre Franklin"/>
                <a:cs typeface="Libre Franklin"/>
                <a:sym typeface="Libre Franklin"/>
              </a:rPr>
              <a:t>Network Image: </a:t>
            </a:r>
            <a:r>
              <a:rPr lang="en-US" sz="1600" dirty="0">
                <a:ea typeface="+mn-lt"/>
                <a:cs typeface="+mn-lt"/>
              </a:rPr>
              <a:t>https://kateto.net/network-visualization</a:t>
            </a:r>
            <a:endParaRPr lang="en-US" sz="1600" dirty="0">
              <a:latin typeface="Libre Franklin"/>
              <a:ea typeface="Libre Franklin"/>
              <a:cs typeface="Libre Franklin"/>
              <a:sym typeface="Libre Franklin"/>
            </a:endParaRPr>
          </a:p>
        </p:txBody>
      </p:sp>
    </p:spTree>
    <p:extLst>
      <p:ext uri="{BB962C8B-B14F-4D97-AF65-F5344CB8AC3E}">
        <p14:creationId xmlns:p14="http://schemas.microsoft.com/office/powerpoint/2010/main" val="20120818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983</TotalTime>
  <Words>859</Words>
  <Application>Microsoft Office PowerPoint</Application>
  <PresentationFormat>On-screen Show (16:9)</PresentationFormat>
  <Paragraphs>46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Libre Franklin Thin</vt:lpstr>
      <vt:lpstr>Libre Franklin</vt:lpstr>
      <vt:lpstr>Arial</vt:lpstr>
      <vt:lpstr>Dosis ExtraLight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Chu, Hoyin (NIH/NIAID) [F]</cp:lastModifiedBy>
  <cp:revision>31</cp:revision>
  <dcterms:modified xsi:type="dcterms:W3CDTF">2020-12-16T19:59:36Z</dcterms:modified>
</cp:coreProperties>
</file>