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25"/>
  </p:notesMasterIdLst>
  <p:sldIdLst>
    <p:sldId id="327" r:id="rId2"/>
    <p:sldId id="393" r:id="rId3"/>
    <p:sldId id="258" r:id="rId4"/>
    <p:sldId id="384" r:id="rId5"/>
    <p:sldId id="373" r:id="rId6"/>
    <p:sldId id="374" r:id="rId7"/>
    <p:sldId id="375" r:id="rId8"/>
    <p:sldId id="376" r:id="rId9"/>
    <p:sldId id="377" r:id="rId10"/>
    <p:sldId id="378" r:id="rId11"/>
    <p:sldId id="390" r:id="rId12"/>
    <p:sldId id="379" r:id="rId13"/>
    <p:sldId id="381" r:id="rId14"/>
    <p:sldId id="380" r:id="rId15"/>
    <p:sldId id="382" r:id="rId16"/>
    <p:sldId id="383" r:id="rId17"/>
    <p:sldId id="387" r:id="rId18"/>
    <p:sldId id="388" r:id="rId19"/>
    <p:sldId id="389" r:id="rId20"/>
    <p:sldId id="385" r:id="rId21"/>
    <p:sldId id="386" r:id="rId22"/>
    <p:sldId id="391" r:id="rId23"/>
    <p:sldId id="313" r:id="rId24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88" autoAdjust="0"/>
    <p:restoredTop sz="81150" autoAdjust="0"/>
  </p:normalViewPr>
  <p:slideViewPr>
    <p:cSldViewPr>
      <p:cViewPr varScale="1">
        <p:scale>
          <a:sx n="57" d="100"/>
          <a:sy n="57" d="100"/>
        </p:scale>
        <p:origin x="173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F746-0070-4FC6-A14B-1246EAB313E3}" type="datetimeFigureOut">
              <a:rPr lang="es-CL" smtClean="0"/>
              <a:pPr/>
              <a:t>23-09-2017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BAC6-CDD1-495F-B578-B1B655A186A6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9972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95404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7775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3370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45170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13690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83597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17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83524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67239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19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39965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20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051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21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0834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48135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13527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62245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7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507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94849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9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18695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8822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0015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23-09-2017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23-09-2017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23-09-2017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BF2EB3-0EDA-4ED9-9536-B32CA2814CB2}" type="datetimeFigureOut">
              <a:rPr lang="es-CL" smtClean="0"/>
              <a:pPr/>
              <a:t>23-09-2017</a:t>
            </a:fld>
            <a:endParaRPr lang="es-CL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70D0AA-A564-40E6-BDF9-FE3371FD07B4}" type="datetimeFigureOut">
              <a:rPr lang="es-CL" smtClean="0"/>
              <a:pPr/>
              <a:t>23-09-2017</a:t>
            </a:fld>
            <a:endParaRPr lang="es-CL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23-09-2017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23-09-2017</a:t>
            </a:fld>
            <a:endParaRPr lang="es-CL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23-09-2017</a:t>
            </a:fld>
            <a:endParaRPr lang="es-CL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23-09-2017</a:t>
            </a:fld>
            <a:endParaRPr lang="es-CL" dirty="0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23-09-2017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dirty="0" smtClean="0"/>
              <a:t>Haga clic en el icono para agregar una imagen</a:t>
            </a:r>
            <a:endParaRPr lang="es-ES_tradnl" noProof="0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23-09-2017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>
          <a:xfrm>
            <a:off x="0" y="6283325"/>
            <a:ext cx="9144000" cy="574675"/>
            <a:chOff x="0" y="6283325"/>
            <a:chExt cx="9144000" cy="574675"/>
          </a:xfrm>
        </p:grpSpPr>
        <p:sp>
          <p:nvSpPr>
            <p:cNvPr id="8" name="10 Rectángulo">
              <a:extLst>
                <a:ext uri="{FF2B5EF4-FFF2-40B4-BE49-F238E27FC236}">
                  <a16:creationId xmlns="" xmlns:a16="http://schemas.microsoft.com/office/drawing/2014/main" id="{4D7D3691-0863-4CB8-83A7-D0919952D15B}"/>
                </a:ext>
              </a:extLst>
            </p:cNvPr>
            <p:cNvSpPr/>
            <p:nvPr userDrawn="1"/>
          </p:nvSpPr>
          <p:spPr>
            <a:xfrm>
              <a:off x="0" y="6283325"/>
              <a:ext cx="9144000" cy="574675"/>
            </a:xfrm>
            <a:prstGeom prst="rect">
              <a:avLst/>
            </a:prstGeom>
            <a:solidFill>
              <a:srgbClr val="F39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CL"/>
            </a:p>
          </p:txBody>
        </p:sp>
        <p:pic>
          <p:nvPicPr>
            <p:cNvPr id="9" name="6 Imagen" descr="capTICvariaciones fondo y color -1_blanco fondo transparente.png">
              <a:extLst>
                <a:ext uri="{FF2B5EF4-FFF2-40B4-BE49-F238E27FC236}">
                  <a16:creationId xmlns="" xmlns:a16="http://schemas.microsoft.com/office/drawing/2014/main" id="{BEF54760-0B36-426D-9BE9-1F924AE0A9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100" y="6394450"/>
              <a:ext cx="900113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  <p:pic>
        <p:nvPicPr>
          <p:cNvPr id="10" name="Picture 1" descr="A picture containing clipart&#10;&#10;Description generated with very high confidence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60648"/>
            <a:ext cx="1280758" cy="5409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default.asp" TargetMode="External"/><Relationship Id="rId2" Type="http://schemas.openxmlformats.org/officeDocument/2006/relationships/hyperlink" Target="https://developer.mozilla.org/es/docs/Web/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dev.w3.org/html5/html-author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620688"/>
            <a:ext cx="3676207" cy="1347333"/>
          </a:xfrm>
          <a:prstGeom prst="rect">
            <a:avLst/>
          </a:prstGeom>
        </p:spPr>
      </p:pic>
      <p:pic>
        <p:nvPicPr>
          <p:cNvPr id="3" name="Picture Placeholder 5">
            <a:extLst>
              <a:ext uri="{FF2B5EF4-FFF2-40B4-BE49-F238E27FC236}">
                <a16:creationId xmlns="" xmlns:a16="http://schemas.microsoft.com/office/drawing/2014/main" id="{2C58DB8F-4132-4FB5-9179-4E7D0C3D8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" r="1564"/>
          <a:stretch>
            <a:fillRect/>
          </a:stretch>
        </p:blipFill>
        <p:spPr bwMode="auto">
          <a:xfrm>
            <a:off x="0" y="0"/>
            <a:ext cx="9144000" cy="629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2 Título">
            <a:extLst>
              <a:ext uri="{FF2B5EF4-FFF2-40B4-BE49-F238E27FC236}">
                <a16:creationId xmlns="" xmlns:a16="http://schemas.microsoft.com/office/drawing/2014/main" id="{CB2A55F3-BDC9-41D7-AFAF-AD4AD89F5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2132857"/>
            <a:ext cx="4392488" cy="3672408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s-ES" b="1" dirty="0"/>
              <a:t>Curso</a:t>
            </a:r>
            <a:br>
              <a:rPr lang="es-ES" b="1" dirty="0"/>
            </a:br>
            <a:r>
              <a:rPr lang="es-CL" b="1" dirty="0" smtClean="0"/>
              <a:t>Desarrollo de Software</a:t>
            </a:r>
            <a:br>
              <a:rPr lang="es-CL" b="1" dirty="0" smtClean="0"/>
            </a:br>
            <a:r>
              <a:rPr lang="es-CL" b="1" dirty="0" smtClean="0"/>
              <a:t>Unidad 1</a:t>
            </a:r>
            <a:r>
              <a:rPr lang="es-CL" b="1" dirty="0"/>
              <a:t/>
            </a:r>
            <a:br>
              <a:rPr lang="es-CL" b="1" dirty="0"/>
            </a:br>
            <a:endParaRPr lang="es-ES" b="1" dirty="0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AFD02F98-6002-412A-BC2A-33931BDA021B}"/>
              </a:ext>
            </a:extLst>
          </p:cNvPr>
          <p:cNvSpPr/>
          <p:nvPr/>
        </p:nvSpPr>
        <p:spPr>
          <a:xfrm>
            <a:off x="323528" y="332656"/>
            <a:ext cx="424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s-ES" alt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Programa becas capital humano </a:t>
            </a:r>
            <a:endParaRPr lang="es-ES" altLang="en-US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lvl="0" eaLnBrk="0" hangingPunct="0"/>
            <a:r>
              <a:rPr lang="es-ES" altLang="en-US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17PFC-73282</a:t>
            </a:r>
            <a:endParaRPr lang="es-E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011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85" y="1475250"/>
            <a:ext cx="8824215" cy="418599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Rectángulo redondeado 3"/>
          <p:cNvSpPr/>
          <p:nvPr/>
        </p:nvSpPr>
        <p:spPr>
          <a:xfrm>
            <a:off x="6948062" y="3950457"/>
            <a:ext cx="165618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Utilizado para la codificación de caracteres en formato UTF-8</a:t>
            </a:r>
            <a:endParaRPr lang="es-CL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4589492" y="3789040"/>
            <a:ext cx="2358570" cy="881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6948062" y="1628800"/>
            <a:ext cx="165618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Utilizado para declarar la página en modo HTML4.01</a:t>
            </a:r>
            <a:endParaRPr lang="es-CL" dirty="0"/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6444208" y="2116320"/>
            <a:ext cx="5038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upo 7"/>
          <p:cNvGrpSpPr/>
          <p:nvPr/>
        </p:nvGrpSpPr>
        <p:grpSpPr>
          <a:xfrm>
            <a:off x="319482" y="385500"/>
            <a:ext cx="5548662" cy="523220"/>
            <a:chOff x="4542" y="0"/>
            <a:chExt cx="4650629" cy="523220"/>
          </a:xfrm>
        </p:grpSpPr>
        <p:sp>
          <p:nvSpPr>
            <p:cNvPr id="9" name="Rectángulo redondeado 8"/>
            <p:cNvSpPr/>
            <p:nvPr/>
          </p:nvSpPr>
          <p:spPr>
            <a:xfrm>
              <a:off x="4542" y="0"/>
              <a:ext cx="4650629" cy="5232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ángulo 10"/>
            <p:cNvSpPr/>
            <p:nvPr/>
          </p:nvSpPr>
          <p:spPr>
            <a:xfrm>
              <a:off x="30083" y="25541"/>
              <a:ext cx="4599547" cy="472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lvl="0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600" b="1" dirty="0" smtClean="0"/>
                <a:t>Ejemplo de una página HTML 4.01</a:t>
              </a:r>
              <a:endParaRPr lang="es-CL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01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621358"/>
            <a:ext cx="6408308" cy="39753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Rectángulo redondeado 3"/>
          <p:cNvSpPr/>
          <p:nvPr/>
        </p:nvSpPr>
        <p:spPr>
          <a:xfrm>
            <a:off x="7236296" y="3212976"/>
            <a:ext cx="165618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Utilizado para la codificación de caracteres en formato UTF-8</a:t>
            </a:r>
            <a:endParaRPr lang="es-CL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3599690" y="3609019"/>
            <a:ext cx="3564598" cy="252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7164288" y="1606099"/>
            <a:ext cx="165618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Utilizado para declarar la página en modo HTML5</a:t>
            </a:r>
            <a:endParaRPr lang="es-CL" dirty="0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2987824" y="1873386"/>
            <a:ext cx="4104456" cy="380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upo 8"/>
          <p:cNvGrpSpPr/>
          <p:nvPr/>
        </p:nvGrpSpPr>
        <p:grpSpPr>
          <a:xfrm>
            <a:off x="319482" y="385500"/>
            <a:ext cx="5548662" cy="523220"/>
            <a:chOff x="4542" y="0"/>
            <a:chExt cx="4650629" cy="523220"/>
          </a:xfrm>
        </p:grpSpPr>
        <p:sp>
          <p:nvSpPr>
            <p:cNvPr id="12" name="Rectángulo redondeado 11"/>
            <p:cNvSpPr/>
            <p:nvPr/>
          </p:nvSpPr>
          <p:spPr>
            <a:xfrm>
              <a:off x="4542" y="0"/>
              <a:ext cx="4650629" cy="5232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ángulo 12"/>
            <p:cNvSpPr/>
            <p:nvPr/>
          </p:nvSpPr>
          <p:spPr>
            <a:xfrm>
              <a:off x="30083" y="25541"/>
              <a:ext cx="4599547" cy="472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lvl="0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600" b="1" dirty="0" smtClean="0"/>
                <a:t>Ejemplo de una página HTML 5</a:t>
              </a:r>
              <a:endParaRPr lang="es-CL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6515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1540971"/>
            <a:ext cx="8229600" cy="4408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>
            <a:noAutofit/>
          </a:bodyPr>
          <a:lstStyle/>
          <a:p>
            <a:pPr algn="just"/>
            <a:r>
              <a:rPr lang="es-CL" sz="2400" b="1" dirty="0" smtClean="0"/>
              <a:t>&lt;a&gt;		</a:t>
            </a:r>
            <a:r>
              <a:rPr lang="es-CL" sz="2400" dirty="0" smtClean="0"/>
              <a:t>Utilizado para crear textos con hipervínculos.</a:t>
            </a:r>
          </a:p>
          <a:p>
            <a:pPr marL="0" indent="0" algn="just">
              <a:buNone/>
            </a:pPr>
            <a:endParaRPr lang="es-CL" sz="2400" b="1" dirty="0"/>
          </a:p>
          <a:p>
            <a:pPr marL="0" indent="0" algn="just">
              <a:buNone/>
            </a:pPr>
            <a:endParaRPr lang="es-CL" sz="2400" b="1" dirty="0" smtClean="0"/>
          </a:p>
          <a:p>
            <a:pPr algn="just"/>
            <a:r>
              <a:rPr lang="es-CL" sz="2400" b="1" dirty="0"/>
              <a:t>&lt;p&gt;		</a:t>
            </a:r>
            <a:r>
              <a:rPr lang="es-CL" sz="2400" dirty="0"/>
              <a:t>Utilizado para párrafos</a:t>
            </a:r>
            <a:r>
              <a:rPr lang="es-CL" sz="2400" dirty="0" smtClean="0"/>
              <a:t>.</a:t>
            </a:r>
          </a:p>
          <a:p>
            <a:pPr marL="0" indent="0" algn="just">
              <a:buNone/>
            </a:pPr>
            <a:endParaRPr lang="es-CL" sz="2400" b="1" dirty="0"/>
          </a:p>
          <a:p>
            <a:pPr marL="0" indent="0" algn="just">
              <a:buNone/>
            </a:pPr>
            <a:endParaRPr lang="es-CL" sz="2400" b="1" dirty="0" smtClean="0"/>
          </a:p>
          <a:p>
            <a:pPr algn="just"/>
            <a:r>
              <a:rPr lang="es-CL" sz="2400" b="1" dirty="0" smtClean="0"/>
              <a:t>&lt;</a:t>
            </a:r>
            <a:r>
              <a:rPr lang="es-CL" sz="2400" b="1" dirty="0" err="1" smtClean="0"/>
              <a:t>img</a:t>
            </a:r>
            <a:r>
              <a:rPr lang="es-CL" sz="2400" b="1" dirty="0" smtClean="0"/>
              <a:t>&gt;</a:t>
            </a:r>
            <a:r>
              <a:rPr lang="es-CL" sz="2400" b="1" dirty="0"/>
              <a:t>	</a:t>
            </a:r>
            <a:r>
              <a:rPr lang="es-CL" sz="2400" dirty="0" smtClean="0"/>
              <a:t>Utilizado para mostrar imágenes.</a:t>
            </a:r>
          </a:p>
          <a:p>
            <a:pPr marL="0" indent="0" algn="just">
              <a:buNone/>
            </a:pPr>
            <a:endParaRPr lang="es-CL" sz="2400" b="1" dirty="0" smtClean="0"/>
          </a:p>
          <a:p>
            <a:pPr marL="0" indent="0" algn="just">
              <a:buNone/>
            </a:pPr>
            <a:endParaRPr lang="es-CL" sz="2400" b="1" dirty="0" smtClean="0"/>
          </a:p>
          <a:p>
            <a:pPr marL="0" indent="0" algn="just">
              <a:buNone/>
            </a:pPr>
            <a:endParaRPr lang="es-CL" sz="2400" b="1" dirty="0"/>
          </a:p>
          <a:p>
            <a:pPr marL="0" indent="0" algn="just">
              <a:buNone/>
            </a:pPr>
            <a:endParaRPr lang="es-CL" sz="2400" b="1" dirty="0" smtClean="0"/>
          </a:p>
          <a:p>
            <a:pPr marL="0" indent="0" algn="just">
              <a:buNone/>
            </a:pPr>
            <a:endParaRPr lang="es-CL" sz="2400" b="1" dirty="0" smtClean="0"/>
          </a:p>
          <a:p>
            <a:pPr marL="0" indent="0" algn="just">
              <a:buNone/>
            </a:pPr>
            <a:endParaRPr lang="es-CL" sz="2400" b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50" y="1977405"/>
            <a:ext cx="7163956" cy="44348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44" y="3268464"/>
            <a:ext cx="7269926" cy="57927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250" y="4619920"/>
            <a:ext cx="6541242" cy="469203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319482" y="385500"/>
            <a:ext cx="5548662" cy="523220"/>
            <a:chOff x="4542" y="0"/>
            <a:chExt cx="4650629" cy="523220"/>
          </a:xfrm>
        </p:grpSpPr>
        <p:sp>
          <p:nvSpPr>
            <p:cNvPr id="9" name="Rectángulo redondeado 8"/>
            <p:cNvSpPr/>
            <p:nvPr/>
          </p:nvSpPr>
          <p:spPr>
            <a:xfrm>
              <a:off x="4542" y="0"/>
              <a:ext cx="4650629" cy="5232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ángulo 10"/>
            <p:cNvSpPr/>
            <p:nvPr/>
          </p:nvSpPr>
          <p:spPr>
            <a:xfrm>
              <a:off x="30083" y="25541"/>
              <a:ext cx="4599547" cy="472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lvl="0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600" b="1" dirty="0" err="1" smtClean="0"/>
                <a:t>Tags</a:t>
              </a:r>
              <a:r>
                <a:rPr lang="es-CL" sz="2600" b="1" dirty="0" smtClean="0"/>
                <a:t> más utilizados</a:t>
              </a:r>
              <a:endParaRPr lang="es-CL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9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1540971"/>
            <a:ext cx="8229600" cy="4408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>
            <a:noAutofit/>
          </a:bodyPr>
          <a:lstStyle/>
          <a:p>
            <a:pPr algn="just"/>
            <a:r>
              <a:rPr lang="es-CL" sz="2400" dirty="0" smtClean="0"/>
              <a:t>&lt;h&gt;		Utilizado para texto de cabecera. Mientras más elevado es el número que acompaña al </a:t>
            </a:r>
            <a:r>
              <a:rPr lang="es-CL" sz="2400" dirty="0" err="1" smtClean="0"/>
              <a:t>tag</a:t>
            </a:r>
            <a:r>
              <a:rPr lang="es-CL" sz="2400" dirty="0" smtClean="0"/>
              <a:t> “h”, el tamaño de la letra será menor.</a:t>
            </a:r>
          </a:p>
          <a:p>
            <a:pPr marL="0" indent="0" algn="just">
              <a:buNone/>
            </a:pPr>
            <a:endParaRPr lang="es-CL" sz="2400" b="1" dirty="0" smtClean="0"/>
          </a:p>
          <a:p>
            <a:pPr marL="0" indent="0" algn="just">
              <a:buNone/>
            </a:pPr>
            <a:endParaRPr lang="es-CL" sz="2400" b="1" dirty="0"/>
          </a:p>
          <a:p>
            <a:pPr marL="0" indent="0" algn="just">
              <a:buNone/>
            </a:pPr>
            <a:endParaRPr lang="es-CL" sz="2400" b="1" dirty="0" smtClean="0"/>
          </a:p>
          <a:p>
            <a:pPr marL="0" indent="0" algn="just">
              <a:buNone/>
            </a:pPr>
            <a:endParaRPr lang="es-CL" sz="2400" b="1" dirty="0"/>
          </a:p>
          <a:p>
            <a:pPr marL="0" indent="0" algn="just">
              <a:buNone/>
            </a:pPr>
            <a:endParaRPr lang="es-CL" sz="2400" b="1" dirty="0" smtClean="0"/>
          </a:p>
          <a:p>
            <a:pPr marL="0" indent="0" algn="just">
              <a:buNone/>
            </a:pPr>
            <a:endParaRPr lang="es-CL" sz="2400" b="1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50" y="2780928"/>
            <a:ext cx="4635844" cy="2592288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319482" y="385500"/>
            <a:ext cx="5548662" cy="523220"/>
            <a:chOff x="4542" y="0"/>
            <a:chExt cx="4650629" cy="523220"/>
          </a:xfrm>
        </p:grpSpPr>
        <p:sp>
          <p:nvSpPr>
            <p:cNvPr id="8" name="Rectángulo redondeado 7"/>
            <p:cNvSpPr/>
            <p:nvPr/>
          </p:nvSpPr>
          <p:spPr>
            <a:xfrm>
              <a:off x="4542" y="0"/>
              <a:ext cx="4650629" cy="5232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ángulo 8"/>
            <p:cNvSpPr/>
            <p:nvPr/>
          </p:nvSpPr>
          <p:spPr>
            <a:xfrm>
              <a:off x="30083" y="25541"/>
              <a:ext cx="4599547" cy="472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lvl="0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600" b="1" dirty="0" err="1" smtClean="0"/>
                <a:t>Tags</a:t>
              </a:r>
              <a:r>
                <a:rPr lang="es-CL" sz="2600" b="1" dirty="0" smtClean="0"/>
                <a:t> más utilizados</a:t>
              </a:r>
              <a:endParaRPr lang="es-CL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555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1540971"/>
            <a:ext cx="8229600" cy="4408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>
            <a:noAutofit/>
          </a:bodyPr>
          <a:lstStyle/>
          <a:p>
            <a:pPr algn="just"/>
            <a:r>
              <a:rPr lang="es-CL" sz="2400" dirty="0" smtClean="0"/>
              <a:t>&lt;</a:t>
            </a:r>
            <a:r>
              <a:rPr lang="es-CL" sz="2400" dirty="0" err="1" smtClean="0"/>
              <a:t>table</a:t>
            </a:r>
            <a:r>
              <a:rPr lang="es-CL" sz="2400" dirty="0" smtClean="0"/>
              <a:t>&gt;	Utilizado para dar formato de tabla.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14" y="2060848"/>
            <a:ext cx="2949642" cy="3784700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319482" y="385500"/>
            <a:ext cx="5548662" cy="523220"/>
            <a:chOff x="4542" y="0"/>
            <a:chExt cx="4650629" cy="523220"/>
          </a:xfrm>
        </p:grpSpPr>
        <p:sp>
          <p:nvSpPr>
            <p:cNvPr id="7" name="Rectángulo redondeado 6"/>
            <p:cNvSpPr/>
            <p:nvPr/>
          </p:nvSpPr>
          <p:spPr>
            <a:xfrm>
              <a:off x="4542" y="0"/>
              <a:ext cx="4650629" cy="5232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 7"/>
            <p:cNvSpPr/>
            <p:nvPr/>
          </p:nvSpPr>
          <p:spPr>
            <a:xfrm>
              <a:off x="30083" y="25541"/>
              <a:ext cx="4599547" cy="472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lvl="0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600" b="1" dirty="0" err="1" smtClean="0"/>
                <a:t>Tags</a:t>
              </a:r>
              <a:r>
                <a:rPr lang="es-CL" sz="2600" b="1" dirty="0" smtClean="0"/>
                <a:t> más utilizados</a:t>
              </a:r>
              <a:endParaRPr lang="es-CL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243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1540971"/>
            <a:ext cx="8229600" cy="4408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>
            <a:noAutofit/>
          </a:bodyPr>
          <a:lstStyle/>
          <a:p>
            <a:pPr algn="just"/>
            <a:r>
              <a:rPr lang="es-CL" sz="2400" dirty="0" smtClean="0"/>
              <a:t>&lt;div&gt;		Utilizado para representar una sección dentro de un documento HTML.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708920"/>
            <a:ext cx="6467351" cy="2336373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319482" y="385500"/>
            <a:ext cx="5548662" cy="523220"/>
            <a:chOff x="4542" y="0"/>
            <a:chExt cx="4650629" cy="523220"/>
          </a:xfrm>
        </p:grpSpPr>
        <p:sp>
          <p:nvSpPr>
            <p:cNvPr id="8" name="Rectángulo redondeado 7"/>
            <p:cNvSpPr/>
            <p:nvPr/>
          </p:nvSpPr>
          <p:spPr>
            <a:xfrm>
              <a:off x="4542" y="0"/>
              <a:ext cx="4650629" cy="5232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ángulo 8"/>
            <p:cNvSpPr/>
            <p:nvPr/>
          </p:nvSpPr>
          <p:spPr>
            <a:xfrm>
              <a:off x="30083" y="25541"/>
              <a:ext cx="4599547" cy="472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lvl="0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600" b="1" dirty="0" err="1" smtClean="0"/>
                <a:t>Tags</a:t>
              </a:r>
              <a:r>
                <a:rPr lang="es-CL" sz="2600" b="1" dirty="0" smtClean="0"/>
                <a:t> más utilizados</a:t>
              </a:r>
              <a:endParaRPr lang="es-CL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640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1540971"/>
            <a:ext cx="8229600" cy="4408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>
            <a:noAutofit/>
          </a:bodyPr>
          <a:lstStyle/>
          <a:p>
            <a:pPr algn="just"/>
            <a:r>
              <a:rPr lang="es-CL" sz="2400" b="1" dirty="0" smtClean="0"/>
              <a:t>&lt;</a:t>
            </a:r>
            <a:r>
              <a:rPr lang="es-CL" sz="2400" b="1" dirty="0" err="1" smtClean="0"/>
              <a:t>br</a:t>
            </a:r>
            <a:r>
              <a:rPr lang="es-CL" sz="2400" b="1" dirty="0" smtClean="0"/>
              <a:t>/&gt;		</a:t>
            </a:r>
            <a:r>
              <a:rPr lang="es-CL" sz="2400" dirty="0" smtClean="0"/>
              <a:t>Utilizado para crear un salto de línea.</a:t>
            </a:r>
          </a:p>
          <a:p>
            <a:pPr marL="0" indent="0" algn="just">
              <a:buNone/>
            </a:pPr>
            <a:endParaRPr lang="es-CL" sz="2400" b="1" dirty="0" smtClean="0"/>
          </a:p>
          <a:p>
            <a:pPr marL="0" indent="0" algn="just">
              <a:buNone/>
            </a:pPr>
            <a:endParaRPr lang="es-CL" sz="2400" b="1" dirty="0" smtClean="0"/>
          </a:p>
          <a:p>
            <a:pPr algn="just"/>
            <a:r>
              <a:rPr lang="es-CL" sz="2400" b="1" dirty="0" smtClean="0"/>
              <a:t>&lt;</a:t>
            </a:r>
            <a:r>
              <a:rPr lang="es-CL" sz="2400" b="1" dirty="0" err="1" smtClean="0"/>
              <a:t>style</a:t>
            </a:r>
            <a:r>
              <a:rPr lang="es-CL" sz="2400" b="1" dirty="0" smtClean="0"/>
              <a:t>&gt;		</a:t>
            </a:r>
            <a:r>
              <a:rPr lang="es-CL" sz="2400" dirty="0" smtClean="0"/>
              <a:t>Utilizado para implementar CSS sobre HTML.</a:t>
            </a:r>
          </a:p>
          <a:p>
            <a:pPr marL="0" indent="0" algn="just">
              <a:buNone/>
            </a:pPr>
            <a:endParaRPr lang="es-CL" sz="2400" b="1" dirty="0" smtClean="0"/>
          </a:p>
          <a:p>
            <a:pPr marL="0" indent="0" algn="just">
              <a:buNone/>
            </a:pPr>
            <a:endParaRPr lang="es-CL" sz="2400" b="1" dirty="0"/>
          </a:p>
          <a:p>
            <a:pPr marL="0" indent="0" algn="just">
              <a:buNone/>
            </a:pPr>
            <a:endParaRPr lang="es-CL" sz="2400" b="1" dirty="0" smtClean="0"/>
          </a:p>
          <a:p>
            <a:pPr algn="just"/>
            <a:r>
              <a:rPr lang="es-CL" sz="2400" b="1" dirty="0" smtClean="0"/>
              <a:t>&lt;!-- --&gt;		</a:t>
            </a:r>
            <a:r>
              <a:rPr lang="es-CL" sz="2400" dirty="0" smtClean="0"/>
              <a:t>Utilizado para crear comentarios HTML.</a:t>
            </a:r>
          </a:p>
          <a:p>
            <a:pPr marL="0" indent="0" algn="just">
              <a:buNone/>
            </a:pPr>
            <a:endParaRPr lang="es-CL" sz="2400" b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60" y="2060848"/>
            <a:ext cx="7225985" cy="43204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60" y="5134863"/>
            <a:ext cx="7584281" cy="50405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60" y="3343603"/>
            <a:ext cx="2607796" cy="1031655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319482" y="385500"/>
            <a:ext cx="5548662" cy="523220"/>
            <a:chOff x="4542" y="0"/>
            <a:chExt cx="4650629" cy="523220"/>
          </a:xfrm>
        </p:grpSpPr>
        <p:sp>
          <p:nvSpPr>
            <p:cNvPr id="8" name="Rectángulo redondeado 7"/>
            <p:cNvSpPr/>
            <p:nvPr/>
          </p:nvSpPr>
          <p:spPr>
            <a:xfrm>
              <a:off x="4542" y="0"/>
              <a:ext cx="4650629" cy="5232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ángulo 8"/>
            <p:cNvSpPr/>
            <p:nvPr/>
          </p:nvSpPr>
          <p:spPr>
            <a:xfrm>
              <a:off x="30083" y="25541"/>
              <a:ext cx="4599547" cy="472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lvl="0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600" b="1" dirty="0" err="1" smtClean="0"/>
                <a:t>Tags</a:t>
              </a:r>
              <a:r>
                <a:rPr lang="es-CL" sz="2600" b="1" dirty="0" smtClean="0"/>
                <a:t> más utilizados</a:t>
              </a:r>
              <a:endParaRPr lang="es-CL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686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1540971"/>
            <a:ext cx="8229600" cy="4408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>
            <a:noAutofit/>
          </a:bodyPr>
          <a:lstStyle/>
          <a:p>
            <a:pPr algn="just"/>
            <a:r>
              <a:rPr lang="es-CL" sz="2400" b="1" dirty="0" smtClean="0"/>
              <a:t>&lt;</a:t>
            </a:r>
            <a:r>
              <a:rPr lang="es-CL" sz="2400" b="1" dirty="0" err="1" smtClean="0"/>
              <a:t>form</a:t>
            </a:r>
            <a:r>
              <a:rPr lang="es-CL" sz="2400" b="1" dirty="0" smtClean="0"/>
              <a:t>&gt;		</a:t>
            </a:r>
            <a:r>
              <a:rPr lang="es-CL" sz="2400" dirty="0" smtClean="0"/>
              <a:t>Utilizado para construir formularios.</a:t>
            </a:r>
          </a:p>
          <a:p>
            <a:pPr marL="0" indent="0" algn="just">
              <a:buNone/>
            </a:pPr>
            <a:endParaRPr lang="es-CL" sz="2400" dirty="0" smtClean="0"/>
          </a:p>
          <a:p>
            <a:pPr algn="just"/>
            <a:endParaRPr lang="es-CL" sz="2400" b="1" dirty="0" smtClean="0"/>
          </a:p>
          <a:p>
            <a:pPr algn="just"/>
            <a:r>
              <a:rPr lang="es-CL" sz="2400" b="1" dirty="0" smtClean="0"/>
              <a:t>&lt;</a:t>
            </a:r>
            <a:r>
              <a:rPr lang="es-CL" sz="2400" b="1" dirty="0" err="1" smtClean="0"/>
              <a:t>select</a:t>
            </a:r>
            <a:r>
              <a:rPr lang="es-CL" sz="2400" b="1" dirty="0" smtClean="0"/>
              <a:t>&gt;</a:t>
            </a:r>
            <a:r>
              <a:rPr lang="es-CL" sz="2400" b="1" dirty="0"/>
              <a:t>	</a:t>
            </a:r>
            <a:r>
              <a:rPr lang="es-CL" sz="2400" dirty="0" smtClean="0"/>
              <a:t>Utilizado </a:t>
            </a:r>
            <a:r>
              <a:rPr lang="es-CL" sz="2400" dirty="0"/>
              <a:t>para construir formularios.</a:t>
            </a:r>
          </a:p>
          <a:p>
            <a:pPr marL="0" indent="0" algn="just">
              <a:buNone/>
            </a:pPr>
            <a:endParaRPr lang="es-CL" sz="2400" dirty="0"/>
          </a:p>
          <a:p>
            <a:pPr algn="just"/>
            <a:endParaRPr lang="es-CL" sz="2400" b="1" dirty="0" smtClean="0"/>
          </a:p>
          <a:p>
            <a:pPr marL="0" indent="0" algn="just">
              <a:buNone/>
            </a:pPr>
            <a:endParaRPr lang="es-CL" sz="2400" b="1" dirty="0" smtClean="0"/>
          </a:p>
          <a:p>
            <a:pPr marL="0" indent="0" algn="just">
              <a:buNone/>
            </a:pPr>
            <a:endParaRPr lang="es-CL" sz="2400" b="1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80" y="2060848"/>
            <a:ext cx="7620847" cy="36004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04" y="3573016"/>
            <a:ext cx="6290234" cy="1800200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319482" y="385500"/>
            <a:ext cx="5548662" cy="523220"/>
            <a:chOff x="4542" y="0"/>
            <a:chExt cx="4650629" cy="523220"/>
          </a:xfrm>
        </p:grpSpPr>
        <p:sp>
          <p:nvSpPr>
            <p:cNvPr id="10" name="Rectángulo redondeado 9"/>
            <p:cNvSpPr/>
            <p:nvPr/>
          </p:nvSpPr>
          <p:spPr>
            <a:xfrm>
              <a:off x="4542" y="0"/>
              <a:ext cx="4650629" cy="5232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ángulo 10"/>
            <p:cNvSpPr/>
            <p:nvPr/>
          </p:nvSpPr>
          <p:spPr>
            <a:xfrm>
              <a:off x="30083" y="25541"/>
              <a:ext cx="4599547" cy="472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lvl="0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600" b="1" dirty="0" err="1" smtClean="0"/>
                <a:t>Tags</a:t>
              </a:r>
              <a:r>
                <a:rPr lang="es-CL" sz="2600" b="1" dirty="0" smtClean="0"/>
                <a:t> interactivos</a:t>
              </a:r>
              <a:endParaRPr lang="es-CL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189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1540971"/>
            <a:ext cx="8229600" cy="4408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>
            <a:noAutofit/>
          </a:bodyPr>
          <a:lstStyle/>
          <a:p>
            <a:pPr algn="just"/>
            <a:r>
              <a:rPr lang="es-CL" sz="2400" b="1" dirty="0" smtClean="0"/>
              <a:t>&lt;input </a:t>
            </a:r>
            <a:r>
              <a:rPr lang="es-CL" sz="2400" b="1" dirty="0" err="1" smtClean="0"/>
              <a:t>type</a:t>
            </a:r>
            <a:r>
              <a:rPr lang="es-CL" sz="2400" b="1" dirty="0" smtClean="0"/>
              <a:t>=“radio” </a:t>
            </a:r>
            <a:r>
              <a:rPr lang="es-CL" sz="2400" b="1" dirty="0" err="1" smtClean="0"/>
              <a:t>name</a:t>
            </a:r>
            <a:r>
              <a:rPr lang="es-CL" sz="2400" b="1" dirty="0" smtClean="0"/>
              <a:t>=“</a:t>
            </a:r>
            <a:r>
              <a:rPr lang="es-CL" sz="2400" b="1" dirty="0" err="1" smtClean="0"/>
              <a:t>rbOpcion</a:t>
            </a:r>
            <a:r>
              <a:rPr lang="es-CL" sz="2400" b="1" dirty="0" smtClean="0"/>
              <a:t>” /&gt;	</a:t>
            </a:r>
          </a:p>
          <a:p>
            <a:pPr marL="0" indent="0" algn="just">
              <a:buNone/>
            </a:pPr>
            <a:r>
              <a:rPr lang="es-CL" sz="2400" b="1" dirty="0"/>
              <a:t>	</a:t>
            </a:r>
            <a:r>
              <a:rPr lang="es-CL" sz="2400" dirty="0" smtClean="0"/>
              <a:t>Utilizado para crear </a:t>
            </a:r>
            <a:r>
              <a:rPr lang="es-CL" sz="2400" dirty="0" err="1" smtClean="0"/>
              <a:t>radiobuttos</a:t>
            </a:r>
            <a:r>
              <a:rPr lang="es-CL" sz="2400" dirty="0" smtClean="0"/>
              <a:t>.</a:t>
            </a:r>
          </a:p>
          <a:p>
            <a:pPr marL="0" indent="0" algn="just">
              <a:buNone/>
            </a:pPr>
            <a:endParaRPr lang="es-CL" sz="2400" dirty="0" smtClean="0"/>
          </a:p>
          <a:p>
            <a:pPr algn="just"/>
            <a:r>
              <a:rPr lang="es-CL" sz="2400" b="1" dirty="0" smtClean="0"/>
              <a:t>&lt;input </a:t>
            </a:r>
            <a:r>
              <a:rPr lang="es-CL" sz="2400" b="1" dirty="0" err="1" smtClean="0"/>
              <a:t>type</a:t>
            </a:r>
            <a:r>
              <a:rPr lang="es-CL" sz="2400" b="1" dirty="0" smtClean="0"/>
              <a:t>=“</a:t>
            </a:r>
            <a:r>
              <a:rPr lang="es-CL" sz="2400" b="1" dirty="0" err="1" smtClean="0"/>
              <a:t>checkbox</a:t>
            </a:r>
            <a:r>
              <a:rPr lang="es-CL" sz="2400" b="1" dirty="0" smtClean="0"/>
              <a:t>” </a:t>
            </a:r>
            <a:r>
              <a:rPr lang="es-CL" sz="2400" b="1" dirty="0" err="1" smtClean="0"/>
              <a:t>name</a:t>
            </a:r>
            <a:r>
              <a:rPr lang="es-CL" sz="2400" b="1" dirty="0" smtClean="0"/>
              <a:t>=“</a:t>
            </a:r>
            <a:r>
              <a:rPr lang="es-CL" sz="2400" b="1" dirty="0" err="1" smtClean="0"/>
              <a:t>chkEstado</a:t>
            </a:r>
            <a:r>
              <a:rPr lang="es-CL" sz="2400" b="1" dirty="0" smtClean="0"/>
              <a:t>” /&gt;	</a:t>
            </a:r>
          </a:p>
          <a:p>
            <a:pPr marL="0" indent="0" algn="just">
              <a:buNone/>
            </a:pPr>
            <a:r>
              <a:rPr lang="es-CL" sz="2400" b="1" dirty="0"/>
              <a:t>	</a:t>
            </a:r>
            <a:r>
              <a:rPr lang="es-CL" sz="2400" dirty="0"/>
              <a:t>Utilizado para crear </a:t>
            </a:r>
            <a:r>
              <a:rPr lang="es-CL" sz="2400" dirty="0" err="1" smtClean="0"/>
              <a:t>checkboxs</a:t>
            </a:r>
            <a:r>
              <a:rPr lang="es-CL" sz="2400" dirty="0" smtClean="0"/>
              <a:t>.</a:t>
            </a:r>
          </a:p>
          <a:p>
            <a:pPr marL="0" indent="0" algn="just">
              <a:buNone/>
            </a:pPr>
            <a:endParaRPr lang="es-CL" sz="2400" dirty="0" smtClean="0"/>
          </a:p>
          <a:p>
            <a:pPr algn="just"/>
            <a:r>
              <a:rPr lang="es-CL" sz="2400" b="1" dirty="0"/>
              <a:t>&lt;input </a:t>
            </a:r>
            <a:r>
              <a:rPr lang="es-CL" sz="2400" b="1" dirty="0" err="1"/>
              <a:t>type</a:t>
            </a:r>
            <a:r>
              <a:rPr lang="es-CL" sz="2400" b="1" dirty="0" smtClean="0"/>
              <a:t>=“</a:t>
            </a:r>
            <a:r>
              <a:rPr lang="es-CL" sz="2400" b="1" dirty="0" err="1" smtClean="0"/>
              <a:t>text</a:t>
            </a:r>
            <a:r>
              <a:rPr lang="es-CL" sz="2400" b="1" dirty="0" smtClean="0"/>
              <a:t>” </a:t>
            </a:r>
            <a:r>
              <a:rPr lang="es-CL" sz="2400" b="1" dirty="0" err="1" smtClean="0"/>
              <a:t>name</a:t>
            </a:r>
            <a:r>
              <a:rPr lang="es-CL" sz="2400" b="1" dirty="0" smtClean="0"/>
              <a:t>=“</a:t>
            </a:r>
            <a:r>
              <a:rPr lang="es-CL" sz="2400" b="1" dirty="0" err="1" smtClean="0"/>
              <a:t>txtNombre</a:t>
            </a:r>
            <a:r>
              <a:rPr lang="es-CL" sz="2400" b="1" dirty="0" smtClean="0"/>
              <a:t>” </a:t>
            </a:r>
            <a:r>
              <a:rPr lang="es-CL" sz="2400" b="1" dirty="0"/>
              <a:t>/&gt;	</a:t>
            </a:r>
          </a:p>
          <a:p>
            <a:pPr marL="0" indent="0" algn="just">
              <a:buNone/>
            </a:pPr>
            <a:r>
              <a:rPr lang="es-CL" sz="2400" b="1" dirty="0"/>
              <a:t>	</a:t>
            </a:r>
            <a:r>
              <a:rPr lang="es-CL" sz="2400" dirty="0"/>
              <a:t>Utilizado para crear </a:t>
            </a:r>
            <a:r>
              <a:rPr lang="es-CL" sz="2400" dirty="0" err="1" smtClean="0"/>
              <a:t>textboxs</a:t>
            </a:r>
            <a:r>
              <a:rPr lang="es-CL" sz="2400" dirty="0" smtClean="0"/>
              <a:t>.</a:t>
            </a:r>
            <a:endParaRPr lang="es-CL" sz="2400" dirty="0"/>
          </a:p>
          <a:p>
            <a:pPr marL="0" indent="0" algn="just">
              <a:buNone/>
            </a:pPr>
            <a:endParaRPr lang="es-CL" sz="2400" dirty="0"/>
          </a:p>
          <a:p>
            <a:pPr algn="just"/>
            <a:endParaRPr lang="es-CL" sz="2400" b="1" dirty="0" smtClean="0"/>
          </a:p>
          <a:p>
            <a:pPr marL="0" indent="0" algn="just">
              <a:buNone/>
            </a:pPr>
            <a:endParaRPr lang="es-CL" sz="2400" b="1" dirty="0" smtClean="0"/>
          </a:p>
          <a:p>
            <a:pPr marL="0" indent="0" algn="just">
              <a:buNone/>
            </a:pPr>
            <a:endParaRPr lang="es-CL" sz="2400" b="1" dirty="0" smtClean="0"/>
          </a:p>
        </p:txBody>
      </p:sp>
      <p:grpSp>
        <p:nvGrpSpPr>
          <p:cNvPr id="4" name="Grupo 3"/>
          <p:cNvGrpSpPr/>
          <p:nvPr/>
        </p:nvGrpSpPr>
        <p:grpSpPr>
          <a:xfrm>
            <a:off x="319482" y="385500"/>
            <a:ext cx="5548662" cy="523220"/>
            <a:chOff x="4542" y="0"/>
            <a:chExt cx="4650629" cy="523220"/>
          </a:xfrm>
        </p:grpSpPr>
        <p:sp>
          <p:nvSpPr>
            <p:cNvPr id="5" name="Rectángulo redondeado 4"/>
            <p:cNvSpPr/>
            <p:nvPr/>
          </p:nvSpPr>
          <p:spPr>
            <a:xfrm>
              <a:off x="4542" y="0"/>
              <a:ext cx="4650629" cy="5232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ángulo 6"/>
            <p:cNvSpPr/>
            <p:nvPr/>
          </p:nvSpPr>
          <p:spPr>
            <a:xfrm>
              <a:off x="30083" y="25541"/>
              <a:ext cx="4599547" cy="472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lvl="0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600" b="1" dirty="0" err="1" smtClean="0"/>
                <a:t>Tags</a:t>
              </a:r>
              <a:r>
                <a:rPr lang="es-CL" sz="2600" b="1" dirty="0" smtClean="0"/>
                <a:t> interactivos</a:t>
              </a:r>
              <a:endParaRPr lang="es-CL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74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1540971"/>
            <a:ext cx="8229600" cy="4408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>
            <a:noAutofit/>
          </a:bodyPr>
          <a:lstStyle/>
          <a:p>
            <a:pPr algn="just"/>
            <a:r>
              <a:rPr lang="es-CL" sz="2400" b="1" dirty="0"/>
              <a:t>&lt;</a:t>
            </a:r>
            <a:r>
              <a:rPr lang="es-CL" sz="2400" b="1" dirty="0" smtClean="0"/>
              <a:t>input </a:t>
            </a:r>
            <a:r>
              <a:rPr lang="es-CL" sz="2400" b="1" dirty="0" err="1" smtClean="0"/>
              <a:t>type</a:t>
            </a:r>
            <a:r>
              <a:rPr lang="es-CL" sz="2400" b="1" dirty="0"/>
              <a:t>="</a:t>
            </a:r>
            <a:r>
              <a:rPr lang="es-CL" sz="2400" b="1" dirty="0" err="1"/>
              <a:t>hidden</a:t>
            </a:r>
            <a:r>
              <a:rPr lang="es-CL" sz="2400" b="1" dirty="0"/>
              <a:t>" </a:t>
            </a:r>
            <a:r>
              <a:rPr lang="es-CL" sz="2400" b="1" dirty="0" err="1"/>
              <a:t>name</a:t>
            </a:r>
            <a:r>
              <a:rPr lang="es-CL" sz="2400" b="1" dirty="0"/>
              <a:t>="</a:t>
            </a:r>
            <a:r>
              <a:rPr lang="es-CL" sz="2400" b="1" dirty="0" err="1"/>
              <a:t>valorOculto</a:t>
            </a:r>
            <a:r>
              <a:rPr lang="es-CL" sz="2400" b="1" dirty="0"/>
              <a:t>" </a:t>
            </a:r>
            <a:r>
              <a:rPr lang="es-CL" sz="2400" b="1" dirty="0" err="1"/>
              <a:t>value</a:t>
            </a:r>
            <a:r>
              <a:rPr lang="es-CL" sz="2400" b="1" dirty="0"/>
              <a:t>="</a:t>
            </a:r>
            <a:r>
              <a:rPr lang="es-CL" sz="2400" b="1" dirty="0" smtClean="0"/>
              <a:t>123“ /&gt;	</a:t>
            </a:r>
          </a:p>
          <a:p>
            <a:pPr marL="0" indent="0" algn="just">
              <a:buNone/>
            </a:pPr>
            <a:r>
              <a:rPr lang="es-CL" sz="2400" b="1" dirty="0"/>
              <a:t>	</a:t>
            </a:r>
            <a:r>
              <a:rPr lang="es-CL" sz="2400" dirty="0" smtClean="0"/>
              <a:t>Utilizado para almacenar valores no visuales dentro de una 	página HTML.</a:t>
            </a:r>
          </a:p>
          <a:p>
            <a:pPr algn="just"/>
            <a:r>
              <a:rPr lang="en-US" sz="2400" b="1" dirty="0"/>
              <a:t>&lt;input type="button" </a:t>
            </a:r>
            <a:r>
              <a:rPr lang="en-US" sz="2400" b="1" dirty="0" err="1"/>
              <a:t>onclick</a:t>
            </a:r>
            <a:r>
              <a:rPr lang="en-US" sz="2400" b="1" dirty="0" smtClean="0"/>
              <a:t>=“</a:t>
            </a:r>
            <a:r>
              <a:rPr lang="en-US" sz="2400" b="1" dirty="0" err="1" smtClean="0"/>
              <a:t>sumar</a:t>
            </a:r>
            <a:r>
              <a:rPr lang="en-US" sz="2400" b="1" dirty="0" smtClean="0"/>
              <a:t>()“ value=“</a:t>
            </a:r>
            <a:r>
              <a:rPr lang="en-US" sz="2400" b="1" dirty="0" err="1" smtClean="0"/>
              <a:t>Sumar</a:t>
            </a:r>
            <a:r>
              <a:rPr lang="en-US" sz="2400" b="1" dirty="0" smtClean="0"/>
              <a:t>” /&gt;</a:t>
            </a:r>
            <a:r>
              <a:rPr lang="es-CL" sz="2400" b="1" dirty="0" smtClean="0"/>
              <a:t>	</a:t>
            </a:r>
          </a:p>
          <a:p>
            <a:pPr marL="0" indent="0" algn="just">
              <a:buNone/>
            </a:pPr>
            <a:r>
              <a:rPr lang="es-CL" sz="2400" b="1" dirty="0"/>
              <a:t>	</a:t>
            </a:r>
            <a:r>
              <a:rPr lang="es-CL" sz="2400" dirty="0"/>
              <a:t>Utilizado para crear </a:t>
            </a:r>
            <a:r>
              <a:rPr lang="es-CL" sz="2400" dirty="0" smtClean="0"/>
              <a:t>botones enlazados a algún evento 	programado.</a:t>
            </a:r>
          </a:p>
          <a:p>
            <a:pPr algn="just"/>
            <a:r>
              <a:rPr lang="es-CL" sz="2400" b="1" dirty="0"/>
              <a:t>&lt;input </a:t>
            </a:r>
            <a:r>
              <a:rPr lang="es-CL" sz="2400" b="1" dirty="0" err="1"/>
              <a:t>type</a:t>
            </a:r>
            <a:r>
              <a:rPr lang="es-CL" sz="2400" b="1" dirty="0"/>
              <a:t>="</a:t>
            </a:r>
            <a:r>
              <a:rPr lang="es-CL" sz="2400" b="1" dirty="0" err="1" smtClean="0"/>
              <a:t>submit</a:t>
            </a:r>
            <a:r>
              <a:rPr lang="es-CL" sz="2400" b="1" dirty="0" smtClean="0"/>
              <a:t>“ </a:t>
            </a:r>
            <a:r>
              <a:rPr lang="es-CL" sz="2400" b="1" dirty="0" err="1" smtClean="0"/>
              <a:t>value</a:t>
            </a:r>
            <a:r>
              <a:rPr lang="es-CL" sz="2400" b="1" dirty="0" smtClean="0"/>
              <a:t>=“Enviar Datos” </a:t>
            </a:r>
            <a:r>
              <a:rPr lang="es-CL" sz="2400" b="1" dirty="0"/>
              <a:t>/&gt;	</a:t>
            </a:r>
          </a:p>
          <a:p>
            <a:pPr marL="0" indent="0" algn="just">
              <a:buNone/>
            </a:pPr>
            <a:r>
              <a:rPr lang="es-CL" sz="2400" b="1" dirty="0"/>
              <a:t>	</a:t>
            </a:r>
            <a:r>
              <a:rPr lang="es-CL" sz="2400" dirty="0" smtClean="0"/>
              <a:t>Botón utilizado para el envío de información correspondiente 	a un formulario.</a:t>
            </a:r>
            <a:endParaRPr lang="es-CL" sz="2400" dirty="0"/>
          </a:p>
          <a:p>
            <a:pPr marL="0" indent="0" algn="just">
              <a:buNone/>
            </a:pPr>
            <a:endParaRPr lang="es-CL" sz="2400" dirty="0"/>
          </a:p>
          <a:p>
            <a:pPr algn="just"/>
            <a:endParaRPr lang="es-CL" sz="2400" b="1" dirty="0" smtClean="0"/>
          </a:p>
          <a:p>
            <a:pPr marL="0" indent="0" algn="just">
              <a:buNone/>
            </a:pPr>
            <a:endParaRPr lang="es-CL" sz="2400" b="1" dirty="0" smtClean="0"/>
          </a:p>
          <a:p>
            <a:pPr marL="0" indent="0" algn="just">
              <a:buNone/>
            </a:pPr>
            <a:endParaRPr lang="es-CL" sz="2400" b="1" dirty="0" smtClean="0"/>
          </a:p>
        </p:txBody>
      </p:sp>
      <p:grpSp>
        <p:nvGrpSpPr>
          <p:cNvPr id="4" name="Grupo 3"/>
          <p:cNvGrpSpPr/>
          <p:nvPr/>
        </p:nvGrpSpPr>
        <p:grpSpPr>
          <a:xfrm>
            <a:off x="319482" y="385500"/>
            <a:ext cx="5548662" cy="523220"/>
            <a:chOff x="4542" y="0"/>
            <a:chExt cx="4650629" cy="523220"/>
          </a:xfrm>
        </p:grpSpPr>
        <p:sp>
          <p:nvSpPr>
            <p:cNvPr id="5" name="Rectángulo redondeado 4"/>
            <p:cNvSpPr/>
            <p:nvPr/>
          </p:nvSpPr>
          <p:spPr>
            <a:xfrm>
              <a:off x="4542" y="0"/>
              <a:ext cx="4650629" cy="5232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ángulo 6"/>
            <p:cNvSpPr/>
            <p:nvPr/>
          </p:nvSpPr>
          <p:spPr>
            <a:xfrm>
              <a:off x="30083" y="25541"/>
              <a:ext cx="4599547" cy="472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lvl="0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600" b="1" dirty="0" err="1" smtClean="0"/>
                <a:t>Tags</a:t>
              </a:r>
              <a:r>
                <a:rPr lang="es-CL" sz="2600" b="1" dirty="0" smtClean="0"/>
                <a:t> interactivos</a:t>
              </a:r>
              <a:endParaRPr lang="es-CL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45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23528" y="836712"/>
            <a:ext cx="8208912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L" sz="2800" b="1" dirty="0" smtClean="0">
              <a:latin typeface="Calibri" pitchFamily="34" charset="0"/>
            </a:endParaRPr>
          </a:p>
          <a:p>
            <a:pPr algn="ctr"/>
            <a:r>
              <a:rPr lang="es-CL" sz="2800" b="1" dirty="0" smtClean="0">
                <a:latin typeface="Calibri" pitchFamily="34" charset="0"/>
              </a:rPr>
              <a:t>Unidad </a:t>
            </a:r>
            <a:r>
              <a:rPr lang="es-CL" sz="2800" b="1" dirty="0">
                <a:latin typeface="Calibri" pitchFamily="34" charset="0"/>
              </a:rPr>
              <a:t>de Aprendizaje </a:t>
            </a:r>
            <a:r>
              <a:rPr lang="es-CL" sz="2800" b="1" dirty="0" smtClean="0">
                <a:latin typeface="Calibri" pitchFamily="34" charset="0"/>
              </a:rPr>
              <a:t>1</a:t>
            </a:r>
            <a:endParaRPr lang="es-CL" sz="2800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r>
              <a:rPr lang="es-CL" sz="2800" dirty="0"/>
              <a:t>Programación web en </a:t>
            </a:r>
            <a:r>
              <a:rPr lang="es-CL" sz="2800" dirty="0" smtClean="0"/>
              <a:t>Java</a:t>
            </a:r>
          </a:p>
          <a:p>
            <a:pPr algn="ctr"/>
            <a:endParaRPr lang="es-CL" sz="2800" dirty="0">
              <a:latin typeface="Calibri" pitchFamily="34" charset="0"/>
            </a:endParaRPr>
          </a:p>
          <a:p>
            <a:pPr algn="ctr"/>
            <a:r>
              <a:rPr lang="es-CL" sz="2800" b="1" dirty="0" smtClean="0">
                <a:latin typeface="Calibri" pitchFamily="34" charset="0"/>
              </a:rPr>
              <a:t>EA 1:</a:t>
            </a:r>
            <a:r>
              <a:rPr lang="es-CL" sz="2800" dirty="0" smtClean="0">
                <a:latin typeface="Calibri" pitchFamily="34" charset="0"/>
              </a:rPr>
              <a:t> </a:t>
            </a:r>
            <a:r>
              <a:rPr lang="es-CL" sz="2800" b="1" dirty="0"/>
              <a:t>“Proyecto Java Web</a:t>
            </a:r>
            <a:r>
              <a:rPr lang="es-CL" sz="2800" b="1" dirty="0" smtClean="0"/>
              <a:t>”</a:t>
            </a:r>
          </a:p>
          <a:p>
            <a:pPr algn="ctr"/>
            <a:endParaRPr lang="es-CL" sz="2800" b="1" dirty="0"/>
          </a:p>
          <a:p>
            <a:pPr algn="ctr"/>
            <a:r>
              <a:rPr lang="es-CL" sz="2800" b="1" dirty="0" smtClean="0"/>
              <a:t>Aprendizaje Esperado: </a:t>
            </a:r>
            <a:r>
              <a:rPr lang="es-CL" sz="2800" dirty="0"/>
              <a:t>Identifica las clases y librerías para crear aplicaciones web en Java. </a:t>
            </a:r>
          </a:p>
          <a:p>
            <a:pPr algn="ctr"/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42152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1540971"/>
            <a:ext cx="8595230" cy="4408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>
            <a:noAutofit/>
          </a:bodyPr>
          <a:lstStyle/>
          <a:p>
            <a:pPr algn="just"/>
            <a:r>
              <a:rPr lang="es-CL" sz="2400" b="1" dirty="0"/>
              <a:t>&lt;</a:t>
            </a:r>
            <a:r>
              <a:rPr lang="es-CL" sz="2400" b="1" dirty="0" err="1"/>
              <a:t>header</a:t>
            </a:r>
            <a:r>
              <a:rPr lang="es-CL" sz="2400" b="1" dirty="0"/>
              <a:t>&gt;&lt;/</a:t>
            </a:r>
            <a:r>
              <a:rPr lang="es-CL" sz="2400" b="1" dirty="0" err="1"/>
              <a:t>header</a:t>
            </a:r>
            <a:r>
              <a:rPr lang="es-CL" sz="2400" b="1" dirty="0"/>
              <a:t>&gt;	</a:t>
            </a:r>
            <a:r>
              <a:rPr lang="es-CL" sz="2400" dirty="0"/>
              <a:t>Representa la cabecera de una 										documento</a:t>
            </a:r>
            <a:r>
              <a:rPr lang="es-CL" sz="2400" dirty="0" smtClean="0"/>
              <a:t>.</a:t>
            </a:r>
          </a:p>
          <a:p>
            <a:pPr algn="just"/>
            <a:r>
              <a:rPr lang="es-CL" sz="2400" b="1" dirty="0"/>
              <a:t>&lt;</a:t>
            </a:r>
            <a:r>
              <a:rPr lang="es-CL" sz="2400" b="1" dirty="0" err="1"/>
              <a:t>nav</a:t>
            </a:r>
            <a:r>
              <a:rPr lang="es-CL" sz="2400" b="1" dirty="0"/>
              <a:t>&gt;&lt;</a:t>
            </a:r>
            <a:r>
              <a:rPr lang="es-CL" sz="2400" b="1" dirty="0" err="1"/>
              <a:t>nav</a:t>
            </a:r>
            <a:r>
              <a:rPr lang="es-CL" sz="2400" b="1" dirty="0"/>
              <a:t>&gt; 			</a:t>
            </a:r>
            <a:r>
              <a:rPr lang="es-CL" sz="2400" dirty="0"/>
              <a:t>Utilizado para la barra de menú de 									navegación</a:t>
            </a:r>
            <a:r>
              <a:rPr lang="es-CL" sz="2400" dirty="0" smtClean="0"/>
              <a:t>.</a:t>
            </a:r>
            <a:endParaRPr lang="es-CL" sz="2400" b="1" dirty="0" smtClean="0"/>
          </a:p>
          <a:p>
            <a:pPr algn="just"/>
            <a:r>
              <a:rPr lang="es-CL" sz="2400" b="1" dirty="0" smtClean="0"/>
              <a:t>&lt;</a:t>
            </a:r>
            <a:r>
              <a:rPr lang="es-CL" sz="2400" b="1" dirty="0" err="1"/>
              <a:t>section</a:t>
            </a:r>
            <a:r>
              <a:rPr lang="es-CL" sz="2400" b="1" dirty="0"/>
              <a:t>&gt;&lt;</a:t>
            </a:r>
            <a:r>
              <a:rPr lang="es-CL" sz="2400" b="1" dirty="0" err="1"/>
              <a:t>section</a:t>
            </a:r>
            <a:r>
              <a:rPr lang="es-CL" sz="2400" b="1" dirty="0"/>
              <a:t>&gt;	</a:t>
            </a:r>
            <a:r>
              <a:rPr lang="es-CL" sz="2400" dirty="0"/>
              <a:t>Representa una sección, zona, o un 									contenedor dentro de un </a:t>
            </a:r>
            <a:r>
              <a:rPr lang="es-CL" sz="2400" dirty="0" smtClean="0"/>
              <a:t>documento.</a:t>
            </a:r>
            <a:endParaRPr lang="es-CL" sz="2400" b="1" dirty="0" smtClean="0"/>
          </a:p>
          <a:p>
            <a:pPr algn="just"/>
            <a:r>
              <a:rPr lang="es-CL" sz="2400" b="1" dirty="0" smtClean="0"/>
              <a:t>&lt;</a:t>
            </a:r>
            <a:r>
              <a:rPr lang="es-CL" sz="2400" b="1" dirty="0" err="1"/>
              <a:t>article</a:t>
            </a:r>
            <a:r>
              <a:rPr lang="es-CL" sz="2400" b="1" dirty="0" smtClean="0"/>
              <a:t>&gt;&lt;</a:t>
            </a:r>
            <a:r>
              <a:rPr lang="es-CL" sz="2400" b="1" dirty="0" err="1"/>
              <a:t>article</a:t>
            </a:r>
            <a:r>
              <a:rPr lang="es-CL" sz="2400" b="1" dirty="0"/>
              <a:t>&gt; 	</a:t>
            </a:r>
            <a:r>
              <a:rPr lang="es-CL" sz="2400" b="1" dirty="0" smtClean="0"/>
              <a:t>	</a:t>
            </a:r>
            <a:r>
              <a:rPr lang="es-CL" sz="2400" dirty="0" smtClean="0"/>
              <a:t>Representa un artículo en un documento.</a:t>
            </a:r>
          </a:p>
          <a:p>
            <a:pPr algn="just"/>
            <a:r>
              <a:rPr lang="es-CL" sz="2400" b="1" dirty="0" smtClean="0"/>
              <a:t>&lt;</a:t>
            </a:r>
            <a:r>
              <a:rPr lang="es-CL" sz="2400" b="1" dirty="0" err="1"/>
              <a:t>aside</a:t>
            </a:r>
            <a:r>
              <a:rPr lang="es-CL" sz="2400" b="1" dirty="0" smtClean="0"/>
              <a:t>&gt;&lt;/</a:t>
            </a:r>
            <a:r>
              <a:rPr lang="es-CL" sz="2400" b="1" dirty="0" err="1" smtClean="0"/>
              <a:t>aside</a:t>
            </a:r>
            <a:r>
              <a:rPr lang="es-CL" sz="2400" b="1" dirty="0"/>
              <a:t>&gt; </a:t>
            </a:r>
            <a:r>
              <a:rPr lang="es-CL" sz="2400" b="1" dirty="0" smtClean="0"/>
              <a:t>		</a:t>
            </a:r>
            <a:r>
              <a:rPr lang="es-CL" sz="2400" dirty="0" smtClean="0"/>
              <a:t>Representa las barras laterales de una 								página.</a:t>
            </a:r>
          </a:p>
          <a:p>
            <a:pPr algn="just"/>
            <a:r>
              <a:rPr lang="es-CL" sz="2400" b="1" dirty="0"/>
              <a:t>&lt;</a:t>
            </a:r>
            <a:r>
              <a:rPr lang="es-CL" sz="2400" b="1" dirty="0" err="1"/>
              <a:t>footer</a:t>
            </a:r>
            <a:r>
              <a:rPr lang="es-CL" sz="2400" b="1" dirty="0" smtClean="0"/>
              <a:t>&gt;&lt;/</a:t>
            </a:r>
            <a:r>
              <a:rPr lang="es-CL" sz="2400" b="1" dirty="0" err="1" smtClean="0"/>
              <a:t>footer</a:t>
            </a:r>
            <a:r>
              <a:rPr lang="es-CL" sz="2400" b="1" dirty="0"/>
              <a:t>&gt; </a:t>
            </a:r>
            <a:r>
              <a:rPr lang="es-CL" sz="2400" b="1" dirty="0" smtClean="0"/>
              <a:t>		</a:t>
            </a:r>
            <a:r>
              <a:rPr lang="es-CL" sz="2400" dirty="0" smtClean="0"/>
              <a:t>Representa el pie de página de un 									documento.</a:t>
            </a:r>
          </a:p>
          <a:p>
            <a:pPr algn="just"/>
            <a:r>
              <a:rPr lang="es-CL" sz="2400" dirty="0" smtClean="0"/>
              <a:t>HTML.	</a:t>
            </a:r>
          </a:p>
          <a:p>
            <a:pPr algn="just"/>
            <a:endParaRPr lang="es-CL" sz="2400" b="1" dirty="0" smtClean="0"/>
          </a:p>
        </p:txBody>
      </p:sp>
      <p:grpSp>
        <p:nvGrpSpPr>
          <p:cNvPr id="4" name="Grupo 3"/>
          <p:cNvGrpSpPr/>
          <p:nvPr/>
        </p:nvGrpSpPr>
        <p:grpSpPr>
          <a:xfrm>
            <a:off x="319482" y="385500"/>
            <a:ext cx="5548662" cy="523220"/>
            <a:chOff x="4542" y="0"/>
            <a:chExt cx="4650629" cy="523220"/>
          </a:xfrm>
        </p:grpSpPr>
        <p:sp>
          <p:nvSpPr>
            <p:cNvPr id="5" name="Rectángulo redondeado 4"/>
            <p:cNvSpPr/>
            <p:nvPr/>
          </p:nvSpPr>
          <p:spPr>
            <a:xfrm>
              <a:off x="4542" y="0"/>
              <a:ext cx="4650629" cy="5232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ángulo 6"/>
            <p:cNvSpPr/>
            <p:nvPr/>
          </p:nvSpPr>
          <p:spPr>
            <a:xfrm>
              <a:off x="30083" y="25541"/>
              <a:ext cx="4599547" cy="472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lvl="0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600" b="1" dirty="0" err="1" smtClean="0"/>
                <a:t>Tags</a:t>
              </a:r>
              <a:r>
                <a:rPr lang="es-CL" sz="2600" b="1" dirty="0" smtClean="0"/>
                <a:t> HTML5 más utilizados</a:t>
              </a:r>
              <a:endParaRPr lang="es-CL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684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1540971"/>
            <a:ext cx="8229600" cy="4408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>
            <a:noAutofit/>
          </a:bodyPr>
          <a:lstStyle/>
          <a:p>
            <a:pPr algn="just"/>
            <a:r>
              <a:rPr lang="es-CL" sz="2400" b="1" dirty="0"/>
              <a:t>&lt;input </a:t>
            </a:r>
            <a:r>
              <a:rPr lang="es-CL" sz="2400" b="1" dirty="0" err="1"/>
              <a:t>type</a:t>
            </a:r>
            <a:r>
              <a:rPr lang="es-CL" sz="2400" b="1" dirty="0" smtClean="0"/>
              <a:t>=“date” </a:t>
            </a:r>
            <a:r>
              <a:rPr lang="es-CL" sz="2400" b="1" dirty="0" err="1"/>
              <a:t>name</a:t>
            </a:r>
            <a:r>
              <a:rPr lang="es-CL" sz="2400" b="1" dirty="0" smtClean="0"/>
              <a:t>=“</a:t>
            </a:r>
            <a:r>
              <a:rPr lang="es-CL" sz="2400" b="1" dirty="0" err="1" smtClean="0"/>
              <a:t>txtFecha</a:t>
            </a:r>
            <a:r>
              <a:rPr lang="es-CL" sz="2400" b="1" dirty="0" smtClean="0"/>
              <a:t>” </a:t>
            </a:r>
            <a:r>
              <a:rPr lang="es-CL" sz="2400" b="1" dirty="0"/>
              <a:t>/&gt;	</a:t>
            </a:r>
          </a:p>
          <a:p>
            <a:pPr marL="0" indent="0" algn="just">
              <a:buNone/>
            </a:pPr>
            <a:r>
              <a:rPr lang="es-CL" sz="2400" b="1" dirty="0"/>
              <a:t>	</a:t>
            </a:r>
            <a:r>
              <a:rPr lang="es-CL" sz="2400" dirty="0" smtClean="0"/>
              <a:t>Almacena valores para fechas de calendario.</a:t>
            </a:r>
          </a:p>
          <a:p>
            <a:pPr algn="just"/>
            <a:r>
              <a:rPr lang="en-US" sz="2400" b="1" dirty="0"/>
              <a:t>&lt;input type="time" name="</a:t>
            </a:r>
            <a:r>
              <a:rPr lang="en-US" sz="2400" b="1" dirty="0" err="1"/>
              <a:t>txtHora</a:t>
            </a:r>
            <a:r>
              <a:rPr lang="en-US" sz="2400" b="1" dirty="0"/>
              <a:t>" /&gt;</a:t>
            </a:r>
            <a:r>
              <a:rPr lang="es-CL" sz="2400" b="1" dirty="0"/>
              <a:t>	</a:t>
            </a:r>
            <a:endParaRPr lang="es-CL" sz="2400" b="1" dirty="0" smtClean="0"/>
          </a:p>
          <a:p>
            <a:pPr marL="0" indent="0" algn="just">
              <a:buNone/>
            </a:pPr>
            <a:r>
              <a:rPr lang="es-CL" sz="2400" b="1" dirty="0"/>
              <a:t>	</a:t>
            </a:r>
            <a:r>
              <a:rPr lang="es-CL" sz="2400" dirty="0" smtClean="0"/>
              <a:t>Almacena valores para horas, minutos y 	segundos.</a:t>
            </a:r>
          </a:p>
          <a:p>
            <a:pPr algn="just"/>
            <a:r>
              <a:rPr lang="en-US" sz="2400" b="1" dirty="0"/>
              <a:t>&lt;input name="</a:t>
            </a:r>
            <a:r>
              <a:rPr lang="en-US" sz="2400" b="1" dirty="0" err="1"/>
              <a:t>txtFechaHora</a:t>
            </a:r>
            <a:r>
              <a:rPr lang="en-US" sz="2400" b="1" dirty="0"/>
              <a:t>" type="</a:t>
            </a:r>
            <a:r>
              <a:rPr lang="en-US" sz="2400" b="1" dirty="0" err="1"/>
              <a:t>datetime</a:t>
            </a:r>
            <a:r>
              <a:rPr lang="en-US" sz="2400" b="1" dirty="0"/>
              <a:t>-local" /&gt;</a:t>
            </a:r>
            <a:r>
              <a:rPr lang="es-CL" sz="2400" b="1" dirty="0"/>
              <a:t>	</a:t>
            </a:r>
          </a:p>
          <a:p>
            <a:pPr marL="0" indent="0" algn="just">
              <a:buNone/>
            </a:pPr>
            <a:r>
              <a:rPr lang="es-CL" sz="2400" b="1" dirty="0"/>
              <a:t>	</a:t>
            </a:r>
            <a:r>
              <a:rPr lang="es-CL" sz="2400" dirty="0" smtClean="0"/>
              <a:t>Almacena fecha y hora en una misma cadena de texto.</a:t>
            </a:r>
          </a:p>
          <a:p>
            <a:pPr algn="just"/>
            <a:r>
              <a:rPr lang="es-CL" sz="2400" b="1" dirty="0" smtClean="0"/>
              <a:t>&lt;</a:t>
            </a:r>
            <a:r>
              <a:rPr lang="es-CL" sz="2400" b="1" dirty="0"/>
              <a:t>input </a:t>
            </a:r>
            <a:r>
              <a:rPr lang="es-CL" sz="2400" b="1" dirty="0" err="1"/>
              <a:t>type</a:t>
            </a:r>
            <a:r>
              <a:rPr lang="es-CL" sz="2400" b="1" dirty="0" smtClean="0"/>
              <a:t>=“</a:t>
            </a:r>
            <a:r>
              <a:rPr lang="es-CL" sz="2400" b="1" dirty="0" err="1" smtClean="0"/>
              <a:t>number</a:t>
            </a:r>
            <a:r>
              <a:rPr lang="es-CL" sz="2400" b="1" dirty="0" smtClean="0"/>
              <a:t>” </a:t>
            </a:r>
            <a:r>
              <a:rPr lang="es-CL" sz="2400" b="1" dirty="0" err="1"/>
              <a:t>name</a:t>
            </a:r>
            <a:r>
              <a:rPr lang="es-CL" sz="2400" b="1" dirty="0"/>
              <a:t>=“</a:t>
            </a:r>
            <a:r>
              <a:rPr lang="es-CL" sz="2400" b="1" dirty="0" err="1" smtClean="0"/>
              <a:t>txtEdad</a:t>
            </a:r>
            <a:r>
              <a:rPr lang="es-CL" sz="2400" b="1" dirty="0" smtClean="0"/>
              <a:t>” </a:t>
            </a:r>
            <a:r>
              <a:rPr lang="es-CL" sz="2400" b="1" dirty="0"/>
              <a:t>/&gt;	</a:t>
            </a:r>
          </a:p>
          <a:p>
            <a:pPr marL="0" indent="0" algn="just">
              <a:buNone/>
            </a:pPr>
            <a:r>
              <a:rPr lang="es-CL" sz="2400" b="1" dirty="0"/>
              <a:t>	</a:t>
            </a:r>
            <a:r>
              <a:rPr lang="es-CL" sz="2400" dirty="0" smtClean="0"/>
              <a:t>Almacena valores numéricos. </a:t>
            </a:r>
            <a:r>
              <a:rPr lang="es-CL" sz="2400" b="1" dirty="0" smtClean="0"/>
              <a:t>	</a:t>
            </a:r>
          </a:p>
          <a:p>
            <a:pPr algn="just"/>
            <a:r>
              <a:rPr lang="en-US" sz="2400" b="1" dirty="0"/>
              <a:t>&lt;input type="</a:t>
            </a:r>
            <a:r>
              <a:rPr lang="en-US" sz="2400" b="1" dirty="0" err="1"/>
              <a:t>tel</a:t>
            </a:r>
            <a:r>
              <a:rPr lang="en-US" sz="2400" b="1" dirty="0"/>
              <a:t>" </a:t>
            </a:r>
            <a:r>
              <a:rPr lang="en-US" sz="2400" b="1" dirty="0" smtClean="0"/>
              <a:t>name=“</a:t>
            </a:r>
            <a:r>
              <a:rPr lang="en-US" sz="2400" b="1" dirty="0" err="1" smtClean="0"/>
              <a:t>txtTelefono</a:t>
            </a:r>
            <a:r>
              <a:rPr lang="en-US" sz="2400" b="1" dirty="0" smtClean="0"/>
              <a:t>"&gt;</a:t>
            </a:r>
            <a:endParaRPr lang="es-CL" sz="2400" dirty="0" smtClean="0"/>
          </a:p>
          <a:p>
            <a:pPr marL="0" indent="0" algn="just">
              <a:buNone/>
            </a:pPr>
            <a:r>
              <a:rPr lang="es-CL" sz="2400" dirty="0" smtClean="0"/>
              <a:t>	Almacena valores para números telefónicos.</a:t>
            </a:r>
          </a:p>
          <a:p>
            <a:pPr marL="0" indent="0" algn="just">
              <a:buNone/>
            </a:pPr>
            <a:endParaRPr lang="es-CL" sz="2400" dirty="0"/>
          </a:p>
          <a:p>
            <a:pPr algn="just"/>
            <a:endParaRPr lang="es-CL" sz="2400" b="1" dirty="0" smtClean="0"/>
          </a:p>
        </p:txBody>
      </p:sp>
      <p:grpSp>
        <p:nvGrpSpPr>
          <p:cNvPr id="4" name="Grupo 3"/>
          <p:cNvGrpSpPr/>
          <p:nvPr/>
        </p:nvGrpSpPr>
        <p:grpSpPr>
          <a:xfrm>
            <a:off x="319482" y="385500"/>
            <a:ext cx="5548662" cy="523220"/>
            <a:chOff x="4542" y="0"/>
            <a:chExt cx="4650629" cy="523220"/>
          </a:xfrm>
        </p:grpSpPr>
        <p:sp>
          <p:nvSpPr>
            <p:cNvPr id="5" name="Rectángulo redondeado 4"/>
            <p:cNvSpPr/>
            <p:nvPr/>
          </p:nvSpPr>
          <p:spPr>
            <a:xfrm>
              <a:off x="4542" y="0"/>
              <a:ext cx="4650629" cy="5232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ángulo 6"/>
            <p:cNvSpPr/>
            <p:nvPr/>
          </p:nvSpPr>
          <p:spPr>
            <a:xfrm>
              <a:off x="30083" y="25541"/>
              <a:ext cx="4599547" cy="472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lvl="0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600" b="1" dirty="0" err="1" smtClean="0"/>
                <a:t>Tags</a:t>
              </a:r>
              <a:r>
                <a:rPr lang="es-CL" sz="2600" b="1" dirty="0" smtClean="0"/>
                <a:t> HTML 5 (interactivos)</a:t>
              </a:r>
              <a:endParaRPr lang="es-CL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667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7931224" cy="27649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s-CL" sz="2800" dirty="0">
                <a:solidFill>
                  <a:schemeClr val="tx2">
                    <a:lumMod val="50000"/>
                  </a:schemeClr>
                </a:solidFill>
                <a:hlinkClick r:id="rId2"/>
              </a:rPr>
              <a:t>https://</a:t>
            </a: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hlinkClick r:id="rId2"/>
              </a:rPr>
              <a:t>developer.mozilla.org/es/docs/Web/HTML</a:t>
            </a:r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s-CL" sz="2800" dirty="0" smtClean="0">
              <a:solidFill>
                <a:schemeClr val="tx2">
                  <a:lumMod val="50000"/>
                </a:schemeClr>
              </a:solidFill>
              <a:hlinkClick r:id="rId3"/>
            </a:endParaRPr>
          </a:p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http</a:t>
            </a:r>
            <a:r>
              <a:rPr lang="es-CL" sz="2800" dirty="0">
                <a:solidFill>
                  <a:schemeClr val="tx2">
                    <a:lumMod val="50000"/>
                  </a:schemeClr>
                </a:solidFill>
                <a:hlinkClick r:id="rId3"/>
              </a:rPr>
              <a:t>://</a:t>
            </a: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www.w3schools.com/html/default.asp</a:t>
            </a:r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s-CL" sz="2800" dirty="0" smtClean="0">
              <a:solidFill>
                <a:schemeClr val="tx2">
                  <a:lumMod val="50000"/>
                </a:schemeClr>
              </a:solidFill>
              <a:hlinkClick r:id="rId4"/>
            </a:endParaRPr>
          </a:p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hlinkClick r:id="rId4"/>
              </a:rPr>
              <a:t>https</a:t>
            </a:r>
            <a:r>
              <a:rPr lang="es-CL" sz="2800" dirty="0">
                <a:solidFill>
                  <a:schemeClr val="tx2">
                    <a:lumMod val="50000"/>
                  </a:schemeClr>
                </a:solidFill>
                <a:hlinkClick r:id="rId4"/>
              </a:rPr>
              <a:t>://dev.w3.org/html5/html-author</a:t>
            </a: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hlinkClick r:id="rId4"/>
              </a:rPr>
              <a:t>/</a:t>
            </a:r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s-CL" dirty="0"/>
          </a:p>
        </p:txBody>
      </p:sp>
      <p:pic>
        <p:nvPicPr>
          <p:cNvPr id="1030" name="Picture 6" descr="http://pngimg.com/upload/book_PNG211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569675"/>
            <a:ext cx="2218639" cy="221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319482" y="385500"/>
            <a:ext cx="5548662" cy="523220"/>
            <a:chOff x="4542" y="0"/>
            <a:chExt cx="4650629" cy="523220"/>
          </a:xfrm>
        </p:grpSpPr>
        <p:sp>
          <p:nvSpPr>
            <p:cNvPr id="7" name="Rectángulo redondeado 6"/>
            <p:cNvSpPr/>
            <p:nvPr/>
          </p:nvSpPr>
          <p:spPr>
            <a:xfrm>
              <a:off x="4542" y="0"/>
              <a:ext cx="4650629" cy="5232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 7"/>
            <p:cNvSpPr/>
            <p:nvPr/>
          </p:nvSpPr>
          <p:spPr>
            <a:xfrm>
              <a:off x="30083" y="25541"/>
              <a:ext cx="4599547" cy="472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lvl="0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600" b="1" dirty="0" smtClean="0"/>
                <a:t>Bibliografía</a:t>
              </a:r>
              <a:endParaRPr lang="es-CL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18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39944" cy="245021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Se describió el lenguaje de marcado HTML</a:t>
            </a:r>
          </a:p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Se creó un documento HTML</a:t>
            </a:r>
          </a:p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Se crearon </a:t>
            </a:r>
            <a:r>
              <a:rPr lang="es-CL" sz="2800" dirty="0" err="1" smtClean="0">
                <a:solidFill>
                  <a:schemeClr val="tx2">
                    <a:lumMod val="50000"/>
                  </a:schemeClr>
                </a:solidFill>
              </a:rPr>
              <a:t>tags</a:t>
            </a: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 HTML5 y versiones anteriores.</a:t>
            </a:r>
          </a:p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Se crearon elementos interactivos HTML5 y versiones anteriores.</a:t>
            </a:r>
          </a:p>
          <a:p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s-CL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4232" y="4221088"/>
            <a:ext cx="1942912" cy="191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upo 5"/>
          <p:cNvGrpSpPr/>
          <p:nvPr/>
        </p:nvGrpSpPr>
        <p:grpSpPr>
          <a:xfrm>
            <a:off x="319482" y="385500"/>
            <a:ext cx="5548662" cy="523220"/>
            <a:chOff x="4542" y="0"/>
            <a:chExt cx="4650629" cy="523220"/>
          </a:xfrm>
        </p:grpSpPr>
        <p:sp>
          <p:nvSpPr>
            <p:cNvPr id="7" name="Rectángulo redondeado 6"/>
            <p:cNvSpPr/>
            <p:nvPr/>
          </p:nvSpPr>
          <p:spPr>
            <a:xfrm>
              <a:off x="4542" y="0"/>
              <a:ext cx="4650629" cy="5232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 7"/>
            <p:cNvSpPr/>
            <p:nvPr/>
          </p:nvSpPr>
          <p:spPr>
            <a:xfrm>
              <a:off x="30083" y="25541"/>
              <a:ext cx="4599547" cy="472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lvl="0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600" b="1" dirty="0" smtClean="0"/>
                <a:t>Resumen </a:t>
              </a:r>
              <a:endParaRPr lang="es-CL" sz="26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319482" y="1268760"/>
            <a:ext cx="8235190" cy="4120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>
            <a:noAutofit/>
          </a:bodyPr>
          <a:lstStyle/>
          <a:p>
            <a:pPr marL="0" indent="0" algn="just">
              <a:buNone/>
            </a:pPr>
            <a:r>
              <a:rPr lang="es-CL" sz="2400" dirty="0" smtClean="0"/>
              <a:t>HTML - </a:t>
            </a:r>
            <a:r>
              <a:rPr lang="es-CL" sz="2400" dirty="0" err="1" smtClean="0"/>
              <a:t>Hypertext</a:t>
            </a:r>
            <a:r>
              <a:rPr lang="es-CL" sz="2400" dirty="0" smtClean="0"/>
              <a:t> </a:t>
            </a:r>
            <a:r>
              <a:rPr lang="es-CL" sz="2400" dirty="0" err="1"/>
              <a:t>Markup</a:t>
            </a:r>
            <a:r>
              <a:rPr lang="es-CL" sz="2400" dirty="0"/>
              <a:t> </a:t>
            </a:r>
            <a:r>
              <a:rPr lang="es-CL" sz="2400" dirty="0" err="1" smtClean="0"/>
              <a:t>Language</a:t>
            </a:r>
            <a:r>
              <a:rPr lang="es-CL" sz="2400" dirty="0" smtClean="0"/>
              <a:t>, </a:t>
            </a:r>
            <a:r>
              <a:rPr lang="es-CL" sz="2400" dirty="0"/>
              <a:t>es el </a:t>
            </a:r>
            <a:r>
              <a:rPr lang="es-CL" sz="2400" dirty="0" smtClean="0"/>
              <a:t>lenguaje utilizado </a:t>
            </a:r>
            <a:r>
              <a:rPr lang="es-CL" sz="2400" dirty="0"/>
              <a:t>para </a:t>
            </a:r>
            <a:r>
              <a:rPr lang="es-CL" sz="2400" dirty="0" smtClean="0"/>
              <a:t>construir páginas web a través de etiquetas escritas en texto plano.</a:t>
            </a:r>
          </a:p>
          <a:p>
            <a:pPr marL="0" indent="0" algn="just">
              <a:buNone/>
            </a:pPr>
            <a:endParaRPr lang="es-CL" sz="2400" dirty="0" smtClean="0"/>
          </a:p>
          <a:p>
            <a:pPr marL="0" indent="0" algn="just">
              <a:buNone/>
            </a:pPr>
            <a:r>
              <a:rPr lang="es-CL" sz="2400" dirty="0"/>
              <a:t>Cada página web es en realidad un </a:t>
            </a:r>
            <a:r>
              <a:rPr lang="es-CL" sz="2400" dirty="0" smtClean="0"/>
              <a:t>archivo con extensión .HTML que contiene diversas etiquetas jerarquizadas, en donde cada una de ellas tienen distintos roles y/o funcionalidades.</a:t>
            </a:r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r>
              <a:rPr lang="es-CL" sz="2400" dirty="0" smtClean="0"/>
              <a:t>HTML no sólo procesa textos, sino también imágenes, sonidos, videos, entre otros.</a:t>
            </a:r>
            <a:endParaRPr lang="es-CL" sz="1800" dirty="0" smtClean="0"/>
          </a:p>
        </p:txBody>
      </p:sp>
      <p:pic>
        <p:nvPicPr>
          <p:cNvPr id="1026" name="Picture 2" descr="Resultado de imagen para hypertext markup langu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4" t="20347" r="2632" b="25385"/>
          <a:stretch/>
        </p:blipFill>
        <p:spPr bwMode="auto">
          <a:xfrm>
            <a:off x="5674352" y="5301208"/>
            <a:ext cx="2880320" cy="12861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grpSp>
        <p:nvGrpSpPr>
          <p:cNvPr id="7" name="Grupo 6"/>
          <p:cNvGrpSpPr/>
          <p:nvPr/>
        </p:nvGrpSpPr>
        <p:grpSpPr>
          <a:xfrm>
            <a:off x="319482" y="385500"/>
            <a:ext cx="4650629" cy="523220"/>
            <a:chOff x="4542" y="0"/>
            <a:chExt cx="4650629" cy="523220"/>
          </a:xfrm>
        </p:grpSpPr>
        <p:sp>
          <p:nvSpPr>
            <p:cNvPr id="8" name="Rectángulo redondeado 7"/>
            <p:cNvSpPr/>
            <p:nvPr/>
          </p:nvSpPr>
          <p:spPr>
            <a:xfrm>
              <a:off x="4542" y="0"/>
              <a:ext cx="4650629" cy="5232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ángulo 8"/>
            <p:cNvSpPr/>
            <p:nvPr/>
          </p:nvSpPr>
          <p:spPr>
            <a:xfrm>
              <a:off x="30083" y="25541"/>
              <a:ext cx="4599547" cy="472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lvl="0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600" b="1" dirty="0" smtClean="0"/>
                <a:t>HTML</a:t>
              </a:r>
              <a:endParaRPr lang="es-CL" sz="26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4690397" y="2060848"/>
            <a:ext cx="4274092" cy="2304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>
            <a:noAutofit/>
          </a:bodyPr>
          <a:lstStyle/>
          <a:p>
            <a:pPr algn="just"/>
            <a:r>
              <a:rPr lang="es-CL" sz="2400" dirty="0"/>
              <a:t>HTML </a:t>
            </a:r>
            <a:r>
              <a:rPr lang="es-CL" sz="2400" dirty="0" smtClean="0"/>
              <a:t>2.0		1995</a:t>
            </a:r>
          </a:p>
          <a:p>
            <a:pPr algn="just"/>
            <a:r>
              <a:rPr lang="es-CL" sz="2400" dirty="0"/>
              <a:t>HTML </a:t>
            </a:r>
            <a:r>
              <a:rPr lang="es-CL" sz="2400" dirty="0" smtClean="0"/>
              <a:t>3.2		1997</a:t>
            </a:r>
          </a:p>
          <a:p>
            <a:pPr algn="just"/>
            <a:r>
              <a:rPr lang="es-CL" sz="2400" dirty="0"/>
              <a:t>HTML </a:t>
            </a:r>
            <a:r>
              <a:rPr lang="es-CL" sz="2400" dirty="0" smtClean="0"/>
              <a:t>4.0		1997 - 1998</a:t>
            </a:r>
          </a:p>
          <a:p>
            <a:pPr algn="just"/>
            <a:r>
              <a:rPr lang="es-CL" sz="2400" dirty="0" smtClean="0"/>
              <a:t>HTML 4.01		1999</a:t>
            </a:r>
          </a:p>
          <a:p>
            <a:pPr algn="just"/>
            <a:r>
              <a:rPr lang="es-CL" sz="2400" dirty="0"/>
              <a:t>HTML </a:t>
            </a:r>
            <a:r>
              <a:rPr lang="es-CL" sz="2400" dirty="0" smtClean="0"/>
              <a:t>5 - 5.1	2008 - 2016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0808"/>
            <a:ext cx="5019219" cy="338270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pSp>
        <p:nvGrpSpPr>
          <p:cNvPr id="7" name="Grupo 6"/>
          <p:cNvGrpSpPr/>
          <p:nvPr/>
        </p:nvGrpSpPr>
        <p:grpSpPr>
          <a:xfrm>
            <a:off x="319482" y="385500"/>
            <a:ext cx="4650629" cy="523220"/>
            <a:chOff x="4542" y="0"/>
            <a:chExt cx="4650629" cy="523220"/>
          </a:xfrm>
        </p:grpSpPr>
        <p:sp>
          <p:nvSpPr>
            <p:cNvPr id="8" name="Rectángulo redondeado 7"/>
            <p:cNvSpPr/>
            <p:nvPr/>
          </p:nvSpPr>
          <p:spPr>
            <a:xfrm>
              <a:off x="4542" y="0"/>
              <a:ext cx="4650629" cy="5232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ángulo 8"/>
            <p:cNvSpPr/>
            <p:nvPr/>
          </p:nvSpPr>
          <p:spPr>
            <a:xfrm>
              <a:off x="30083" y="25541"/>
              <a:ext cx="4599547" cy="472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lvl="0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600" b="1" dirty="0" smtClean="0"/>
                <a:t>HTML Versiones</a:t>
              </a:r>
              <a:endParaRPr lang="es-CL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332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3131840" y="1542893"/>
            <a:ext cx="5580112" cy="38164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>
            <a:noAutofit/>
          </a:bodyPr>
          <a:lstStyle/>
          <a:p>
            <a:pPr marL="0" indent="0" algn="just">
              <a:buNone/>
            </a:pPr>
            <a:r>
              <a:rPr lang="es-CL" sz="2400" dirty="0" smtClean="0"/>
              <a:t>Las Etiquetas en </a:t>
            </a:r>
            <a:r>
              <a:rPr lang="es-CL" sz="2400" dirty="0"/>
              <a:t>HTML son </a:t>
            </a:r>
            <a:r>
              <a:rPr lang="es-CL" sz="2400" dirty="0" smtClean="0"/>
              <a:t>palabras claves dentro </a:t>
            </a:r>
            <a:r>
              <a:rPr lang="es-CL" sz="2400" dirty="0"/>
              <a:t>de una página web que definen cómo el navegador debe formatear y mostrar el contenido</a:t>
            </a:r>
            <a:r>
              <a:rPr lang="es-CL" sz="2400" dirty="0" smtClean="0"/>
              <a:t>.</a:t>
            </a:r>
          </a:p>
          <a:p>
            <a:pPr marL="0" indent="0" algn="just">
              <a:buNone/>
            </a:pPr>
            <a:endParaRPr lang="es-CL" sz="2400" dirty="0" smtClean="0"/>
          </a:p>
          <a:p>
            <a:pPr marL="0" indent="0" algn="just">
              <a:buNone/>
            </a:pPr>
            <a:r>
              <a:rPr lang="es-CL" sz="2400" dirty="0" smtClean="0"/>
              <a:t>Cada etiqueta será procesada o renderizada por el motor del navegador, para finalmente visualizarse como un elemento de texto, imagen, video, etc.</a:t>
            </a:r>
            <a:endParaRPr lang="es-CL" sz="1800" dirty="0" smtClean="0"/>
          </a:p>
        </p:txBody>
      </p:sp>
      <p:pic>
        <p:nvPicPr>
          <p:cNvPr id="1028" name="Picture 4" descr="Resultado de imagen para HTL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77" y="1556792"/>
            <a:ext cx="2658757" cy="23042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grpSp>
        <p:nvGrpSpPr>
          <p:cNvPr id="5" name="Grupo 4"/>
          <p:cNvGrpSpPr/>
          <p:nvPr/>
        </p:nvGrpSpPr>
        <p:grpSpPr>
          <a:xfrm>
            <a:off x="319482" y="385500"/>
            <a:ext cx="4650629" cy="523220"/>
            <a:chOff x="4542" y="0"/>
            <a:chExt cx="4650629" cy="523220"/>
          </a:xfrm>
        </p:grpSpPr>
        <p:sp>
          <p:nvSpPr>
            <p:cNvPr id="7" name="Rectángulo redondeado 6"/>
            <p:cNvSpPr/>
            <p:nvPr/>
          </p:nvSpPr>
          <p:spPr>
            <a:xfrm>
              <a:off x="4542" y="0"/>
              <a:ext cx="4650629" cy="5232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 7"/>
            <p:cNvSpPr/>
            <p:nvPr/>
          </p:nvSpPr>
          <p:spPr>
            <a:xfrm>
              <a:off x="30083" y="25541"/>
              <a:ext cx="4599547" cy="472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lvl="0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600" b="1" dirty="0" smtClean="0"/>
                <a:t>Etiquetas (TAGS)</a:t>
              </a:r>
              <a:endParaRPr lang="es-CL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55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319482" y="1196752"/>
            <a:ext cx="8404634" cy="38164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>
            <a:noAutofit/>
          </a:bodyPr>
          <a:lstStyle/>
          <a:p>
            <a:pPr marL="0" indent="0" algn="just">
              <a:buNone/>
            </a:pPr>
            <a:r>
              <a:rPr lang="es-CL" sz="2400" dirty="0"/>
              <a:t>La mayoría de las etiquetas </a:t>
            </a:r>
            <a:r>
              <a:rPr lang="es-CL" sz="2400" dirty="0" smtClean="0"/>
              <a:t>se declaran utilizando un </a:t>
            </a:r>
            <a:r>
              <a:rPr lang="es-CL" sz="2400" dirty="0" err="1" smtClean="0"/>
              <a:t>tag</a:t>
            </a:r>
            <a:r>
              <a:rPr lang="es-CL" sz="2400" dirty="0" smtClean="0"/>
              <a:t> de apertura y otro de cierre.</a:t>
            </a:r>
          </a:p>
          <a:p>
            <a:pPr marL="0" indent="0" algn="just">
              <a:buNone/>
            </a:pPr>
            <a:endParaRPr lang="es-CL" sz="2400" dirty="0" smtClean="0"/>
          </a:p>
          <a:p>
            <a:pPr marL="0" indent="0" algn="just">
              <a:buNone/>
            </a:pPr>
            <a:r>
              <a:rPr lang="es-CL" sz="2400" dirty="0"/>
              <a:t>Por ejemplo, </a:t>
            </a:r>
            <a:r>
              <a:rPr lang="es-CL" sz="2800" dirty="0" smtClean="0"/>
              <a:t>&lt;</a:t>
            </a:r>
            <a:r>
              <a:rPr lang="es-CL" sz="2800" dirty="0" err="1" smtClean="0"/>
              <a:t>html</a:t>
            </a:r>
            <a:r>
              <a:rPr lang="es-CL" sz="2800" dirty="0"/>
              <a:t>&gt;</a:t>
            </a:r>
            <a:r>
              <a:rPr lang="es-CL" sz="2400" dirty="0" smtClean="0"/>
              <a:t> </a:t>
            </a:r>
            <a:r>
              <a:rPr lang="es-CL" sz="2400" dirty="0"/>
              <a:t>es la etiqueta de apertura y </a:t>
            </a:r>
            <a:r>
              <a:rPr lang="es-CL" sz="2800" dirty="0" smtClean="0"/>
              <a:t>&lt;/</a:t>
            </a:r>
            <a:r>
              <a:rPr lang="es-CL" sz="2800" dirty="0" err="1" smtClean="0"/>
              <a:t>html</a:t>
            </a:r>
            <a:r>
              <a:rPr lang="es-CL" sz="2800" dirty="0"/>
              <a:t>&gt;</a:t>
            </a:r>
            <a:r>
              <a:rPr lang="es-CL" sz="2400" dirty="0"/>
              <a:t> es la etiqueta de cierre</a:t>
            </a:r>
            <a:r>
              <a:rPr lang="es-CL" sz="2400" dirty="0" smtClean="0"/>
              <a:t>.</a:t>
            </a:r>
          </a:p>
          <a:p>
            <a:pPr marL="0" indent="0" algn="just">
              <a:buNone/>
            </a:pPr>
            <a:endParaRPr lang="es-CL" sz="2400" dirty="0" smtClean="0"/>
          </a:p>
          <a:p>
            <a:pPr marL="0" indent="0" algn="just">
              <a:buNone/>
            </a:pPr>
            <a:r>
              <a:rPr lang="es-CL" sz="2400" dirty="0" smtClean="0"/>
              <a:t>Como podemos observar, la </a:t>
            </a:r>
            <a:r>
              <a:rPr lang="es-CL" sz="2400" dirty="0"/>
              <a:t>etiqueta de cierre tiene el mismo texto que la etiqueta de </a:t>
            </a:r>
            <a:r>
              <a:rPr lang="es-CL" sz="2400" dirty="0" smtClean="0"/>
              <a:t>apertura, con la diferencia de que la etiqueta de cierre tiene un SLASH / al inicio del nombre de la etiqueta.</a:t>
            </a:r>
          </a:p>
        </p:txBody>
      </p:sp>
      <p:pic>
        <p:nvPicPr>
          <p:cNvPr id="4" name="Picture 2" descr="Resultado de imagen para Las Etiquetas en HTM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8" t="9185" r="6956" b="14278"/>
          <a:stretch/>
        </p:blipFill>
        <p:spPr bwMode="auto">
          <a:xfrm>
            <a:off x="5339740" y="5013176"/>
            <a:ext cx="3384376" cy="16921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o 4"/>
          <p:cNvGrpSpPr/>
          <p:nvPr/>
        </p:nvGrpSpPr>
        <p:grpSpPr>
          <a:xfrm>
            <a:off x="319482" y="385500"/>
            <a:ext cx="4650629" cy="523220"/>
            <a:chOff x="4542" y="0"/>
            <a:chExt cx="4650629" cy="523220"/>
          </a:xfrm>
        </p:grpSpPr>
        <p:sp>
          <p:nvSpPr>
            <p:cNvPr id="7" name="Rectángulo redondeado 6"/>
            <p:cNvSpPr/>
            <p:nvPr/>
          </p:nvSpPr>
          <p:spPr>
            <a:xfrm>
              <a:off x="4542" y="0"/>
              <a:ext cx="4650629" cy="5232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 7"/>
            <p:cNvSpPr/>
            <p:nvPr/>
          </p:nvSpPr>
          <p:spPr>
            <a:xfrm>
              <a:off x="30083" y="25541"/>
              <a:ext cx="4599547" cy="472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lvl="0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600" b="1" dirty="0" smtClean="0"/>
                <a:t>Etiquetas (TAGS)</a:t>
              </a:r>
              <a:endParaRPr lang="es-CL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52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345023" y="1268760"/>
            <a:ext cx="8229600" cy="4408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>
            <a:noAutofit/>
          </a:bodyPr>
          <a:lstStyle/>
          <a:p>
            <a:pPr algn="just"/>
            <a:r>
              <a:rPr lang="es-CL" sz="2400" dirty="0" smtClean="0"/>
              <a:t>Existen algunos </a:t>
            </a:r>
            <a:r>
              <a:rPr lang="es-CL" sz="2400" dirty="0" err="1" smtClean="0"/>
              <a:t>tags</a:t>
            </a:r>
            <a:r>
              <a:rPr lang="es-CL" sz="2400" dirty="0" smtClean="0"/>
              <a:t> que no requieren una etiqueta de cierre.</a:t>
            </a:r>
          </a:p>
          <a:p>
            <a:pPr algn="just"/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ejemplo</a:t>
            </a:r>
            <a:r>
              <a:rPr lang="en-US" sz="2400" dirty="0" smtClean="0"/>
              <a:t>, el tag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/&gt; se </a:t>
            </a:r>
            <a:r>
              <a:rPr lang="en-US" sz="2400" dirty="0" err="1" smtClean="0"/>
              <a:t>utiliza</a:t>
            </a:r>
            <a:r>
              <a:rPr lang="en-US" sz="2400" dirty="0" smtClean="0"/>
              <a:t> para </a:t>
            </a:r>
            <a:r>
              <a:rPr lang="en-US" sz="2400" dirty="0" err="1" smtClean="0"/>
              <a:t>mostrar</a:t>
            </a:r>
            <a:r>
              <a:rPr lang="en-US" sz="2400" dirty="0" smtClean="0"/>
              <a:t> </a:t>
            </a:r>
            <a:r>
              <a:rPr lang="en-US" sz="2400" dirty="0" err="1" smtClean="0"/>
              <a:t>imágenes</a:t>
            </a:r>
            <a:r>
              <a:rPr lang="en-US" sz="2400" dirty="0" smtClean="0"/>
              <a:t>, y no </a:t>
            </a:r>
            <a:r>
              <a:rPr lang="en-US" sz="2400" dirty="0" err="1" smtClean="0"/>
              <a:t>requiere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etiqueta</a:t>
            </a:r>
            <a:r>
              <a:rPr lang="en-US" sz="2400" dirty="0" smtClean="0"/>
              <a:t> de </a:t>
            </a:r>
            <a:r>
              <a:rPr lang="en-US" sz="2400" dirty="0" err="1" smtClean="0"/>
              <a:t>cierre</a:t>
            </a:r>
            <a:r>
              <a:rPr lang="en-US" sz="2400" dirty="0" smtClean="0"/>
              <a:t>.</a:t>
            </a:r>
          </a:p>
          <a:p>
            <a:pPr algn="just"/>
            <a:r>
              <a:rPr lang="es-CL" sz="2400" dirty="0" smtClean="0"/>
              <a:t>Cada página web HTML debe componerse de ciertos </a:t>
            </a:r>
            <a:r>
              <a:rPr lang="es-CL" sz="2400" dirty="0" err="1" smtClean="0"/>
              <a:t>tags</a:t>
            </a:r>
            <a:r>
              <a:rPr lang="es-CL" sz="2400" dirty="0" smtClean="0"/>
              <a:t> que son esenciales para su correcto funcionamiento:</a:t>
            </a:r>
          </a:p>
          <a:p>
            <a:pPr marL="400050" lvl="1" indent="0">
              <a:buNone/>
            </a:pPr>
            <a:r>
              <a:rPr lang="es-CL" sz="2400" b="1" dirty="0" smtClean="0">
                <a:solidFill>
                  <a:srgbClr val="0070C0"/>
                </a:solidFill>
              </a:rPr>
              <a:t>&lt;</a:t>
            </a:r>
            <a:r>
              <a:rPr lang="es-CL" sz="2400" b="1" dirty="0" err="1" smtClean="0">
                <a:solidFill>
                  <a:srgbClr val="0070C0"/>
                </a:solidFill>
              </a:rPr>
              <a:t>html</a:t>
            </a:r>
            <a:r>
              <a:rPr lang="es-CL" sz="2400" b="1" dirty="0" smtClean="0">
                <a:solidFill>
                  <a:srgbClr val="0070C0"/>
                </a:solidFill>
              </a:rPr>
              <a:t>&gt;&lt;/</a:t>
            </a:r>
            <a:r>
              <a:rPr lang="es-CL" sz="2400" b="1" dirty="0" err="1" smtClean="0">
                <a:solidFill>
                  <a:srgbClr val="0070C0"/>
                </a:solidFill>
              </a:rPr>
              <a:t>html</a:t>
            </a:r>
            <a:r>
              <a:rPr lang="es-CL" sz="2400" b="1" dirty="0" smtClean="0">
                <a:solidFill>
                  <a:srgbClr val="0070C0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s-CL" sz="2400" b="1" dirty="0" smtClean="0">
                <a:solidFill>
                  <a:srgbClr val="0070C0"/>
                </a:solidFill>
              </a:rPr>
              <a:t>&lt;head&gt;&lt;/head&gt;</a:t>
            </a:r>
          </a:p>
          <a:p>
            <a:pPr marL="400050" lvl="1" indent="0">
              <a:buNone/>
            </a:pPr>
            <a:r>
              <a:rPr lang="es-CL" sz="2400" b="1" dirty="0" smtClean="0">
                <a:solidFill>
                  <a:srgbClr val="0070C0"/>
                </a:solidFill>
              </a:rPr>
              <a:t>&lt;</a:t>
            </a:r>
            <a:r>
              <a:rPr lang="es-CL" sz="2400" b="1" dirty="0" err="1" smtClean="0">
                <a:solidFill>
                  <a:srgbClr val="0070C0"/>
                </a:solidFill>
              </a:rPr>
              <a:t>title</a:t>
            </a:r>
            <a:r>
              <a:rPr lang="es-CL" sz="2400" b="1" dirty="0" smtClean="0">
                <a:solidFill>
                  <a:srgbClr val="0070C0"/>
                </a:solidFill>
              </a:rPr>
              <a:t>&gt;&lt;/</a:t>
            </a:r>
            <a:r>
              <a:rPr lang="es-CL" sz="2400" b="1" dirty="0" err="1" smtClean="0">
                <a:solidFill>
                  <a:srgbClr val="0070C0"/>
                </a:solidFill>
              </a:rPr>
              <a:t>title</a:t>
            </a:r>
            <a:r>
              <a:rPr lang="es-CL" sz="2400" b="1" dirty="0" smtClean="0">
                <a:solidFill>
                  <a:srgbClr val="0070C0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s-CL" sz="2400" b="1" dirty="0" smtClean="0">
                <a:solidFill>
                  <a:srgbClr val="0070C0"/>
                </a:solidFill>
              </a:rPr>
              <a:t>&lt;</a:t>
            </a:r>
            <a:r>
              <a:rPr lang="es-CL" sz="2400" b="1" dirty="0" err="1" smtClean="0">
                <a:solidFill>
                  <a:srgbClr val="0070C0"/>
                </a:solidFill>
              </a:rPr>
              <a:t>body</a:t>
            </a:r>
            <a:r>
              <a:rPr lang="es-CL" sz="2400" b="1" dirty="0" smtClean="0">
                <a:solidFill>
                  <a:srgbClr val="0070C0"/>
                </a:solidFill>
              </a:rPr>
              <a:t>&gt;&lt;/</a:t>
            </a:r>
            <a:r>
              <a:rPr lang="es-CL" sz="2400" b="1" dirty="0" err="1" smtClean="0">
                <a:solidFill>
                  <a:srgbClr val="0070C0"/>
                </a:solidFill>
              </a:rPr>
              <a:t>body</a:t>
            </a:r>
            <a:r>
              <a:rPr lang="es-CL" sz="2400" b="1" dirty="0" smtClean="0">
                <a:solidFill>
                  <a:srgbClr val="0070C0"/>
                </a:solidFill>
              </a:rPr>
              <a:t>&gt;</a:t>
            </a:r>
          </a:p>
          <a:p>
            <a:pPr marL="0" indent="0" algn="just">
              <a:buNone/>
            </a:pPr>
            <a:endParaRPr lang="es-CL" sz="2400" b="1" dirty="0"/>
          </a:p>
          <a:p>
            <a:pPr marL="0" indent="0" algn="just">
              <a:buNone/>
            </a:pPr>
            <a:endParaRPr lang="en-US" sz="2400" b="1" dirty="0"/>
          </a:p>
          <a:p>
            <a:pPr marL="0" indent="0" algn="just">
              <a:buNone/>
            </a:pPr>
            <a:endParaRPr lang="es-CL" sz="2400" b="1" dirty="0" smtClean="0"/>
          </a:p>
        </p:txBody>
      </p:sp>
      <p:pic>
        <p:nvPicPr>
          <p:cNvPr id="3074" name="Picture 2" descr="Resultado de imagen para Las Etiquetas en HTML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717032"/>
            <a:ext cx="2276475" cy="27336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grpSp>
        <p:nvGrpSpPr>
          <p:cNvPr id="5" name="Grupo 4"/>
          <p:cNvGrpSpPr/>
          <p:nvPr/>
        </p:nvGrpSpPr>
        <p:grpSpPr>
          <a:xfrm>
            <a:off x="319482" y="385500"/>
            <a:ext cx="4650629" cy="523220"/>
            <a:chOff x="4542" y="0"/>
            <a:chExt cx="4650629" cy="523220"/>
          </a:xfrm>
        </p:grpSpPr>
        <p:sp>
          <p:nvSpPr>
            <p:cNvPr id="7" name="Rectángulo redondeado 6"/>
            <p:cNvSpPr/>
            <p:nvPr/>
          </p:nvSpPr>
          <p:spPr>
            <a:xfrm>
              <a:off x="4542" y="0"/>
              <a:ext cx="4650629" cy="5232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 7"/>
            <p:cNvSpPr/>
            <p:nvPr/>
          </p:nvSpPr>
          <p:spPr>
            <a:xfrm>
              <a:off x="30083" y="25541"/>
              <a:ext cx="4599547" cy="472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lvl="0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600" b="1" dirty="0" smtClean="0"/>
                <a:t>Etiquetas (TAGS)</a:t>
              </a:r>
              <a:endParaRPr lang="es-CL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474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371002" y="1268760"/>
            <a:ext cx="8229600" cy="4408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>
            <a:noAutofit/>
          </a:bodyPr>
          <a:lstStyle/>
          <a:p>
            <a:pPr marL="0" indent="0" algn="just">
              <a:buNone/>
            </a:pPr>
            <a:r>
              <a:rPr lang="es-CL" sz="2400" b="1" dirty="0" smtClean="0">
                <a:solidFill>
                  <a:srgbClr val="0070C0"/>
                </a:solidFill>
              </a:rPr>
              <a:t>&lt;</a:t>
            </a:r>
            <a:r>
              <a:rPr lang="es-CL" sz="2400" b="1" dirty="0" err="1" smtClean="0">
                <a:solidFill>
                  <a:srgbClr val="0070C0"/>
                </a:solidFill>
              </a:rPr>
              <a:t>html</a:t>
            </a:r>
            <a:r>
              <a:rPr lang="es-CL" sz="2400" b="1" dirty="0" smtClean="0">
                <a:solidFill>
                  <a:srgbClr val="0070C0"/>
                </a:solidFill>
              </a:rPr>
              <a:t>&gt;&lt;/</a:t>
            </a:r>
            <a:r>
              <a:rPr lang="es-CL" sz="2400" b="1" dirty="0" err="1" smtClean="0">
                <a:solidFill>
                  <a:srgbClr val="0070C0"/>
                </a:solidFill>
              </a:rPr>
              <a:t>html</a:t>
            </a:r>
            <a:r>
              <a:rPr lang="es-CL" sz="2400" b="1" dirty="0" smtClean="0">
                <a:solidFill>
                  <a:srgbClr val="0070C0"/>
                </a:solidFill>
              </a:rPr>
              <a:t>&gt;</a:t>
            </a:r>
            <a:r>
              <a:rPr lang="es-CL" sz="2400" b="1" dirty="0" smtClean="0"/>
              <a:t>	:</a:t>
            </a:r>
            <a:r>
              <a:rPr lang="es-CL" sz="2400" b="1" dirty="0"/>
              <a:t>	</a:t>
            </a:r>
            <a:r>
              <a:rPr lang="es-CL" sz="2400" dirty="0" smtClean="0"/>
              <a:t>Básicamente define </a:t>
            </a:r>
            <a:r>
              <a:rPr lang="es-CL" sz="2400" dirty="0"/>
              <a:t>el documento como página w</a:t>
            </a:r>
            <a:r>
              <a:rPr lang="es-CL" sz="2400" dirty="0" smtClean="0"/>
              <a:t>eb.</a:t>
            </a:r>
          </a:p>
          <a:p>
            <a:pPr marL="0" indent="0" algn="just">
              <a:buNone/>
            </a:pPr>
            <a:r>
              <a:rPr lang="es-CL" sz="2400" b="1" dirty="0">
                <a:solidFill>
                  <a:srgbClr val="0070C0"/>
                </a:solidFill>
              </a:rPr>
              <a:t>&lt;</a:t>
            </a:r>
            <a:r>
              <a:rPr lang="es-CL" sz="2400" b="1" dirty="0" smtClean="0">
                <a:solidFill>
                  <a:srgbClr val="0070C0"/>
                </a:solidFill>
              </a:rPr>
              <a:t>head&gt;&lt;/head&gt;</a:t>
            </a:r>
            <a:r>
              <a:rPr lang="es-CL" sz="2400" b="1" dirty="0"/>
              <a:t>	:	</a:t>
            </a:r>
            <a:r>
              <a:rPr lang="es-CL" sz="2400" dirty="0" smtClean="0"/>
              <a:t>Contiene </a:t>
            </a:r>
            <a:r>
              <a:rPr lang="es-CL" sz="2400" dirty="0"/>
              <a:t>información </a:t>
            </a:r>
            <a:r>
              <a:rPr lang="es-CL" sz="2400" dirty="0" smtClean="0"/>
              <a:t>sobre el documento (HTML). Por ejemplo: El título, los estilos de la página (CSS), los </a:t>
            </a:r>
            <a:r>
              <a:rPr lang="es-CL" sz="2400" dirty="0" err="1" smtClean="0"/>
              <a:t>tags</a:t>
            </a:r>
            <a:r>
              <a:rPr lang="es-CL" sz="2400" dirty="0" smtClean="0"/>
              <a:t> &lt;meta&gt;; estos últimos nos permiten declarar información sobre la descripción, el autor, codificación de caracteres de la página, etc. Esta información no se renderiza ni se visualiza en la página.</a:t>
            </a:r>
          </a:p>
          <a:p>
            <a:pPr marL="0" indent="0" algn="just">
              <a:buNone/>
            </a:pPr>
            <a:r>
              <a:rPr lang="es-CL" sz="2400" b="1" dirty="0" smtClean="0">
                <a:solidFill>
                  <a:srgbClr val="0070C0"/>
                </a:solidFill>
              </a:rPr>
              <a:t>&lt;</a:t>
            </a:r>
            <a:r>
              <a:rPr lang="es-CL" sz="2400" b="1" dirty="0" err="1" smtClean="0">
                <a:solidFill>
                  <a:srgbClr val="0070C0"/>
                </a:solidFill>
              </a:rPr>
              <a:t>title</a:t>
            </a:r>
            <a:r>
              <a:rPr lang="es-CL" sz="2400" b="1" dirty="0" smtClean="0">
                <a:solidFill>
                  <a:srgbClr val="0070C0"/>
                </a:solidFill>
              </a:rPr>
              <a:t>&gt;&lt;/</a:t>
            </a:r>
            <a:r>
              <a:rPr lang="es-CL" sz="2400" b="1" dirty="0" err="1" smtClean="0">
                <a:solidFill>
                  <a:srgbClr val="0070C0"/>
                </a:solidFill>
              </a:rPr>
              <a:t>title</a:t>
            </a:r>
            <a:r>
              <a:rPr lang="es-CL" sz="2400" b="1" dirty="0" smtClean="0">
                <a:solidFill>
                  <a:srgbClr val="0070C0"/>
                </a:solidFill>
              </a:rPr>
              <a:t>&gt;</a:t>
            </a:r>
            <a:r>
              <a:rPr lang="es-CL" sz="2400" b="1" dirty="0">
                <a:solidFill>
                  <a:srgbClr val="0070C0"/>
                </a:solidFill>
              </a:rPr>
              <a:t>	</a:t>
            </a:r>
            <a:r>
              <a:rPr lang="es-CL" sz="2400" b="1" dirty="0" smtClean="0"/>
              <a:t>	:	</a:t>
            </a:r>
            <a:r>
              <a:rPr lang="es-CL" sz="2400" dirty="0" smtClean="0"/>
              <a:t>Se define el título de la página.</a:t>
            </a:r>
          </a:p>
          <a:p>
            <a:pPr marL="0" indent="0" algn="just">
              <a:buNone/>
            </a:pPr>
            <a:r>
              <a:rPr lang="es-CL" sz="2400" b="1" dirty="0" smtClean="0">
                <a:solidFill>
                  <a:srgbClr val="0070C0"/>
                </a:solidFill>
              </a:rPr>
              <a:t>&lt;</a:t>
            </a:r>
            <a:r>
              <a:rPr lang="es-CL" sz="2400" b="1" dirty="0" err="1" smtClean="0">
                <a:solidFill>
                  <a:srgbClr val="0070C0"/>
                </a:solidFill>
              </a:rPr>
              <a:t>body</a:t>
            </a:r>
            <a:r>
              <a:rPr lang="es-CL" sz="2400" b="1" dirty="0" smtClean="0">
                <a:solidFill>
                  <a:srgbClr val="0070C0"/>
                </a:solidFill>
              </a:rPr>
              <a:t>&gt;&lt;/</a:t>
            </a:r>
            <a:r>
              <a:rPr lang="es-CL" sz="2400" b="1" dirty="0" err="1" smtClean="0">
                <a:solidFill>
                  <a:srgbClr val="0070C0"/>
                </a:solidFill>
              </a:rPr>
              <a:t>body</a:t>
            </a:r>
            <a:r>
              <a:rPr lang="es-CL" sz="2400" b="1" dirty="0" smtClean="0">
                <a:solidFill>
                  <a:srgbClr val="0070C0"/>
                </a:solidFill>
              </a:rPr>
              <a:t>&gt;</a:t>
            </a:r>
            <a:r>
              <a:rPr lang="es-CL" sz="2400" b="1" dirty="0" smtClean="0"/>
              <a:t>	:</a:t>
            </a:r>
            <a:r>
              <a:rPr lang="es-CL" sz="2400" dirty="0" smtClean="0"/>
              <a:t>	Contiene todos los </a:t>
            </a:r>
            <a:r>
              <a:rPr lang="es-CL" sz="2400" dirty="0" err="1" smtClean="0"/>
              <a:t>tags</a:t>
            </a:r>
            <a:r>
              <a:rPr lang="es-CL" sz="2400" dirty="0"/>
              <a:t> </a:t>
            </a:r>
            <a:r>
              <a:rPr lang="es-CL" sz="2400" dirty="0" smtClean="0"/>
              <a:t>que serán visibles para el usuario; </a:t>
            </a:r>
            <a:r>
              <a:rPr lang="es-CL" sz="2400" dirty="0" err="1" smtClean="0"/>
              <a:t>Ej</a:t>
            </a:r>
            <a:r>
              <a:rPr lang="es-CL" sz="2400" dirty="0" smtClean="0"/>
              <a:t>: textos, imágenes, videos, etc.</a:t>
            </a:r>
          </a:p>
          <a:p>
            <a:pPr marL="0" indent="0" algn="just">
              <a:buNone/>
            </a:pPr>
            <a:endParaRPr lang="es-CL" sz="2400" dirty="0" smtClean="0"/>
          </a:p>
        </p:txBody>
      </p:sp>
      <p:grpSp>
        <p:nvGrpSpPr>
          <p:cNvPr id="4" name="Grupo 3"/>
          <p:cNvGrpSpPr/>
          <p:nvPr/>
        </p:nvGrpSpPr>
        <p:grpSpPr>
          <a:xfrm>
            <a:off x="319482" y="385500"/>
            <a:ext cx="4650629" cy="523220"/>
            <a:chOff x="4542" y="0"/>
            <a:chExt cx="4650629" cy="523220"/>
          </a:xfrm>
        </p:grpSpPr>
        <p:sp>
          <p:nvSpPr>
            <p:cNvPr id="5" name="Rectángulo redondeado 4"/>
            <p:cNvSpPr/>
            <p:nvPr/>
          </p:nvSpPr>
          <p:spPr>
            <a:xfrm>
              <a:off x="4542" y="0"/>
              <a:ext cx="4650629" cy="5232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ángulo 6"/>
            <p:cNvSpPr/>
            <p:nvPr/>
          </p:nvSpPr>
          <p:spPr>
            <a:xfrm>
              <a:off x="30083" y="25541"/>
              <a:ext cx="4599547" cy="472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lvl="0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600" b="1" dirty="0" smtClean="0"/>
                <a:t>Etiquetas esenciales</a:t>
              </a:r>
              <a:endParaRPr lang="es-CL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145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319316" y="1412776"/>
            <a:ext cx="8501155" cy="4408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>
            <a:noAutofit/>
          </a:bodyPr>
          <a:lstStyle/>
          <a:p>
            <a:pPr marL="0" indent="0" algn="just">
              <a:buNone/>
            </a:pPr>
            <a:r>
              <a:rPr lang="es-CL" sz="2400" dirty="0" smtClean="0"/>
              <a:t>Una etiqueta HTML posee atributos que </a:t>
            </a:r>
            <a:r>
              <a:rPr lang="es-CL" sz="2400" dirty="0"/>
              <a:t>permiten </a:t>
            </a:r>
            <a:r>
              <a:rPr lang="es-CL" sz="2400" dirty="0" smtClean="0"/>
              <a:t>personalizar sus características. Éstas se </a:t>
            </a:r>
            <a:r>
              <a:rPr lang="es-CL" sz="2400" dirty="0"/>
              <a:t>definen dentro de la etiqueta de apertura, </a:t>
            </a:r>
            <a:r>
              <a:rPr lang="es-CL" sz="2400" dirty="0" smtClean="0"/>
              <a:t>como por </a:t>
            </a:r>
            <a:r>
              <a:rPr lang="es-CL" sz="2400" dirty="0"/>
              <a:t>ejemplo</a:t>
            </a:r>
            <a:r>
              <a:rPr lang="es-CL" sz="2400" dirty="0" smtClean="0"/>
              <a:t>:</a:t>
            </a:r>
          </a:p>
          <a:p>
            <a:pPr algn="just"/>
            <a:endParaRPr lang="es-CL" sz="2400" b="1" dirty="0"/>
          </a:p>
          <a:p>
            <a:r>
              <a:rPr lang="en-US" sz="2400" b="1" dirty="0"/>
              <a:t>&lt;</a:t>
            </a:r>
            <a:r>
              <a:rPr lang="en-US" sz="2400" b="1" dirty="0" err="1"/>
              <a:t>img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="</a:t>
            </a:r>
            <a:r>
              <a:rPr lang="en-US" sz="2400" b="1" dirty="0" smtClean="0">
                <a:solidFill>
                  <a:srgbClr val="0070C0"/>
                </a:solidFill>
              </a:rPr>
              <a:t>imagen1.jpg“ </a:t>
            </a:r>
            <a:r>
              <a:rPr lang="en-US" sz="2400" b="1" dirty="0" smtClean="0"/>
              <a:t>/&gt; </a:t>
            </a:r>
          </a:p>
          <a:p>
            <a:pPr marL="0" indent="0">
              <a:buNone/>
            </a:pPr>
            <a:r>
              <a:rPr lang="en-US" sz="2400" dirty="0" smtClean="0"/>
              <a:t>	Se define la </a:t>
            </a:r>
            <a:r>
              <a:rPr lang="en-US" sz="2400" dirty="0" err="1" smtClean="0"/>
              <a:t>ruta</a:t>
            </a:r>
            <a:r>
              <a:rPr lang="en-US" sz="2400" dirty="0" smtClean="0"/>
              <a:t> para la </a:t>
            </a:r>
            <a:r>
              <a:rPr lang="en-US" sz="2400" dirty="0" err="1" smtClean="0"/>
              <a:t>imagen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r>
              <a:rPr lang="en-US" sz="2400" b="1" dirty="0" smtClean="0"/>
              <a:t>&lt;</a:t>
            </a:r>
            <a:r>
              <a:rPr lang="en-US" sz="2400" b="1" dirty="0"/>
              <a:t>p </a:t>
            </a:r>
            <a:r>
              <a:rPr lang="en-US" sz="2400" b="1" dirty="0">
                <a:solidFill>
                  <a:srgbClr val="0070C0"/>
                </a:solidFill>
              </a:rPr>
              <a:t>align="center</a:t>
            </a:r>
            <a:r>
              <a:rPr lang="en-US" sz="2400" b="1" dirty="0" smtClean="0">
                <a:solidFill>
                  <a:srgbClr val="0070C0"/>
                </a:solidFill>
              </a:rPr>
              <a:t>"</a:t>
            </a:r>
            <a:r>
              <a:rPr lang="en-US" sz="2400" b="1" dirty="0" smtClean="0"/>
              <a:t>&gt;</a:t>
            </a:r>
            <a:r>
              <a:rPr lang="en-US" sz="2400" b="1" dirty="0" err="1" smtClean="0"/>
              <a:t>Texto</a:t>
            </a:r>
            <a:r>
              <a:rPr lang="en-US" sz="2400" b="1" dirty="0" smtClean="0"/>
              <a:t> de un </a:t>
            </a:r>
            <a:r>
              <a:rPr lang="en-US" sz="2400" b="1" dirty="0" err="1" smtClean="0"/>
              <a:t>párrafo</a:t>
            </a:r>
            <a:r>
              <a:rPr lang="en-US" sz="2400" b="1" dirty="0" smtClean="0"/>
              <a:t>&lt;/</a:t>
            </a:r>
            <a:r>
              <a:rPr lang="en-US" sz="2400" b="1" dirty="0"/>
              <a:t>p</a:t>
            </a:r>
            <a:r>
              <a:rPr lang="en-US" sz="2400" b="1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	El </a:t>
            </a:r>
            <a:r>
              <a:rPr lang="en-US" sz="2400" dirty="0" err="1" smtClean="0"/>
              <a:t>párrafo</a:t>
            </a:r>
            <a:r>
              <a:rPr lang="en-US" sz="2400" dirty="0" smtClean="0"/>
              <a:t> </a:t>
            </a:r>
            <a:r>
              <a:rPr lang="en-US" sz="2400" dirty="0" err="1" smtClean="0"/>
              <a:t>aparecerá</a:t>
            </a:r>
            <a:r>
              <a:rPr lang="en-US" sz="2400" dirty="0" smtClean="0"/>
              <a:t> </a:t>
            </a:r>
            <a:r>
              <a:rPr lang="en-US" sz="2400" dirty="0" err="1" smtClean="0"/>
              <a:t>centrado</a:t>
            </a:r>
            <a:r>
              <a:rPr lang="en-US" sz="2400" dirty="0" smtClean="0"/>
              <a:t> en la </a:t>
            </a:r>
            <a:r>
              <a:rPr lang="en-US" sz="2400" dirty="0" err="1" smtClean="0"/>
              <a:t>página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&lt;div </a:t>
            </a:r>
            <a:r>
              <a:rPr lang="en-US" sz="2400" b="1" dirty="0" smtClean="0">
                <a:solidFill>
                  <a:srgbClr val="0070C0"/>
                </a:solidFill>
              </a:rPr>
              <a:t>width=“200”</a:t>
            </a:r>
            <a:r>
              <a:rPr lang="en-US" sz="2400" b="1" dirty="0" smtClean="0"/>
              <a:t>&gt;&lt;/div&gt;</a:t>
            </a:r>
          </a:p>
          <a:p>
            <a:pPr marL="0" indent="0" algn="just">
              <a:buNone/>
            </a:pPr>
            <a:r>
              <a:rPr lang="es-CL" sz="2400" dirty="0" smtClean="0"/>
              <a:t>	Se </a:t>
            </a:r>
            <a:r>
              <a:rPr lang="en-US" sz="2400" dirty="0"/>
              <a:t>define </a:t>
            </a:r>
            <a:r>
              <a:rPr lang="es-CL" sz="2400" dirty="0" smtClean="0"/>
              <a:t>el ancho (En pixeles) del div.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319482" y="385500"/>
            <a:ext cx="4650629" cy="523220"/>
            <a:chOff x="4542" y="0"/>
            <a:chExt cx="4650629" cy="523220"/>
          </a:xfrm>
        </p:grpSpPr>
        <p:sp>
          <p:nvSpPr>
            <p:cNvPr id="5" name="Rectángulo redondeado 4"/>
            <p:cNvSpPr/>
            <p:nvPr/>
          </p:nvSpPr>
          <p:spPr>
            <a:xfrm>
              <a:off x="4542" y="0"/>
              <a:ext cx="4650629" cy="5232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ángulo 6"/>
            <p:cNvSpPr/>
            <p:nvPr/>
          </p:nvSpPr>
          <p:spPr>
            <a:xfrm>
              <a:off x="30083" y="25541"/>
              <a:ext cx="4599547" cy="472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lvl="0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600" b="1" dirty="0" smtClean="0"/>
                <a:t>Etiquetas y atributos</a:t>
              </a:r>
              <a:endParaRPr lang="es-CL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73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114398</TotalTime>
  <Words>561</Words>
  <Application>Microsoft Office PowerPoint</Application>
  <PresentationFormat>Presentación en pantalla (4:3)</PresentationFormat>
  <Paragraphs>168</Paragraphs>
  <Slides>23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ＭＳ Ｐゴシック</vt:lpstr>
      <vt:lpstr>Arial</vt:lpstr>
      <vt:lpstr>Calibri</vt:lpstr>
      <vt:lpstr>Times New Roman</vt:lpstr>
      <vt:lpstr>Tema DuocUC 2012</vt:lpstr>
      <vt:lpstr>Curso Desarrollo de Software Unidad 1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Benjamin Sebastian Valladares Lobos</cp:lastModifiedBy>
  <cp:revision>494</cp:revision>
  <dcterms:created xsi:type="dcterms:W3CDTF">2013-06-28T16:52:03Z</dcterms:created>
  <dcterms:modified xsi:type="dcterms:W3CDTF">2017-09-23T03:11:13Z</dcterms:modified>
</cp:coreProperties>
</file>