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3"/>
  </p:notesMasterIdLst>
  <p:sldIdLst>
    <p:sldId id="303" r:id="rId2"/>
    <p:sldId id="304" r:id="rId3"/>
    <p:sldId id="258" r:id="rId4"/>
    <p:sldId id="291" r:id="rId5"/>
    <p:sldId id="292" r:id="rId6"/>
    <p:sldId id="301" r:id="rId7"/>
    <p:sldId id="302" r:id="rId8"/>
    <p:sldId id="299" r:id="rId9"/>
    <p:sldId id="300" r:id="rId10"/>
    <p:sldId id="275" r:id="rId11"/>
    <p:sldId id="276" r:id="rId1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37" autoAdjust="0"/>
  </p:normalViewPr>
  <p:slideViewPr>
    <p:cSldViewPr snapToGrid="0" showGuides="1"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16420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52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277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Explicar que la comunicación entre servidor de aplicaciones web y el browser se hacen fundamentalmente en texto.</a:t>
            </a:r>
          </a:p>
          <a:p>
            <a:pPr>
              <a:spcBef>
                <a:spcPts val="0"/>
              </a:spcBef>
              <a:buNone/>
            </a:pPr>
            <a:r>
              <a:rPr lang="en" dirty="0" smtClean="0"/>
              <a:t>Diferenciar entre el header de la comunicación y el cuerpo, que es habitualmente html.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78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Ventajas del enfoque Java, utilizando un servidor de componentes de aplicaciones por sobre el desarrollo “desde cero”.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359BAC6-CDD1-495F-B578-B1B655A186A6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8347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Estructura básica de un servidor de aplicaciones Java y los componentes que contiene; </a:t>
            </a:r>
            <a:r>
              <a:rPr lang="en" baseline="0" dirty="0" smtClean="0"/>
              <a:t> </a:t>
            </a:r>
            <a:r>
              <a:rPr lang="en" dirty="0" smtClean="0"/>
              <a:t>además la relación que se establece con el browser y las aplicaciones que corren en el cliente.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359BAC6-CDD1-495F-B578-B1B655A186A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51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Explicar que en el mundo Java EE existen </a:t>
            </a:r>
            <a:r>
              <a:rPr lang="en" smtClean="0"/>
              <a:t>diferentes servidores</a:t>
            </a:r>
            <a:r>
              <a:rPr lang="en" baseline="0" smtClean="0"/>
              <a:t> para implementar una arquitectura Cliente/Servidor, para el proceso de petición/respuesta.</a:t>
            </a:r>
            <a:endParaRPr lang="en" dirty="0" smtClean="0"/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Diferencia entre el estándar Java EE y las implementaciones.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 smtClean="0"/>
              <a:t>Explicar que hay implementaciones completas y parciales de Java EE, en particular, la existencia de servidores que sólo</a:t>
            </a:r>
            <a:r>
              <a:rPr lang="en" baseline="0" dirty="0" smtClean="0"/>
              <a:t> </a:t>
            </a:r>
            <a:r>
              <a:rPr lang="en" dirty="0" smtClean="0"/>
              <a:t>implementan el perfil web.</a:t>
            </a:r>
          </a:p>
          <a:p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359BAC6-CDD1-495F-B578-B1B655A186A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076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Explicar la</a:t>
            </a:r>
            <a:r>
              <a:rPr lang="es-CL" baseline="0" dirty="0" smtClean="0"/>
              <a:t> evolución de Java en el tiempo, y el lugar de los </a:t>
            </a:r>
            <a:r>
              <a:rPr lang="es-CL" baseline="0" dirty="0" err="1" smtClean="0"/>
              <a:t>Servlets</a:t>
            </a:r>
            <a:r>
              <a:rPr lang="es-CL" baseline="0" dirty="0" smtClean="0"/>
              <a:t> en sus versiones.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359BAC6-CDD1-495F-B578-B1B655A186A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3295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28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04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929198"/>
            <a:ext cx="6400800" cy="70960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60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22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96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44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70D0AA-A564-40E6-BDF9-FE3371FD07B4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12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65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750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791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575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742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990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55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smtClean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1BF2EB3-0EDA-4ED9-9536-B32CA2814CB2}" type="datetimeFigureOut">
              <a:rPr lang="es-CL" smtClean="0"/>
              <a:pPr/>
              <a:t>22-09-2017</a:t>
            </a:fld>
            <a:endParaRPr lang="es-CL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CB81E1-065B-41FA-A93E-2D40791BFEEB}" type="slidenum">
              <a:rPr lang="es-CL" smtClean="0"/>
              <a:pPr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6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0" y="6283325"/>
            <a:ext cx="9144000" cy="574675"/>
            <a:chOff x="0" y="6283325"/>
            <a:chExt cx="9144000" cy="574675"/>
          </a:xfrm>
        </p:grpSpPr>
        <p:sp>
          <p:nvSpPr>
            <p:cNvPr id="7" name="10 Rectángulo">
              <a:extLst>
                <a:ext uri="{FF2B5EF4-FFF2-40B4-BE49-F238E27FC236}">
                  <a16:creationId xmlns="" xmlns:a16="http://schemas.microsoft.com/office/drawing/2014/main" id="{4D7D3691-0863-4CB8-83A7-D0919952D15B}"/>
                </a:ext>
              </a:extLst>
            </p:cNvPr>
            <p:cNvSpPr/>
            <p:nvPr userDrawn="1"/>
          </p:nvSpPr>
          <p:spPr>
            <a:xfrm>
              <a:off x="0" y="6283325"/>
              <a:ext cx="9144000" cy="574675"/>
            </a:xfrm>
            <a:prstGeom prst="rect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L"/>
            </a:p>
          </p:txBody>
        </p:sp>
        <p:pic>
          <p:nvPicPr>
            <p:cNvPr id="8" name="6 Imagen" descr="capTICvariaciones fondo y color -1_blanco fondo transparente.png">
              <a:extLst>
                <a:ext uri="{FF2B5EF4-FFF2-40B4-BE49-F238E27FC236}">
                  <a16:creationId xmlns="" xmlns:a16="http://schemas.microsoft.com/office/drawing/2014/main" id="{BEF54760-0B36-426D-9BE9-1F924AE0A9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" y="6394450"/>
              <a:ext cx="900113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Clic para editar título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s-CL" kern="1200">
              <a:solidFill>
                <a:prstClr val="black">
                  <a:tint val="75000"/>
                </a:prstClr>
              </a:solidFill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04CB81E1-065B-41FA-A93E-2D40791BFEEB}" type="slidenum">
              <a:rPr lang="es-CL" kern="1200" smtClean="0">
                <a:ea typeface="+mn-ea"/>
                <a:cs typeface="+mn-cs"/>
              </a:rPr>
              <a:pPr/>
              <a:t>‹Nº›</a:t>
            </a:fld>
            <a:endParaRPr lang="es-CL" kern="1200">
              <a:ea typeface="+mn-ea"/>
              <a:cs typeface="+mn-cs"/>
            </a:endParaRPr>
          </a:p>
        </p:txBody>
      </p:sp>
      <p:pic>
        <p:nvPicPr>
          <p:cNvPr id="10" name="Picture 1" descr="A picture containing clipart&#10;&#10;Description generated with very high confidence"/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260648"/>
            <a:ext cx="1280758" cy="5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docs.oracle.com/javaee/7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5">
            <a:extLst>
              <a:ext uri="{FF2B5EF4-FFF2-40B4-BE49-F238E27FC236}">
                <a16:creationId xmlns="" xmlns:a16="http://schemas.microsoft.com/office/drawing/2014/main" id="{2C58DB8F-4132-4FB5-9179-4E7D0C3D8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" r="1564"/>
          <a:stretch>
            <a:fillRect/>
          </a:stretch>
        </p:blipFill>
        <p:spPr bwMode="auto">
          <a:xfrm>
            <a:off x="0" y="0"/>
            <a:ext cx="9144000" cy="62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2 Título">
            <a:extLst>
              <a:ext uri="{FF2B5EF4-FFF2-40B4-BE49-F238E27FC236}">
                <a16:creationId xmlns="" xmlns:a16="http://schemas.microsoft.com/office/drawing/2014/main" id="{CB2A55F3-BDC9-41D7-AFAF-AD4AD89F5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132857"/>
            <a:ext cx="4392488" cy="3672408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s-ES" b="1" dirty="0"/>
              <a:t>Curso</a:t>
            </a:r>
            <a:br>
              <a:rPr lang="es-ES" b="1" dirty="0"/>
            </a:br>
            <a:r>
              <a:rPr lang="es-CL" b="1" dirty="0" smtClean="0"/>
              <a:t>Desarrollo de Software</a:t>
            </a:r>
            <a:br>
              <a:rPr lang="es-CL" b="1" dirty="0" smtClean="0"/>
            </a:br>
            <a:r>
              <a:rPr lang="es-CL" b="1" dirty="0" smtClean="0"/>
              <a:t>Unidad 1</a:t>
            </a:r>
            <a:r>
              <a:rPr lang="es-CL" b="1" dirty="0"/>
              <a:t/>
            </a:r>
            <a:br>
              <a:rPr lang="es-CL" b="1" dirty="0"/>
            </a:br>
            <a:endParaRPr lang="es-ES" b="1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FD02F98-6002-412A-BC2A-33931BDA021B}"/>
              </a:ext>
            </a:extLst>
          </p:cNvPr>
          <p:cNvSpPr/>
          <p:nvPr/>
        </p:nvSpPr>
        <p:spPr>
          <a:xfrm>
            <a:off x="323528" y="332656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es-ES" alt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Programa becas capital humano </a:t>
            </a:r>
            <a:endParaRPr lang="es-ES" altLang="en-US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0" eaLnBrk="0" hangingPunct="0"/>
            <a:r>
              <a:rPr lang="es-ES" alt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17PFC-73282</a:t>
            </a:r>
            <a:endParaRPr lang="es-E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08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7847351" cy="3661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marL="457200" lvl="0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Se describió el proceso de petición y respuesta HTTP.</a:t>
            </a:r>
          </a:p>
          <a:p>
            <a:pPr marL="457200" lvl="0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Se describio el concepto de Cliente/Servidor.</a:t>
            </a:r>
          </a:p>
          <a:p>
            <a:pPr marL="457200" lvl="0" indent="-419100" algn="just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Se mostraron algnos de los servidores más populares utilizados en una arquitectura Java.</a:t>
            </a:r>
            <a:endParaRPr lang="en" dirty="0"/>
          </a:p>
        </p:txBody>
      </p:sp>
      <p:grpSp>
        <p:nvGrpSpPr>
          <p:cNvPr id="4" name="Grupo 3"/>
          <p:cNvGrpSpPr/>
          <p:nvPr/>
        </p:nvGrpSpPr>
        <p:grpSpPr>
          <a:xfrm>
            <a:off x="457200" y="749823"/>
            <a:ext cx="4650629" cy="523220"/>
            <a:chOff x="4542" y="0"/>
            <a:chExt cx="4650629" cy="523220"/>
          </a:xfrm>
        </p:grpSpPr>
        <p:sp>
          <p:nvSpPr>
            <p:cNvPr id="5" name="Rectángulo redondeado 4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ángulo 5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Resumen</a:t>
              </a:r>
              <a:endParaRPr lang="es-CL" sz="2600" kern="1200" dirty="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CL" dirty="0">
                <a:hlinkClick r:id="rId3"/>
              </a:rPr>
              <a:t>https://docs.oracle.com/en/java</a:t>
            </a:r>
            <a:r>
              <a:rPr lang="es-CL" dirty="0" smtClean="0">
                <a:hlinkClick r:id="rId3"/>
              </a:rPr>
              <a:t>/</a:t>
            </a:r>
            <a:endParaRPr lang="es-CL" dirty="0" smtClean="0"/>
          </a:p>
          <a:p>
            <a:r>
              <a:rPr lang="es-CL" dirty="0">
                <a:hlinkClick r:id="rId4"/>
              </a:rPr>
              <a:t>http://</a:t>
            </a:r>
            <a:r>
              <a:rPr lang="es-CL" dirty="0" smtClean="0">
                <a:hlinkClick r:id="rId4"/>
              </a:rPr>
              <a:t>docs.oracle.com/javaee/7/index.html</a:t>
            </a:r>
            <a:endParaRPr lang="es-CL" dirty="0" smtClean="0"/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88" y="3181753"/>
            <a:ext cx="7335643" cy="2458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6" name="Grupo 5"/>
          <p:cNvGrpSpPr/>
          <p:nvPr/>
        </p:nvGrpSpPr>
        <p:grpSpPr>
          <a:xfrm>
            <a:off x="457200" y="749823"/>
            <a:ext cx="4650629" cy="523220"/>
            <a:chOff x="4542" y="0"/>
            <a:chExt cx="4650629" cy="523220"/>
          </a:xfrm>
        </p:grpSpPr>
        <p:sp>
          <p:nvSpPr>
            <p:cNvPr id="7" name="Rectángulo redondeado 6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ángulo 7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Bibliografía</a:t>
              </a:r>
              <a:endParaRPr lang="es-CL" sz="2600" kern="1200" dirty="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23528" y="836712"/>
            <a:ext cx="8208912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L" sz="2800" b="1" dirty="0" smtClean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Unidad </a:t>
            </a:r>
            <a:r>
              <a:rPr lang="es-CL" sz="2800" b="1" dirty="0">
                <a:latin typeface="Calibri" pitchFamily="34" charset="0"/>
              </a:rPr>
              <a:t>de Aprendizaje </a:t>
            </a:r>
            <a:r>
              <a:rPr lang="es-CL" sz="2800" b="1" dirty="0" smtClean="0">
                <a:latin typeface="Calibri" pitchFamily="34" charset="0"/>
              </a:rPr>
              <a:t>1</a:t>
            </a:r>
            <a:endParaRPr lang="es-CL" sz="2800" dirty="0" smtClean="0">
              <a:solidFill>
                <a:schemeClr val="bg1"/>
              </a:solidFill>
              <a:latin typeface="Calibri" pitchFamily="34" charset="0"/>
            </a:endParaRPr>
          </a:p>
          <a:p>
            <a:pPr algn="ctr"/>
            <a:r>
              <a:rPr lang="es-CL" sz="2800" dirty="0"/>
              <a:t>Programación web en </a:t>
            </a:r>
            <a:r>
              <a:rPr lang="es-CL" sz="2800" dirty="0" smtClean="0"/>
              <a:t>Java</a:t>
            </a:r>
          </a:p>
          <a:p>
            <a:pPr algn="ctr"/>
            <a:endParaRPr lang="es-CL" sz="2800" dirty="0">
              <a:latin typeface="Calibri" pitchFamily="34" charset="0"/>
            </a:endParaRPr>
          </a:p>
          <a:p>
            <a:pPr algn="ctr"/>
            <a:r>
              <a:rPr lang="es-CL" sz="2800" b="1" dirty="0" smtClean="0">
                <a:latin typeface="Calibri" pitchFamily="34" charset="0"/>
              </a:rPr>
              <a:t>EA 1:</a:t>
            </a:r>
            <a:r>
              <a:rPr lang="es-CL" sz="2800" dirty="0" smtClean="0">
                <a:latin typeface="Calibri" pitchFamily="34" charset="0"/>
              </a:rPr>
              <a:t> </a:t>
            </a:r>
            <a:r>
              <a:rPr lang="es-CL" sz="2800" b="1" dirty="0"/>
              <a:t>“Proyecto Java Web</a:t>
            </a:r>
            <a:r>
              <a:rPr lang="es-CL" sz="2800" b="1" dirty="0" smtClean="0"/>
              <a:t>”</a:t>
            </a:r>
          </a:p>
          <a:p>
            <a:pPr algn="ctr"/>
            <a:endParaRPr lang="es-CL" sz="2800" b="1" dirty="0"/>
          </a:p>
          <a:p>
            <a:pPr algn="ctr"/>
            <a:r>
              <a:rPr lang="es-CL" sz="2800" b="1" dirty="0" smtClean="0"/>
              <a:t>Aprendizaje Esperado: </a:t>
            </a:r>
            <a:r>
              <a:rPr lang="es-CL" sz="2800" dirty="0"/>
              <a:t>Identifica las clases y librerías para crear aplicaciones web en Java. </a:t>
            </a:r>
          </a:p>
          <a:p>
            <a:pPr algn="ctr"/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40456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539337"/>
            <a:ext cx="8177134" cy="30744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es-CL" sz="2200" dirty="0"/>
              <a:t>El Protocolo de transferencia de hipertexto (HTTP) está diseñado para permitir las comunicaciones entre clientes y </a:t>
            </a:r>
            <a:r>
              <a:rPr lang="es-CL" sz="2200" dirty="0" smtClean="0"/>
              <a:t>servidores</a:t>
            </a:r>
            <a:r>
              <a:rPr lang="es-CL" sz="2200" dirty="0"/>
              <a:t> </a:t>
            </a:r>
            <a:r>
              <a:rPr lang="es-CL" sz="2200" dirty="0" smtClean="0"/>
              <a:t>en la </a:t>
            </a:r>
            <a:r>
              <a:rPr lang="es-CL" sz="2200" dirty="0" err="1" smtClean="0"/>
              <a:t>World</a:t>
            </a:r>
            <a:r>
              <a:rPr lang="es-CL" sz="2200" dirty="0" smtClean="0"/>
              <a:t> Wide Web (WWW).</a:t>
            </a:r>
          </a:p>
          <a:p>
            <a:pPr algn="just"/>
            <a:r>
              <a:rPr lang="es-CL" sz="2200" dirty="0"/>
              <a:t>HTTP funciona como un protocolo de petición-respuesta entre un cliente y el servidor</a:t>
            </a:r>
            <a:r>
              <a:rPr lang="es-CL" sz="2200" dirty="0" smtClean="0"/>
              <a:t>.</a:t>
            </a:r>
          </a:p>
          <a:p>
            <a:pPr algn="just"/>
            <a:r>
              <a:rPr lang="es-CL" sz="2200" dirty="0"/>
              <a:t>Un navegador web puede ser el </a:t>
            </a:r>
            <a:r>
              <a:rPr lang="es-CL" sz="2200" dirty="0" smtClean="0"/>
              <a:t>cliente, </a:t>
            </a:r>
            <a:r>
              <a:rPr lang="es-CL" sz="2200" dirty="0"/>
              <a:t>y una aplicación en un equipo que aloja </a:t>
            </a:r>
            <a:r>
              <a:rPr lang="es-CL" sz="2200" dirty="0" smtClean="0"/>
              <a:t>al </a:t>
            </a:r>
            <a:r>
              <a:rPr lang="es-CL" sz="2200" dirty="0"/>
              <a:t>sitio </a:t>
            </a:r>
            <a:r>
              <a:rPr lang="es-CL" sz="2200" dirty="0" smtClean="0"/>
              <a:t>web solicitado </a:t>
            </a:r>
            <a:r>
              <a:rPr lang="es-CL" sz="2200" dirty="0"/>
              <a:t>puede ser el </a:t>
            </a:r>
            <a:r>
              <a:rPr lang="es-CL" sz="2200" dirty="0" smtClean="0"/>
              <a:t>servidor (servidor de aplicaciones o servidor web).</a:t>
            </a:r>
            <a:endParaRPr lang="es-CL" sz="2200" dirty="0"/>
          </a:p>
          <a:p>
            <a:pPr algn="just"/>
            <a:endParaRPr lang="es-CL" sz="2200" dirty="0"/>
          </a:p>
        </p:txBody>
      </p:sp>
      <p:pic>
        <p:nvPicPr>
          <p:cNvPr id="1028" name="Picture 4" descr="http://2.bp.blogspot.com/_jUCZth_DkjU/TID-jK9rWcI/AAAAAAAAAAQ/3JNIssF_KeQ/s1600/protocol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19560" r="1907" b="16594"/>
          <a:stretch/>
        </p:blipFill>
        <p:spPr bwMode="auto">
          <a:xfrm>
            <a:off x="4859704" y="4710066"/>
            <a:ext cx="3774630" cy="146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5" name="Grupo 4"/>
          <p:cNvGrpSpPr/>
          <p:nvPr/>
        </p:nvGrpSpPr>
        <p:grpSpPr>
          <a:xfrm>
            <a:off x="457200" y="749823"/>
            <a:ext cx="4650629" cy="523220"/>
            <a:chOff x="4542" y="0"/>
            <a:chExt cx="4650629" cy="523220"/>
          </a:xfrm>
        </p:grpSpPr>
        <p:sp>
          <p:nvSpPr>
            <p:cNvPr id="6" name="Rectángulo redondeado 5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ángulo 6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El protocolo HTTP</a:t>
              </a:r>
              <a:endParaRPr lang="es-CL" sz="2600" kern="1200" dirty="0"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92851"/>
            <a:ext cx="8039100" cy="491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6868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4" y="770814"/>
            <a:ext cx="8300355" cy="5143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453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75"/>
          <p:cNvPicPr preferRelativeResize="0"/>
          <p:nvPr/>
        </p:nvPicPr>
        <p:blipFill rotWithShape="1">
          <a:blip r:embed="rId3">
            <a:alphaModFix/>
          </a:blip>
          <a:srcRect l="5004" t="52"/>
          <a:stretch/>
        </p:blipFill>
        <p:spPr>
          <a:xfrm>
            <a:off x="569627" y="569625"/>
            <a:ext cx="7779894" cy="53964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50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86" y="600589"/>
            <a:ext cx="8424778" cy="51706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3259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nvensysglobal.com/wp-content/uploads/2014/09/ibm-webspher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92" y="3683813"/>
            <a:ext cx="21431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96476"/>
            <a:ext cx="2032000" cy="1371600"/>
          </a:xfrm>
          <a:prstGeom prst="rect">
            <a:avLst/>
          </a:prstGeom>
        </p:spPr>
      </p:pic>
      <p:pic>
        <p:nvPicPr>
          <p:cNvPr id="1032" name="Picture 8" descr="http://blog.servidoresdeaplicaciones.com/wp-content/uploads/2014/09/wl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17188"/>
            <a:ext cx="261937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codejobs.biz/www/lib/files/images/8be083f70a55be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93" y="1968217"/>
            <a:ext cx="2330672" cy="144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eclipse.org/jetty/images/jetty-logo-80x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651" y="3867288"/>
            <a:ext cx="26955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vulnerabilityteam.files.wordpress.com/2009/06/apache-tomcat_logo_nomatt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25" y="2040450"/>
            <a:ext cx="25527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457200" y="749823"/>
            <a:ext cx="4650629" cy="523220"/>
            <a:chOff x="4542" y="0"/>
            <a:chExt cx="4650629" cy="523220"/>
          </a:xfrm>
        </p:grpSpPr>
        <p:sp>
          <p:nvSpPr>
            <p:cNvPr id="11" name="Rectángulo redondeado 10"/>
            <p:cNvSpPr/>
            <p:nvPr/>
          </p:nvSpPr>
          <p:spPr>
            <a:xfrm>
              <a:off x="4542" y="0"/>
              <a:ext cx="4650629" cy="52322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ángulo 11"/>
            <p:cNvSpPr/>
            <p:nvPr/>
          </p:nvSpPr>
          <p:spPr>
            <a:xfrm>
              <a:off x="30083" y="25541"/>
              <a:ext cx="4599547" cy="472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49530" rIns="99060" bIns="49530" numCol="1" spcCol="1270" anchor="ctr" anchorCtr="0">
              <a:noAutofit/>
            </a:bodyPr>
            <a:lstStyle/>
            <a:p>
              <a:pPr lvl="0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L" sz="2600" b="1" dirty="0" smtClean="0"/>
                <a:t>Algunos Servidores</a:t>
              </a:r>
              <a:endParaRPr lang="es-CL" sz="2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31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12" y="836712"/>
            <a:ext cx="838425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7484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uocUC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321</Words>
  <Application>Microsoft Office PowerPoint</Application>
  <PresentationFormat>Presentación en pantalla (4:3)</PresentationFormat>
  <Paragraphs>34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Tema DuocUC 2012</vt:lpstr>
      <vt:lpstr>Curso Desarrollo de Software Unidad 1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Servlets y JSP II</dc:title>
  <cp:lastModifiedBy>Benjamin Sebastian Valladares Lobos</cp:lastModifiedBy>
  <cp:revision>131</cp:revision>
  <dcterms:modified xsi:type="dcterms:W3CDTF">2017-09-23T03:00:39Z</dcterms:modified>
</cp:coreProperties>
</file>