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5"/>
  </p:notesMasterIdLst>
  <p:sldIdLst>
    <p:sldId id="327" r:id="rId2"/>
    <p:sldId id="338" r:id="rId3"/>
    <p:sldId id="258" r:id="rId4"/>
    <p:sldId id="328" r:id="rId5"/>
    <p:sldId id="329" r:id="rId6"/>
    <p:sldId id="330" r:id="rId7"/>
    <p:sldId id="331" r:id="rId8"/>
    <p:sldId id="332" r:id="rId9"/>
    <p:sldId id="333" r:id="rId10"/>
    <p:sldId id="334" r:id="rId11"/>
    <p:sldId id="335" r:id="rId12"/>
    <p:sldId id="313" r:id="rId13"/>
    <p:sldId id="336" r:id="rId1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2280" autoAdjust="0"/>
  </p:normalViewPr>
  <p:slideViewPr>
    <p:cSldViewPr>
      <p:cViewPr varScale="1">
        <p:scale>
          <a:sx n="65" d="100"/>
          <a:sy n="65" d="100"/>
        </p:scale>
        <p:origin x="141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F688E-8D38-49BC-B2EB-60E5BA9FA73D}"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s-CL"/>
        </a:p>
      </dgm:t>
    </dgm:pt>
    <dgm:pt modelId="{9DC45696-66B4-44E2-92A1-F608EA7D5B56}">
      <dgm:prSet/>
      <dgm:spPr/>
      <dgm:t>
        <a:bodyPr/>
        <a:lstStyle/>
        <a:p>
          <a:pPr algn="l" rtl="0"/>
          <a:r>
            <a:rPr lang="es-CL" b="1" dirty="0" smtClean="0"/>
            <a:t>¿Cómo funciona?</a:t>
          </a:r>
          <a:endParaRPr lang="es-CL" dirty="0"/>
        </a:p>
      </dgm:t>
    </dgm:pt>
    <dgm:pt modelId="{7A806D0E-1C89-4D1B-9A8B-6027321CAA02}" type="parTrans" cxnId="{ECF497F7-F0BF-4BE2-9BA2-625C138D1808}">
      <dgm:prSet/>
      <dgm:spPr/>
      <dgm:t>
        <a:bodyPr/>
        <a:lstStyle/>
        <a:p>
          <a:pPr algn="l"/>
          <a:endParaRPr lang="es-CL"/>
        </a:p>
      </dgm:t>
    </dgm:pt>
    <dgm:pt modelId="{E607EC85-46C5-4147-9C34-F15200821340}" type="sibTrans" cxnId="{ECF497F7-F0BF-4BE2-9BA2-625C138D1808}">
      <dgm:prSet/>
      <dgm:spPr/>
      <dgm:t>
        <a:bodyPr/>
        <a:lstStyle/>
        <a:p>
          <a:pPr algn="l"/>
          <a:endParaRPr lang="es-CL"/>
        </a:p>
      </dgm:t>
    </dgm:pt>
    <dgm:pt modelId="{89F14600-9883-4A0F-A5E5-A7320513660E}" type="pres">
      <dgm:prSet presAssocID="{AABF688E-8D38-49BC-B2EB-60E5BA9FA73D}" presName="Name0" presStyleCnt="0">
        <dgm:presLayoutVars>
          <dgm:dir/>
          <dgm:animLvl val="lvl"/>
          <dgm:resizeHandles val="exact"/>
        </dgm:presLayoutVars>
      </dgm:prSet>
      <dgm:spPr/>
      <dgm:t>
        <a:bodyPr/>
        <a:lstStyle/>
        <a:p>
          <a:endParaRPr lang="es-CL"/>
        </a:p>
      </dgm:t>
    </dgm:pt>
    <dgm:pt modelId="{A6EC2027-D141-4C5C-BBC2-7FC0C0027398}" type="pres">
      <dgm:prSet presAssocID="{9DC45696-66B4-44E2-92A1-F608EA7D5B56}" presName="linNode" presStyleCnt="0"/>
      <dgm:spPr/>
    </dgm:pt>
    <dgm:pt modelId="{C6BE492B-096F-4F85-B60C-FDD694E358D4}" type="pres">
      <dgm:prSet presAssocID="{9DC45696-66B4-44E2-92A1-F608EA7D5B56}" presName="parentText" presStyleLbl="node1" presStyleIdx="0" presStyleCnt="1" custScaleX="277778" custLinFactNeighborX="10789">
        <dgm:presLayoutVars>
          <dgm:chMax val="1"/>
          <dgm:bulletEnabled val="1"/>
        </dgm:presLayoutVars>
      </dgm:prSet>
      <dgm:spPr/>
      <dgm:t>
        <a:bodyPr/>
        <a:lstStyle/>
        <a:p>
          <a:endParaRPr lang="es-CL"/>
        </a:p>
      </dgm:t>
    </dgm:pt>
  </dgm:ptLst>
  <dgm:cxnLst>
    <dgm:cxn modelId="{ECF497F7-F0BF-4BE2-9BA2-625C138D1808}" srcId="{AABF688E-8D38-49BC-B2EB-60E5BA9FA73D}" destId="{9DC45696-66B4-44E2-92A1-F608EA7D5B56}" srcOrd="0" destOrd="0" parTransId="{7A806D0E-1C89-4D1B-9A8B-6027321CAA02}" sibTransId="{E607EC85-46C5-4147-9C34-F15200821340}"/>
    <dgm:cxn modelId="{6A32B40F-499C-4DA4-B833-A80F26E100C4}" type="presOf" srcId="{AABF688E-8D38-49BC-B2EB-60E5BA9FA73D}" destId="{89F14600-9883-4A0F-A5E5-A7320513660E}" srcOrd="0" destOrd="0" presId="urn:microsoft.com/office/officeart/2005/8/layout/vList5"/>
    <dgm:cxn modelId="{18A7630D-FAAB-44B2-BD0F-F6694A356605}" type="presOf" srcId="{9DC45696-66B4-44E2-92A1-F608EA7D5B56}" destId="{C6BE492B-096F-4F85-B60C-FDD694E358D4}" srcOrd="0" destOrd="0" presId="urn:microsoft.com/office/officeart/2005/8/layout/vList5"/>
    <dgm:cxn modelId="{679F6B6F-9082-4B60-ABB9-66D16EBD8987}" type="presParOf" srcId="{89F14600-9883-4A0F-A5E5-A7320513660E}" destId="{A6EC2027-D141-4C5C-BBC2-7FC0C0027398}" srcOrd="0" destOrd="0" presId="urn:microsoft.com/office/officeart/2005/8/layout/vList5"/>
    <dgm:cxn modelId="{F2454C4D-9920-4D02-AA60-4C43C36DA79A}" type="presParOf" srcId="{A6EC2027-D141-4C5C-BBC2-7FC0C0027398}" destId="{C6BE492B-096F-4F85-B60C-FDD694E358D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25-09-2017</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extLst>
      <p:ext uri="{BB962C8B-B14F-4D97-AF65-F5344CB8AC3E}">
        <p14:creationId xmlns:p14="http://schemas.microsoft.com/office/powerpoint/2010/main" val="299540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dirty="0"/>
          </a:p>
        </p:txBody>
      </p:sp>
    </p:spTree>
    <p:extLst>
      <p:ext uri="{BB962C8B-B14F-4D97-AF65-F5344CB8AC3E}">
        <p14:creationId xmlns:p14="http://schemas.microsoft.com/office/powerpoint/2010/main" val="187313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dirty="0"/>
          </a:p>
        </p:txBody>
      </p:sp>
    </p:spTree>
    <p:extLst>
      <p:ext uri="{BB962C8B-B14F-4D97-AF65-F5344CB8AC3E}">
        <p14:creationId xmlns:p14="http://schemas.microsoft.com/office/powerpoint/2010/main" val="173255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dirty="0"/>
          </a:p>
        </p:txBody>
      </p:sp>
    </p:spTree>
    <p:extLst>
      <p:ext uri="{BB962C8B-B14F-4D97-AF65-F5344CB8AC3E}">
        <p14:creationId xmlns:p14="http://schemas.microsoft.com/office/powerpoint/2010/main" val="234711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dirty="0"/>
          </a:p>
        </p:txBody>
      </p:sp>
    </p:spTree>
    <p:extLst>
      <p:ext uri="{BB962C8B-B14F-4D97-AF65-F5344CB8AC3E}">
        <p14:creationId xmlns:p14="http://schemas.microsoft.com/office/powerpoint/2010/main" val="192090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dirty="0"/>
          </a:p>
        </p:txBody>
      </p:sp>
    </p:spTree>
    <p:extLst>
      <p:ext uri="{BB962C8B-B14F-4D97-AF65-F5344CB8AC3E}">
        <p14:creationId xmlns:p14="http://schemas.microsoft.com/office/powerpoint/2010/main" val="187692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dirty="0"/>
          </a:p>
        </p:txBody>
      </p:sp>
    </p:spTree>
    <p:extLst>
      <p:ext uri="{BB962C8B-B14F-4D97-AF65-F5344CB8AC3E}">
        <p14:creationId xmlns:p14="http://schemas.microsoft.com/office/powerpoint/2010/main" val="213846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2692891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dirty="0"/>
          </a:p>
        </p:txBody>
      </p:sp>
    </p:spTree>
    <p:extLst>
      <p:ext uri="{BB962C8B-B14F-4D97-AF65-F5344CB8AC3E}">
        <p14:creationId xmlns:p14="http://schemas.microsoft.com/office/powerpoint/2010/main" val="3198437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4" name="Grupo 3"/>
          <p:cNvGrpSpPr/>
          <p:nvPr userDrawn="1"/>
        </p:nvGrpSpPr>
        <p:grpSpPr>
          <a:xfrm>
            <a:off x="0" y="6283325"/>
            <a:ext cx="9144000" cy="574675"/>
            <a:chOff x="0" y="6283325"/>
            <a:chExt cx="9144000" cy="574675"/>
          </a:xfrm>
        </p:grpSpPr>
        <p:sp>
          <p:nvSpPr>
            <p:cNvPr id="8" name="10 Rectángulo">
              <a:extLst>
                <a:ext uri="{FF2B5EF4-FFF2-40B4-BE49-F238E27FC236}">
                  <a16:creationId xmlns=""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9" name="6 Imagen" descr="capTICvariaciones fondo y color -1_blanco fondo transparente.png">
              <a:extLst>
                <a:ext uri="{FF2B5EF4-FFF2-40B4-BE49-F238E27FC236}">
                  <a16:creationId xmlns="" xmlns:a16="http://schemas.microsoft.com/office/drawing/2014/main" id="{BEF54760-0B36-426D-9BE9-1F924AE0A98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ítulo 1"/>
          <p:cNvSpPr>
            <a:spLocks noGrp="1"/>
          </p:cNvSpPr>
          <p:nvPr>
            <p:ph type="ctrTitle"/>
          </p:nvPr>
        </p:nvSpPr>
        <p:spPr>
          <a:xfrm>
            <a:off x="642910" y="928670"/>
            <a:ext cx="7772400" cy="1470025"/>
          </a:xfrm>
        </p:spPr>
        <p:txBody>
          <a:bodyPr/>
          <a:lstStyle>
            <a:lvl1pPr>
              <a:defRPr>
                <a:solidFill>
                  <a:schemeClr val="tx1"/>
                </a:solidFill>
              </a:defRPr>
            </a:lvl1pPr>
          </a:lstStyle>
          <a:p>
            <a:r>
              <a:rPr lang="es-ES" dirty="0" smtClean="0"/>
              <a:t>Haga clic para modificar el estilo de título del patrón</a:t>
            </a:r>
            <a:endParaRPr lang="es-ES_tradnl" dirty="0"/>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a:xfrm>
            <a:off x="457200" y="6356350"/>
            <a:ext cx="2133600" cy="365125"/>
          </a:xfrm>
          <a:prstGeom prst="rect">
            <a:avLst/>
          </a:prstGeom>
        </p:spPr>
        <p:txBody>
          <a:bodyPr/>
          <a:lstStyle/>
          <a:p>
            <a:fld id="{41BF2EB3-0EDA-4ED9-9536-B32CA2814CB2}" type="datetimeFigureOut">
              <a:rPr lang="es-CL" smtClean="0"/>
              <a:pPr/>
              <a:t>25-09-2017</a:t>
            </a:fld>
            <a:endParaRPr lang="es-CL" dirty="0"/>
          </a:p>
        </p:txBody>
      </p:sp>
      <p:sp>
        <p:nvSpPr>
          <p:cNvPr id="5" name="Shape 4"/>
          <p:cNvSpPr>
            <a:spLocks noGrp="1"/>
          </p:cNvSpPr>
          <p:nvPr>
            <p:ph type="ftr" sz="quarter" idx="11"/>
          </p:nvPr>
        </p:nvSpPr>
        <p:spPr/>
        <p:txBody>
          <a:bodyPr/>
          <a:lstStyle/>
          <a:p>
            <a:endParaRPr lang="es-CL" dirty="0"/>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dirty="0"/>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grpSp>
        <p:nvGrpSpPr>
          <p:cNvPr id="2" name="Grupo 1"/>
          <p:cNvGrpSpPr/>
          <p:nvPr userDrawn="1"/>
        </p:nvGrpSpPr>
        <p:grpSpPr>
          <a:xfrm>
            <a:off x="0" y="6283325"/>
            <a:ext cx="9144000" cy="574675"/>
            <a:chOff x="0" y="6283325"/>
            <a:chExt cx="9144000" cy="574675"/>
          </a:xfrm>
        </p:grpSpPr>
        <p:sp>
          <p:nvSpPr>
            <p:cNvPr id="14" name="10 Rectángulo">
              <a:extLst>
                <a:ext uri="{FF2B5EF4-FFF2-40B4-BE49-F238E27FC236}">
                  <a16:creationId xmlns=""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15" name="6 Imagen" descr="capTICvariaciones fondo y color -1_blanco fondo transparente.png">
              <a:extLst>
                <a:ext uri="{FF2B5EF4-FFF2-40B4-BE49-F238E27FC236}">
                  <a16:creationId xmlns="" xmlns:a16="http://schemas.microsoft.com/office/drawing/2014/main" id="{BEF54760-0B36-426D-9BE9-1F924AE0A98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 name="Grupo 6"/>
          <p:cNvGrpSpPr/>
          <p:nvPr userDrawn="1"/>
        </p:nvGrpSpPr>
        <p:grpSpPr>
          <a:xfrm>
            <a:off x="0" y="6283325"/>
            <a:ext cx="9144000" cy="574675"/>
            <a:chOff x="0" y="6283325"/>
            <a:chExt cx="9144000" cy="574675"/>
          </a:xfrm>
        </p:grpSpPr>
        <p:sp>
          <p:nvSpPr>
            <p:cNvPr id="8" name="10 Rectángulo">
              <a:extLst>
                <a:ext uri="{FF2B5EF4-FFF2-40B4-BE49-F238E27FC236}">
                  <a16:creationId xmlns=""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9" name="6 Imagen" descr="capTICvariaciones fondo y color -1_blanco fondo transparente.png">
              <a:extLst>
                <a:ext uri="{FF2B5EF4-FFF2-40B4-BE49-F238E27FC236}">
                  <a16:creationId xmlns="" xmlns:a16="http://schemas.microsoft.com/office/drawing/2014/main" id="{BEF54760-0B36-426D-9BE9-1F924AE0A98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ítulo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s-ES" smtClean="0"/>
              <a:t>Haga clic para modificar el estilo de título del patrón</a:t>
            </a:r>
            <a:endParaRPr lang="es-ES_tradnl" dirty="0"/>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25-09-2017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upo 6"/>
          <p:cNvGrpSpPr/>
          <p:nvPr userDrawn="1"/>
        </p:nvGrpSpPr>
        <p:grpSpPr>
          <a:xfrm>
            <a:off x="0" y="6283325"/>
            <a:ext cx="9144000" cy="574675"/>
            <a:chOff x="0" y="6283325"/>
            <a:chExt cx="9144000" cy="574675"/>
          </a:xfrm>
        </p:grpSpPr>
        <p:sp>
          <p:nvSpPr>
            <p:cNvPr id="8" name="10 Rectángulo">
              <a:extLst>
                <a:ext uri="{FF2B5EF4-FFF2-40B4-BE49-F238E27FC236}">
                  <a16:creationId xmlns=""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9" name="6 Imagen" descr="capTICvariaciones fondo y color -1_blanco fondo transparente.png">
              <a:extLst>
                <a:ext uri="{FF2B5EF4-FFF2-40B4-BE49-F238E27FC236}">
                  <a16:creationId xmlns="" xmlns:a16="http://schemas.microsoft.com/office/drawing/2014/main" id="{BEF54760-0B36-426D-9BE9-1F924AE0A981}"/>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s.com/css/default.asp" TargetMode="External"/><Relationship Id="rId2" Type="http://schemas.openxmlformats.org/officeDocument/2006/relationships/hyperlink" Target="https://www.w3.org/Style/CSS/learning"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5.png"/><Relationship Id="rId4" Type="http://schemas.openxmlformats.org/officeDocument/2006/relationships/hyperlink" Target="https://developer.mozilla.org/en-US/docs/Web/CS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5">
            <a:extLst>
              <a:ext uri="{FF2B5EF4-FFF2-40B4-BE49-F238E27FC236}">
                <a16:creationId xmlns="" xmlns:a16="http://schemas.microsoft.com/office/drawing/2014/main" id="{2C58DB8F-4132-4FB5-9179-4E7D0C3D8114}"/>
              </a:ext>
            </a:extLst>
          </p:cNvPr>
          <p:cNvPicPr>
            <a:picLocks noChangeAspect="1"/>
          </p:cNvPicPr>
          <p:nvPr/>
        </p:nvPicPr>
        <p:blipFill>
          <a:blip r:embed="rId2">
            <a:extLst>
              <a:ext uri="{28A0092B-C50C-407E-A947-70E740481C1C}">
                <a14:useLocalDpi xmlns:a14="http://schemas.microsoft.com/office/drawing/2010/main" val="0"/>
              </a:ext>
            </a:extLst>
          </a:blip>
          <a:srcRect l="1564" r="1564"/>
          <a:stretch>
            <a:fillRect/>
          </a:stretch>
        </p:blipFill>
        <p:spPr bwMode="auto">
          <a:xfrm>
            <a:off x="0" y="0"/>
            <a:ext cx="9144000" cy="6292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2 Título">
            <a:extLst>
              <a:ext uri="{FF2B5EF4-FFF2-40B4-BE49-F238E27FC236}">
                <a16:creationId xmlns="" xmlns:a16="http://schemas.microsoft.com/office/drawing/2014/main" id="{CB2A55F3-BDC9-41D7-AFAF-AD4AD89F533B}"/>
              </a:ext>
            </a:extLst>
          </p:cNvPr>
          <p:cNvSpPr>
            <a:spLocks noGrp="1"/>
          </p:cNvSpPr>
          <p:nvPr>
            <p:ph type="ctrTitle"/>
          </p:nvPr>
        </p:nvSpPr>
        <p:spPr>
          <a:xfrm>
            <a:off x="179512" y="2132857"/>
            <a:ext cx="4392488" cy="3672408"/>
          </a:xfrm>
        </p:spPr>
        <p:txBody>
          <a:bodyPr/>
          <a:lstStyle/>
          <a:p>
            <a:pPr algn="r" fontAlgn="auto">
              <a:spcAft>
                <a:spcPts val="0"/>
              </a:spcAft>
              <a:defRPr/>
            </a:pPr>
            <a:r>
              <a:rPr lang="es-ES" b="1" dirty="0"/>
              <a:t>Curso</a:t>
            </a:r>
            <a:br>
              <a:rPr lang="es-ES" b="1" dirty="0"/>
            </a:br>
            <a:r>
              <a:rPr lang="es-CL" b="1" dirty="0" smtClean="0"/>
              <a:t>Desarrollo de Software</a:t>
            </a:r>
            <a:br>
              <a:rPr lang="es-CL" b="1" dirty="0" smtClean="0"/>
            </a:br>
            <a:r>
              <a:rPr lang="es-CL" b="1" dirty="0" smtClean="0"/>
              <a:t>Unidad 1</a:t>
            </a:r>
            <a:r>
              <a:rPr lang="es-CL" b="1" dirty="0"/>
              <a:t/>
            </a:r>
            <a:br>
              <a:rPr lang="es-CL" b="1" dirty="0"/>
            </a:br>
            <a:endParaRPr lang="es-ES" b="1" dirty="0"/>
          </a:p>
        </p:txBody>
      </p:sp>
      <p:sp>
        <p:nvSpPr>
          <p:cNvPr id="6" name="Rectangle 6">
            <a:extLst>
              <a:ext uri="{FF2B5EF4-FFF2-40B4-BE49-F238E27FC236}">
                <a16:creationId xmlns="" xmlns:a16="http://schemas.microsoft.com/office/drawing/2014/main" id="{AFD02F98-6002-412A-BC2A-33931BDA021B}"/>
              </a:ext>
            </a:extLst>
          </p:cNvPr>
          <p:cNvSpPr/>
          <p:nvPr/>
        </p:nvSpPr>
        <p:spPr>
          <a:xfrm>
            <a:off x="323528" y="332656"/>
            <a:ext cx="4248472" cy="646331"/>
          </a:xfrm>
          <a:prstGeom prst="rect">
            <a:avLst/>
          </a:prstGeom>
        </p:spPr>
        <p:txBody>
          <a:bodyPr wrap="square">
            <a:spAutoFit/>
          </a:bodyPr>
          <a:lstStyle/>
          <a:p>
            <a:pPr lvl="0" eaLnBrk="0" hangingPunct="0"/>
            <a:r>
              <a:rPr lang="es-ES" altLang="en-US" dirty="0">
                <a:solidFill>
                  <a:srgbClr val="000000"/>
                </a:solidFill>
                <a:ea typeface="Times New Roman" panose="02020603050405020304" pitchFamily="18" charset="0"/>
              </a:rPr>
              <a:t>Programa becas capital humano </a:t>
            </a:r>
            <a:endParaRPr lang="es-ES" altLang="en-US" dirty="0" smtClean="0">
              <a:solidFill>
                <a:srgbClr val="000000"/>
              </a:solidFill>
              <a:ea typeface="Times New Roman" panose="02020603050405020304" pitchFamily="18" charset="0"/>
            </a:endParaRPr>
          </a:p>
          <a:p>
            <a:pPr lvl="0" eaLnBrk="0" hangingPunct="0"/>
            <a:r>
              <a:rPr lang="es-ES" altLang="en-US" dirty="0" smtClean="0">
                <a:solidFill>
                  <a:srgbClr val="000000"/>
                </a:solidFill>
                <a:ea typeface="Times New Roman" panose="02020603050405020304" pitchFamily="18" charset="0"/>
              </a:rPr>
              <a:t>17PFC-73282</a:t>
            </a:r>
            <a:endParaRPr lang="es-ES" altLang="en-US" sz="2400" dirty="0"/>
          </a:p>
        </p:txBody>
      </p:sp>
    </p:spTree>
    <p:extLst>
      <p:ext uri="{BB962C8B-B14F-4D97-AF65-F5344CB8AC3E}">
        <p14:creationId xmlns:p14="http://schemas.microsoft.com/office/powerpoint/2010/main" val="760112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229600"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000" dirty="0"/>
              <a:t>La propiedad, que en este caso sería color, especifica qué aspecto se va a cambiar. En este ejemplo la propiedad cambiada será el color. Las propiedades que se desean modificar en una CSS para un mismo selector pueden agruparse, pero será necesario separar cada una de ellas con un punto y coma</a:t>
            </a:r>
            <a:r>
              <a:rPr lang="es-CL" sz="2000" dirty="0" smtClean="0"/>
              <a:t>.</a:t>
            </a:r>
          </a:p>
          <a:p>
            <a:pPr marL="0" indent="0" algn="just">
              <a:buNone/>
            </a:pPr>
            <a:endParaRPr lang="es-CL" sz="2000" dirty="0"/>
          </a:p>
          <a:p>
            <a:pPr marL="0" indent="0" algn="just">
              <a:buNone/>
            </a:pPr>
            <a:endParaRPr lang="es-CL" sz="2000" dirty="0" smtClean="0"/>
          </a:p>
          <a:p>
            <a:pPr marL="0" indent="0" algn="just">
              <a:buNone/>
            </a:pPr>
            <a:r>
              <a:rPr lang="es-CL" sz="2000" dirty="0"/>
              <a:t>Normalmente se describe una propiedad por línea, de la siguiente manera:</a:t>
            </a:r>
            <a:endParaRPr lang="es-CL" sz="2000" dirty="0" smtClean="0"/>
          </a:p>
          <a:p>
            <a:pPr marL="0" indent="0" algn="just">
              <a:buNone/>
            </a:pPr>
            <a:endParaRPr lang="es-CL" sz="2400" dirty="0" smtClean="0"/>
          </a:p>
        </p:txBody>
      </p:sp>
      <p:sp>
        <p:nvSpPr>
          <p:cNvPr id="2" name="CuadroTexto 1"/>
          <p:cNvSpPr txBox="1"/>
          <p:nvPr/>
        </p:nvSpPr>
        <p:spPr>
          <a:xfrm>
            <a:off x="276868" y="836712"/>
            <a:ext cx="739147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Algunas normas básicas a la hora de </a:t>
            </a:r>
            <a:r>
              <a:rPr lang="es-CL" sz="2800" b="1" dirty="0" smtClean="0"/>
              <a:t>aplicar CSS</a:t>
            </a:r>
            <a:endParaRPr lang="es-CL" sz="2800" b="1" dirty="0"/>
          </a:p>
        </p:txBody>
      </p:sp>
      <p:pic>
        <p:nvPicPr>
          <p:cNvPr id="5" name="Imagen 4"/>
          <p:cNvPicPr>
            <a:picLocks noChangeAspect="1"/>
          </p:cNvPicPr>
          <p:nvPr/>
        </p:nvPicPr>
        <p:blipFill>
          <a:blip r:embed="rId3"/>
          <a:stretch>
            <a:fillRect/>
          </a:stretch>
        </p:blipFill>
        <p:spPr>
          <a:xfrm>
            <a:off x="1783758" y="3284984"/>
            <a:ext cx="5256584" cy="372973"/>
          </a:xfrm>
          <a:prstGeom prst="rect">
            <a:avLst/>
          </a:prstGeom>
        </p:spPr>
      </p:pic>
      <p:pic>
        <p:nvPicPr>
          <p:cNvPr id="7" name="Imagen 6"/>
          <p:cNvPicPr>
            <a:picLocks noChangeAspect="1"/>
          </p:cNvPicPr>
          <p:nvPr/>
        </p:nvPicPr>
        <p:blipFill>
          <a:blip r:embed="rId4"/>
          <a:stretch>
            <a:fillRect/>
          </a:stretch>
        </p:blipFill>
        <p:spPr>
          <a:xfrm>
            <a:off x="621097" y="4396704"/>
            <a:ext cx="7581905" cy="1552576"/>
          </a:xfrm>
          <a:prstGeom prst="rect">
            <a:avLst/>
          </a:prstGeom>
        </p:spPr>
      </p:pic>
      <p:pic>
        <p:nvPicPr>
          <p:cNvPr id="8" name="Picture 1" descr="A picture containing clipart&#10;&#10;Description generated with very high confidence"/>
          <p:cNvPicPr/>
          <p:nvPr/>
        </p:nvPicPr>
        <p:blipFill>
          <a:blip r:embed="rId5"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421350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229600"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valor, representado a la derecha de los dos puntos (:), establece el valor de la propiedad. Es importante recordar que si el valor está formado por más de una palabra, hay que ponerlo entre comillas.</a:t>
            </a:r>
            <a:endParaRPr lang="es-CL" sz="2400" dirty="0" smtClean="0"/>
          </a:p>
        </p:txBody>
      </p:sp>
      <p:sp>
        <p:nvSpPr>
          <p:cNvPr id="2" name="CuadroTexto 1"/>
          <p:cNvSpPr txBox="1"/>
          <p:nvPr/>
        </p:nvSpPr>
        <p:spPr>
          <a:xfrm>
            <a:off x="276868" y="836712"/>
            <a:ext cx="824998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Algunas normas básicas a la hora de </a:t>
            </a:r>
            <a:r>
              <a:rPr lang="es-CL" sz="2800" b="1" dirty="0" smtClean="0"/>
              <a:t>aplicar CSS</a:t>
            </a:r>
            <a:endParaRPr lang="es-CL" sz="2800" b="1" dirty="0"/>
          </a:p>
        </p:txBody>
      </p:sp>
      <p:pic>
        <p:nvPicPr>
          <p:cNvPr id="3" name="Imagen 2"/>
          <p:cNvPicPr>
            <a:picLocks noChangeAspect="1"/>
          </p:cNvPicPr>
          <p:nvPr/>
        </p:nvPicPr>
        <p:blipFill>
          <a:blip r:embed="rId3"/>
          <a:stretch>
            <a:fillRect/>
          </a:stretch>
        </p:blipFill>
        <p:spPr>
          <a:xfrm>
            <a:off x="1115616" y="3501008"/>
            <a:ext cx="6595796" cy="1575577"/>
          </a:xfrm>
          <a:prstGeom prst="rect">
            <a:avLst/>
          </a:prstGeom>
        </p:spPr>
      </p:pic>
      <p:pic>
        <p:nvPicPr>
          <p:cNvPr id="5"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1024625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075240" cy="2908920"/>
          </a:xfrm>
        </p:spPr>
        <p:style>
          <a:lnRef idx="2">
            <a:schemeClr val="accent1"/>
          </a:lnRef>
          <a:fillRef idx="1">
            <a:schemeClr val="lt1"/>
          </a:fillRef>
          <a:effectRef idx="0">
            <a:schemeClr val="accent1"/>
          </a:effectRef>
          <a:fontRef idx="minor">
            <a:schemeClr val="dk1"/>
          </a:fontRef>
        </p:style>
        <p:txBody>
          <a:bodyPr/>
          <a:lstStyle/>
          <a:p>
            <a:r>
              <a:rPr lang="es-CL" sz="2800" dirty="0">
                <a:solidFill>
                  <a:schemeClr val="tx2">
                    <a:lumMod val="50000"/>
                  </a:schemeClr>
                </a:solidFill>
                <a:hlinkClick r:id="rId2"/>
              </a:rPr>
              <a:t>http://</a:t>
            </a:r>
            <a:r>
              <a:rPr lang="es-CL" sz="2800" dirty="0" smtClean="0">
                <a:solidFill>
                  <a:schemeClr val="tx2">
                    <a:lumMod val="50000"/>
                  </a:schemeClr>
                </a:solidFill>
                <a:hlinkClick r:id="rId2"/>
              </a:rPr>
              <a:t>www.w3c.es/Divulgacion/GuiasBreves/HojasEstilo</a:t>
            </a:r>
            <a:endParaRPr lang="es-CL" sz="2800" dirty="0">
              <a:solidFill>
                <a:schemeClr val="tx2">
                  <a:lumMod val="50000"/>
                </a:schemeClr>
              </a:solidFill>
              <a:hlinkClick r:id="rId2"/>
            </a:endParaRPr>
          </a:p>
          <a:p>
            <a:r>
              <a:rPr lang="es-CL" sz="2800" dirty="0" smtClean="0">
                <a:solidFill>
                  <a:schemeClr val="tx2">
                    <a:lumMod val="50000"/>
                  </a:schemeClr>
                </a:solidFill>
                <a:hlinkClick r:id="rId2"/>
              </a:rPr>
              <a:t>https</a:t>
            </a:r>
            <a:r>
              <a:rPr lang="es-CL" sz="2800" dirty="0">
                <a:solidFill>
                  <a:schemeClr val="tx2">
                    <a:lumMod val="50000"/>
                  </a:schemeClr>
                </a:solidFill>
                <a:hlinkClick r:id="rId2"/>
              </a:rPr>
              <a:t>://</a:t>
            </a:r>
            <a:r>
              <a:rPr lang="es-CL" sz="2800" dirty="0" smtClean="0">
                <a:solidFill>
                  <a:schemeClr val="tx2">
                    <a:lumMod val="50000"/>
                  </a:schemeClr>
                </a:solidFill>
                <a:hlinkClick r:id="rId2"/>
              </a:rPr>
              <a:t>www.w3.org/Style/CSS/learning</a:t>
            </a:r>
            <a:endParaRPr lang="es-CL" sz="2800" dirty="0" smtClean="0">
              <a:solidFill>
                <a:schemeClr val="tx2">
                  <a:lumMod val="50000"/>
                </a:schemeClr>
              </a:solidFill>
            </a:endParaRPr>
          </a:p>
          <a:p>
            <a:r>
              <a:rPr lang="es-CL" sz="2800" dirty="0">
                <a:solidFill>
                  <a:schemeClr val="tx2">
                    <a:lumMod val="50000"/>
                  </a:schemeClr>
                </a:solidFill>
                <a:hlinkClick r:id="rId3"/>
              </a:rPr>
              <a:t>http://</a:t>
            </a:r>
            <a:r>
              <a:rPr lang="es-CL" sz="2800" dirty="0" smtClean="0">
                <a:solidFill>
                  <a:schemeClr val="tx2">
                    <a:lumMod val="50000"/>
                  </a:schemeClr>
                </a:solidFill>
                <a:hlinkClick r:id="rId3"/>
              </a:rPr>
              <a:t>www.w3schools.com/css/default.asp</a:t>
            </a:r>
            <a:endParaRPr lang="es-CL" sz="2800" dirty="0" smtClean="0">
              <a:solidFill>
                <a:schemeClr val="tx2">
                  <a:lumMod val="50000"/>
                </a:schemeClr>
              </a:solidFill>
            </a:endParaRPr>
          </a:p>
          <a:p>
            <a:r>
              <a:rPr lang="es-CL" sz="2800" dirty="0" smtClean="0">
                <a:solidFill>
                  <a:schemeClr val="tx2">
                    <a:lumMod val="50000"/>
                  </a:schemeClr>
                </a:solidFill>
                <a:hlinkClick r:id="rId4"/>
              </a:rPr>
              <a:t>https</a:t>
            </a:r>
            <a:r>
              <a:rPr lang="es-CL" sz="2800" dirty="0">
                <a:solidFill>
                  <a:schemeClr val="tx2">
                    <a:lumMod val="50000"/>
                  </a:schemeClr>
                </a:solidFill>
                <a:hlinkClick r:id="rId4"/>
              </a:rPr>
              <a:t>://</a:t>
            </a:r>
            <a:r>
              <a:rPr lang="es-CL" sz="2800" dirty="0" smtClean="0">
                <a:solidFill>
                  <a:schemeClr val="tx2">
                    <a:lumMod val="50000"/>
                  </a:schemeClr>
                </a:solidFill>
                <a:hlinkClick r:id="rId4"/>
              </a:rPr>
              <a:t>developer.mozilla.org/en-US/docs/Web/CSS</a:t>
            </a:r>
            <a:endParaRPr lang="es-CL" sz="2800" dirty="0" smtClean="0">
              <a:solidFill>
                <a:schemeClr val="tx2">
                  <a:lumMod val="50000"/>
                </a:schemeClr>
              </a:solidFill>
            </a:endParaRPr>
          </a:p>
          <a:p>
            <a:endParaRPr lang="es-CL" sz="2800" dirty="0" smtClean="0">
              <a:solidFill>
                <a:schemeClr val="tx2">
                  <a:lumMod val="50000"/>
                </a:schemeClr>
              </a:solidFill>
            </a:endParaRPr>
          </a:p>
          <a:p>
            <a:endParaRPr lang="es-CL" dirty="0"/>
          </a:p>
        </p:txBody>
      </p:sp>
      <p:sp>
        <p:nvSpPr>
          <p:cNvPr id="3" name="2 Título"/>
          <p:cNvSpPr>
            <a:spLocks noGrp="1"/>
          </p:cNvSpPr>
          <p:nvPr>
            <p:ph type="title"/>
          </p:nvPr>
        </p:nvSpPr>
        <p:spPr>
          <a:xfrm>
            <a:off x="467544" y="274638"/>
            <a:ext cx="8229600" cy="1143000"/>
          </a:xfrm>
        </p:spPr>
        <p:txBody>
          <a:bodyPr/>
          <a:lstStyle/>
          <a:p>
            <a:pPr algn="l"/>
            <a:r>
              <a:rPr lang="es-CL" sz="2800" b="1" dirty="0" smtClean="0">
                <a:effectLst>
                  <a:outerShdw blurRad="38100" dist="38100" dir="2700000" algn="tl">
                    <a:srgbClr val="000000">
                      <a:alpha val="43137"/>
                    </a:srgbClr>
                  </a:outerShdw>
                </a:effectLst>
              </a:rPr>
              <a:t>Bibliografías</a:t>
            </a:r>
            <a:endParaRPr lang="es-CL" sz="2800" b="1" dirty="0">
              <a:effectLst>
                <a:outerShdw blurRad="38100" dist="38100" dir="2700000" algn="tl">
                  <a:srgbClr val="000000">
                    <a:alpha val="43137"/>
                  </a:srgbClr>
                </a:outerShdw>
              </a:effectLst>
            </a:endParaRPr>
          </a:p>
        </p:txBody>
      </p:sp>
      <p:pic>
        <p:nvPicPr>
          <p:cNvPr id="1030" name="Picture 6" descr="http://pngimg.com/upload/book_PNG211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713691"/>
            <a:ext cx="2074623" cy="20746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A picture containing clipart&#10;&#10;Description generated with very high confidence"/>
          <p:cNvPicPr/>
          <p:nvPr/>
        </p:nvPicPr>
        <p:blipFill>
          <a:blip r:embed="rId6"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7787208" cy="2908920"/>
          </a:xfrm>
        </p:spPr>
        <p:style>
          <a:lnRef idx="0">
            <a:schemeClr val="accent1"/>
          </a:lnRef>
          <a:fillRef idx="3">
            <a:schemeClr val="accent1"/>
          </a:fillRef>
          <a:effectRef idx="3">
            <a:schemeClr val="accent1"/>
          </a:effectRef>
          <a:fontRef idx="minor">
            <a:schemeClr val="lt1"/>
          </a:fontRef>
        </p:style>
        <p:txBody>
          <a:bodyPr/>
          <a:lstStyle/>
          <a:p>
            <a:r>
              <a:rPr lang="es-CL" sz="2800" dirty="0" smtClean="0">
                <a:solidFill>
                  <a:schemeClr val="tx2">
                    <a:lumMod val="50000"/>
                  </a:schemeClr>
                </a:solidFill>
              </a:rPr>
              <a:t>Se describió </a:t>
            </a:r>
            <a:r>
              <a:rPr lang="es-CL" sz="2800" dirty="0">
                <a:solidFill>
                  <a:schemeClr val="tx2">
                    <a:lumMod val="50000"/>
                  </a:schemeClr>
                </a:solidFill>
              </a:rPr>
              <a:t>la tecnología </a:t>
            </a:r>
            <a:r>
              <a:rPr lang="es-CL" sz="2800" dirty="0" smtClean="0">
                <a:solidFill>
                  <a:schemeClr val="tx2">
                    <a:lumMod val="50000"/>
                  </a:schemeClr>
                </a:solidFill>
              </a:rPr>
              <a:t>CSS.</a:t>
            </a:r>
          </a:p>
          <a:p>
            <a:r>
              <a:rPr lang="es-CL" sz="2800" dirty="0">
                <a:solidFill>
                  <a:schemeClr val="tx2">
                    <a:lumMod val="50000"/>
                  </a:schemeClr>
                </a:solidFill>
              </a:rPr>
              <a:t>Se </a:t>
            </a:r>
            <a:r>
              <a:rPr lang="es-CL" sz="2800" dirty="0" smtClean="0">
                <a:solidFill>
                  <a:schemeClr val="tx2">
                    <a:lumMod val="50000"/>
                  </a:schemeClr>
                </a:solidFill>
              </a:rPr>
              <a:t>explico </a:t>
            </a:r>
            <a:r>
              <a:rPr lang="es-CL" sz="2800" dirty="0">
                <a:solidFill>
                  <a:schemeClr val="tx2">
                    <a:lumMod val="50000"/>
                  </a:schemeClr>
                </a:solidFill>
              </a:rPr>
              <a:t>para qué sirve </a:t>
            </a:r>
            <a:r>
              <a:rPr lang="es-CL" sz="2800" dirty="0" smtClean="0">
                <a:solidFill>
                  <a:schemeClr val="tx2">
                    <a:lumMod val="50000"/>
                  </a:schemeClr>
                </a:solidFill>
              </a:rPr>
              <a:t>CSS.</a:t>
            </a:r>
          </a:p>
          <a:p>
            <a:r>
              <a:rPr lang="es-CL" sz="2800" dirty="0" smtClean="0">
                <a:solidFill>
                  <a:schemeClr val="tx2">
                    <a:lumMod val="50000"/>
                  </a:schemeClr>
                </a:solidFill>
              </a:rPr>
              <a:t>Se demostró </a:t>
            </a:r>
            <a:r>
              <a:rPr lang="es-CL" sz="2800" dirty="0">
                <a:solidFill>
                  <a:schemeClr val="tx2">
                    <a:lumMod val="50000"/>
                  </a:schemeClr>
                </a:solidFill>
              </a:rPr>
              <a:t>cómo funciona </a:t>
            </a:r>
            <a:r>
              <a:rPr lang="es-CL" sz="2800" dirty="0" smtClean="0">
                <a:solidFill>
                  <a:schemeClr val="tx2">
                    <a:lumMod val="50000"/>
                  </a:schemeClr>
                </a:solidFill>
              </a:rPr>
              <a:t>CSS.</a:t>
            </a:r>
          </a:p>
          <a:p>
            <a:r>
              <a:rPr lang="es-CL" sz="2800" dirty="0" smtClean="0">
                <a:solidFill>
                  <a:schemeClr val="tx2">
                    <a:lumMod val="50000"/>
                  </a:schemeClr>
                </a:solidFill>
              </a:rPr>
              <a:t>Se definieron las reglas básicas para utilizar CSS.</a:t>
            </a:r>
          </a:p>
          <a:p>
            <a:r>
              <a:rPr lang="es-CL" sz="2800" dirty="0" smtClean="0">
                <a:solidFill>
                  <a:schemeClr val="tx2">
                    <a:lumMod val="50000"/>
                  </a:schemeClr>
                </a:solidFill>
              </a:rPr>
              <a:t>Se aplicaron </a:t>
            </a:r>
            <a:r>
              <a:rPr lang="es-CL" sz="2800" dirty="0">
                <a:solidFill>
                  <a:schemeClr val="tx2">
                    <a:lumMod val="50000"/>
                  </a:schemeClr>
                </a:solidFill>
              </a:rPr>
              <a:t>estilos </a:t>
            </a:r>
            <a:r>
              <a:rPr lang="es-CL" sz="2800" dirty="0" smtClean="0">
                <a:solidFill>
                  <a:schemeClr val="tx2">
                    <a:lumMod val="50000"/>
                  </a:schemeClr>
                </a:solidFill>
              </a:rPr>
              <a:t>CSS sobre </a:t>
            </a:r>
            <a:r>
              <a:rPr lang="es-CL" sz="2800" dirty="0" err="1">
                <a:solidFill>
                  <a:schemeClr val="tx2">
                    <a:lumMod val="50000"/>
                  </a:schemeClr>
                </a:solidFill>
              </a:rPr>
              <a:t>tags</a:t>
            </a:r>
            <a:r>
              <a:rPr lang="es-CL" sz="2800" dirty="0">
                <a:solidFill>
                  <a:schemeClr val="tx2">
                    <a:lumMod val="50000"/>
                  </a:schemeClr>
                </a:solidFill>
              </a:rPr>
              <a:t> </a:t>
            </a:r>
            <a:r>
              <a:rPr lang="es-CL" sz="2800" dirty="0" smtClean="0">
                <a:solidFill>
                  <a:schemeClr val="tx2">
                    <a:lumMod val="50000"/>
                  </a:schemeClr>
                </a:solidFill>
              </a:rPr>
              <a:t>HTML.</a:t>
            </a:r>
          </a:p>
          <a:p>
            <a:endParaRPr lang="es-CL" dirty="0"/>
          </a:p>
        </p:txBody>
      </p:sp>
      <p:sp>
        <p:nvSpPr>
          <p:cNvPr id="3" name="2 Título"/>
          <p:cNvSpPr>
            <a:spLocks noGrp="1"/>
          </p:cNvSpPr>
          <p:nvPr>
            <p:ph type="title"/>
          </p:nvPr>
        </p:nvSpPr>
        <p:spPr>
          <a:xfrm>
            <a:off x="457200" y="657623"/>
            <a:ext cx="1604864" cy="724942"/>
          </a:xfrm>
        </p:spPr>
        <p:style>
          <a:lnRef idx="1">
            <a:schemeClr val="accent1"/>
          </a:lnRef>
          <a:fillRef idx="2">
            <a:schemeClr val="accent1"/>
          </a:fillRef>
          <a:effectRef idx="1">
            <a:schemeClr val="accent1"/>
          </a:effectRef>
          <a:fontRef idx="minor">
            <a:schemeClr val="dk1"/>
          </a:fontRef>
        </p:style>
        <p:txBody>
          <a:bodyPr/>
          <a:lstStyle/>
          <a:p>
            <a:r>
              <a:rPr lang="es-CL" sz="2800" b="1" dirty="0" smtClean="0">
                <a:effectLst>
                  <a:outerShdw blurRad="38100" dist="38100" dir="2700000" algn="tl">
                    <a:srgbClr val="000000">
                      <a:alpha val="43137"/>
                    </a:srgbClr>
                  </a:outerShdw>
                </a:effectLst>
              </a:rPr>
              <a:t>Resumen</a:t>
            </a:r>
            <a:endParaRPr lang="es-CL" sz="2800" b="1" dirty="0">
              <a:effectLst>
                <a:outerShdw blurRad="38100" dist="38100" dir="2700000" algn="tl">
                  <a:srgbClr val="000000">
                    <a:alpha val="43137"/>
                  </a:srgbClr>
                </a:outerShdw>
              </a:effectLst>
            </a:endParaRPr>
          </a:p>
        </p:txBody>
      </p:sp>
      <p:pic>
        <p:nvPicPr>
          <p:cNvPr id="4" name="Picture 1"/>
          <p:cNvPicPr>
            <a:picLocks noChangeAspect="1" noChangeArrowheads="1"/>
          </p:cNvPicPr>
          <p:nvPr/>
        </p:nvPicPr>
        <p:blipFill>
          <a:blip r:embed="rId2" cstate="print"/>
          <a:srcRect/>
          <a:stretch>
            <a:fillRect/>
          </a:stretch>
        </p:blipFill>
        <p:spPr bwMode="auto">
          <a:xfrm>
            <a:off x="6747005" y="4726757"/>
            <a:ext cx="1496782" cy="1476691"/>
          </a:xfrm>
          <a:prstGeom prst="rect">
            <a:avLst/>
          </a:prstGeom>
          <a:noFill/>
          <a:ln w="9525">
            <a:noFill/>
            <a:miter lim="800000"/>
            <a:headEnd/>
            <a:tailEnd/>
          </a:ln>
        </p:spPr>
      </p:pic>
      <p:pic>
        <p:nvPicPr>
          <p:cNvPr id="5" name="Picture 1" descr="A picture containing clipart&#10;&#10;Description generated with very high confidence"/>
          <p:cNvPicPr/>
          <p:nvPr/>
        </p:nvPicPr>
        <p:blipFill>
          <a:blip r:embed="rId3"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75232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467544" y="836712"/>
            <a:ext cx="8208912" cy="4573560"/>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1</a:t>
            </a:r>
            <a:endParaRPr lang="es-CL" sz="2800" dirty="0" smtClean="0">
              <a:solidFill>
                <a:schemeClr val="bg1"/>
              </a:solidFill>
              <a:latin typeface="Calibri" pitchFamily="34" charset="0"/>
            </a:endParaRPr>
          </a:p>
          <a:p>
            <a:pPr algn="ctr"/>
            <a:r>
              <a:rPr lang="es-CL" sz="2800" dirty="0"/>
              <a:t>Programación web en </a:t>
            </a:r>
            <a:r>
              <a:rPr lang="es-CL" sz="2800" dirty="0" smtClean="0"/>
              <a:t>Java</a:t>
            </a:r>
          </a:p>
          <a:p>
            <a:pPr algn="ctr"/>
            <a:endParaRPr lang="es-CL" sz="2800" dirty="0">
              <a:latin typeface="Calibri" pitchFamily="34" charset="0"/>
            </a:endParaRPr>
          </a:p>
          <a:p>
            <a:pPr algn="ctr"/>
            <a:r>
              <a:rPr lang="es-CL" sz="2800" b="1" dirty="0" smtClean="0">
                <a:latin typeface="Calibri" pitchFamily="34" charset="0"/>
              </a:rPr>
              <a:t>EA 1:</a:t>
            </a:r>
            <a:r>
              <a:rPr lang="es-CL" sz="2800" dirty="0" smtClean="0">
                <a:latin typeface="Calibri" pitchFamily="34" charset="0"/>
              </a:rPr>
              <a:t> </a:t>
            </a:r>
            <a:r>
              <a:rPr lang="es-CL" sz="2800" b="1" dirty="0"/>
              <a:t>“Proyecto Java Web</a:t>
            </a:r>
            <a:r>
              <a:rPr lang="es-CL" sz="2800" b="1" dirty="0" smtClean="0"/>
              <a:t>”</a:t>
            </a:r>
          </a:p>
          <a:p>
            <a:pPr algn="ctr"/>
            <a:endParaRPr lang="es-CL" sz="2800" b="1" dirty="0"/>
          </a:p>
          <a:p>
            <a:pPr algn="ctr"/>
            <a:r>
              <a:rPr lang="es-CL" sz="2800" b="1" dirty="0" smtClean="0"/>
              <a:t>Aprendizaje Esperado: </a:t>
            </a:r>
            <a:r>
              <a:rPr lang="es-CL" sz="2800" dirty="0"/>
              <a:t>Identifica las clases y librerías para crear aplicaciones web en Java. </a:t>
            </a:r>
          </a:p>
          <a:p>
            <a:pPr algn="ctr"/>
            <a:endParaRPr lang="es-CL" sz="2800" dirty="0"/>
          </a:p>
        </p:txBody>
      </p:sp>
      <p:pic>
        <p:nvPicPr>
          <p:cNvPr id="3"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778900" y="251302"/>
            <a:ext cx="2144854" cy="920730"/>
          </a:xfrm>
          <a:prstGeom prst="rect">
            <a:avLst/>
          </a:prstGeom>
        </p:spPr>
      </p:pic>
    </p:spTree>
    <p:extLst>
      <p:ext uri="{BB962C8B-B14F-4D97-AF65-F5344CB8AC3E}">
        <p14:creationId xmlns:p14="http://schemas.microsoft.com/office/powerpoint/2010/main" val="121579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5282862" cy="4120277"/>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Hojas de Estilo en Cascada (</a:t>
            </a:r>
            <a:r>
              <a:rPr lang="es-CL" sz="2400" dirty="0" err="1"/>
              <a:t>Cascading</a:t>
            </a:r>
            <a:r>
              <a:rPr lang="es-CL" sz="2400" dirty="0"/>
              <a:t> Style </a:t>
            </a:r>
            <a:r>
              <a:rPr lang="es-CL" sz="2400" dirty="0" err="1"/>
              <a:t>Sheets</a:t>
            </a:r>
            <a:r>
              <a:rPr lang="es-CL" sz="2400" dirty="0"/>
              <a:t>), es un mecanismo simple que describe cómo se va a mostrar un documento en la pantalla, o cómo se va a imprimir, o incluso cómo va a ser pronunciada la información presente en ese documento a través de un dispositivo de lectura. Esta forma de descripción de estilos ofrece a los desarrolladores el control total sobre estilo y formato de sus </a:t>
            </a:r>
            <a:r>
              <a:rPr lang="es-CL" sz="2400" dirty="0" smtClean="0"/>
              <a:t>documentos.</a:t>
            </a:r>
            <a:endParaRPr lang="es-CL" sz="1800" dirty="0" smtClean="0"/>
          </a:p>
        </p:txBody>
      </p:sp>
      <p:pic>
        <p:nvPicPr>
          <p:cNvPr id="1026" name="Picture 2" descr="Resultado de imagen para Cascading Style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368" y="1772816"/>
            <a:ext cx="3384376" cy="3384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grpSp>
        <p:nvGrpSpPr>
          <p:cNvPr id="8" name="Grupo 7"/>
          <p:cNvGrpSpPr/>
          <p:nvPr/>
        </p:nvGrpSpPr>
        <p:grpSpPr>
          <a:xfrm>
            <a:off x="288122" y="776084"/>
            <a:ext cx="4650629" cy="523220"/>
            <a:chOff x="4542" y="0"/>
            <a:chExt cx="4650629" cy="523220"/>
          </a:xfrm>
        </p:grpSpPr>
        <p:sp>
          <p:nvSpPr>
            <p:cNvPr id="9" name="Rectángulo redondeado 8"/>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0" name="Rectángulo 9"/>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lvl="0" defTabSz="1155700" rtl="0">
                <a:lnSpc>
                  <a:spcPct val="90000"/>
                </a:lnSpc>
                <a:spcBef>
                  <a:spcPct val="0"/>
                </a:spcBef>
                <a:spcAft>
                  <a:spcPct val="35000"/>
                </a:spcAft>
              </a:pPr>
              <a:r>
                <a:rPr lang="es-CL" sz="2600" b="1" dirty="0" smtClean="0"/>
                <a:t>¿Qué es CSS?</a:t>
              </a:r>
              <a:endParaRPr lang="es-CL" sz="2600" kern="12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23528" y="1207363"/>
            <a:ext cx="8136904" cy="301372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CSS se utiliza para dar estilo a documentos HTML y XML, separando el contenido de la presentación. Los Estilos definen la forma de mostrar los elementos HTML y XML. CSS permite a los desarrolladores Web controlar el estilo y el formato de múltiples páginas Web al mismo tiempo. Cualquier cambio en el estilo marcado para un elemento en la CSS afectará a todas las páginas vinculadas a esa CSS en las que aparezca ese elemento.</a:t>
            </a:r>
            <a:endParaRPr lang="es-CL" sz="1800" dirty="0" smtClean="0"/>
          </a:p>
        </p:txBody>
      </p:sp>
      <p:pic>
        <p:nvPicPr>
          <p:cNvPr id="2052" name="Picture 4" descr="http://matthewjamestaylor.com/img/illustrations/large/adding-css-to-html-with-link-embed-inline-and-impo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811" y="4318514"/>
            <a:ext cx="6323856" cy="1818109"/>
          </a:xfrm>
          <a:prstGeom prst="rect">
            <a:avLst/>
          </a:prstGeom>
        </p:spPr>
        <p:style>
          <a:lnRef idx="2">
            <a:schemeClr val="accent1"/>
          </a:lnRef>
          <a:fillRef idx="1">
            <a:schemeClr val="lt1"/>
          </a:fillRef>
          <a:effectRef idx="0">
            <a:schemeClr val="accent1"/>
          </a:effectRef>
          <a:fontRef idx="minor">
            <a:schemeClr val="dk1"/>
          </a:fontRef>
        </p:style>
      </p:pic>
      <p:grpSp>
        <p:nvGrpSpPr>
          <p:cNvPr id="7" name="Grupo 6"/>
          <p:cNvGrpSpPr/>
          <p:nvPr/>
        </p:nvGrpSpPr>
        <p:grpSpPr>
          <a:xfrm>
            <a:off x="323528" y="459403"/>
            <a:ext cx="4650629"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lvl="0" defTabSz="1155700" rtl="0">
                <a:lnSpc>
                  <a:spcPct val="90000"/>
                </a:lnSpc>
                <a:spcBef>
                  <a:spcPct val="0"/>
                </a:spcBef>
                <a:spcAft>
                  <a:spcPct val="35000"/>
                </a:spcAft>
              </a:pPr>
              <a:r>
                <a:rPr lang="es-CL" sz="2600" b="1" dirty="0" smtClean="0"/>
                <a:t>¿Para qué sirve?</a:t>
              </a:r>
              <a:endParaRPr lang="es-CL" sz="2600" kern="1200" dirty="0"/>
            </a:p>
          </p:txBody>
        </p:sp>
      </p:grpSp>
      <p:pic>
        <p:nvPicPr>
          <p:cNvPr id="10"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3138192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467544" y="1540971"/>
            <a:ext cx="8059306"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CSS funciona a base de reglas, es decir, declaraciones sobre el estilo de uno o más elementos. Las hojas de estilo están compuestas por una o más de esas reglas aplicadas a un documento HTML o XML. La regla tiene dos partes: un </a:t>
            </a:r>
            <a:r>
              <a:rPr lang="es-CL" sz="2400" dirty="0">
                <a:solidFill>
                  <a:srgbClr val="00B050"/>
                </a:solidFill>
              </a:rPr>
              <a:t>selector</a:t>
            </a:r>
            <a:r>
              <a:rPr lang="es-CL" sz="2400" dirty="0"/>
              <a:t> y la </a:t>
            </a:r>
            <a:r>
              <a:rPr lang="es-CL" sz="2400" dirty="0">
                <a:solidFill>
                  <a:srgbClr val="00B050"/>
                </a:solidFill>
              </a:rPr>
              <a:t>declaración</a:t>
            </a:r>
            <a:r>
              <a:rPr lang="es-CL" sz="2400" dirty="0"/>
              <a:t>. A su vez la declaración está compuesta por una propiedad y el valor que se le asigne</a:t>
            </a:r>
            <a:r>
              <a:rPr lang="es-CL" sz="2400" dirty="0" smtClean="0"/>
              <a:t>.</a:t>
            </a:r>
          </a:p>
          <a:p>
            <a:pPr marL="0" indent="0" algn="just">
              <a:buNone/>
            </a:pPr>
            <a:endParaRPr lang="es-CL" sz="2400" b="1" dirty="0"/>
          </a:p>
          <a:p>
            <a:pPr marL="0" indent="0" algn="ctr">
              <a:buNone/>
            </a:pPr>
            <a:r>
              <a:rPr lang="es-CL" sz="2400" b="1" dirty="0"/>
              <a:t>h1 {color: </a:t>
            </a:r>
            <a:r>
              <a:rPr lang="es-CL" sz="2400" b="1" dirty="0" err="1" smtClean="0"/>
              <a:t>green</a:t>
            </a:r>
            <a:r>
              <a:rPr lang="es-CL" sz="2400" b="1" dirty="0" smtClean="0"/>
              <a:t>;} </a:t>
            </a:r>
          </a:p>
          <a:p>
            <a:pPr marL="0" indent="0" algn="ctr">
              <a:buNone/>
            </a:pPr>
            <a:r>
              <a:rPr lang="es-CL" sz="2400" dirty="0" smtClean="0"/>
              <a:t>“h1” </a:t>
            </a:r>
            <a:r>
              <a:rPr lang="es-CL" sz="2400" dirty="0"/>
              <a:t>es el </a:t>
            </a:r>
            <a:r>
              <a:rPr lang="es-CL" sz="2400" dirty="0" smtClean="0"/>
              <a:t>selector, y “{</a:t>
            </a:r>
            <a:r>
              <a:rPr lang="es-CL" sz="2400" dirty="0"/>
              <a:t>color: </a:t>
            </a:r>
            <a:r>
              <a:rPr lang="es-CL" sz="2400" dirty="0" err="1" smtClean="0"/>
              <a:t>green</a:t>
            </a:r>
            <a:r>
              <a:rPr lang="es-CL" sz="2400" dirty="0" smtClean="0"/>
              <a:t>;}”</a:t>
            </a:r>
            <a:r>
              <a:rPr lang="es-CL" sz="2400" b="1" dirty="0" smtClean="0"/>
              <a:t> </a:t>
            </a:r>
            <a:r>
              <a:rPr lang="es-CL" sz="2400" dirty="0" smtClean="0"/>
              <a:t>es </a:t>
            </a:r>
            <a:r>
              <a:rPr lang="es-CL" sz="2400" dirty="0"/>
              <a:t>la </a:t>
            </a:r>
            <a:r>
              <a:rPr lang="es-CL" sz="2400" dirty="0" smtClean="0"/>
              <a:t>declaración.</a:t>
            </a:r>
          </a:p>
          <a:p>
            <a:pPr marL="0" indent="0" algn="ctr">
              <a:buNone/>
            </a:pPr>
            <a:r>
              <a:rPr lang="es-CL" sz="2400" i="1" dirty="0" smtClean="0"/>
              <a:t>Se está declarando que todos los </a:t>
            </a:r>
            <a:r>
              <a:rPr lang="es-CL" sz="2400" i="1" dirty="0" err="1" smtClean="0"/>
              <a:t>tags</a:t>
            </a:r>
            <a:r>
              <a:rPr lang="es-CL" sz="2400" i="1" dirty="0" smtClean="0"/>
              <a:t> h1 tendrán el color de texto </a:t>
            </a:r>
            <a:r>
              <a:rPr lang="es-CL" sz="2400" b="1" i="1" dirty="0" smtClean="0">
                <a:solidFill>
                  <a:srgbClr val="00B050"/>
                </a:solidFill>
              </a:rPr>
              <a:t>verde</a:t>
            </a:r>
            <a:r>
              <a:rPr lang="es-CL" sz="2400" i="1" dirty="0" smtClean="0">
                <a:solidFill>
                  <a:srgbClr val="00B050"/>
                </a:solidFill>
              </a:rPr>
              <a:t>.</a:t>
            </a:r>
            <a:endParaRPr lang="es-CL" sz="2400" i="1" dirty="0">
              <a:solidFill>
                <a:srgbClr val="00B050"/>
              </a:solidFill>
            </a:endParaRPr>
          </a:p>
          <a:p>
            <a:pPr marL="0" indent="0" algn="just">
              <a:buNone/>
            </a:pPr>
            <a:endParaRPr lang="es-CL" sz="2400" b="1" dirty="0" smtClean="0">
              <a:solidFill>
                <a:srgbClr val="00B050"/>
              </a:solidFill>
            </a:endParaRPr>
          </a:p>
        </p:txBody>
      </p:sp>
      <p:graphicFrame>
        <p:nvGraphicFramePr>
          <p:cNvPr id="3" name="Diagrama 2"/>
          <p:cNvGraphicFramePr/>
          <p:nvPr>
            <p:extLst>
              <p:ext uri="{D42A27DB-BD31-4B8C-83A1-F6EECF244321}">
                <p14:modId xmlns:p14="http://schemas.microsoft.com/office/powerpoint/2010/main" val="2228716555"/>
              </p:ext>
            </p:extLst>
          </p:nvPr>
        </p:nvGraphicFramePr>
        <p:xfrm>
          <a:off x="467544" y="648812"/>
          <a:ext cx="4655172" cy="523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descr="A picture containing clipart&#10;&#10;Description generated with very high confidence"/>
          <p:cNvPicPr/>
          <p:nvPr/>
        </p:nvPicPr>
        <p:blipFill>
          <a:blip r:embed="rId8"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3868428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451214"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b="1" dirty="0" smtClean="0"/>
              <a:t>Forma 1</a:t>
            </a:r>
          </a:p>
          <a:p>
            <a:pPr marL="0" indent="0" algn="just">
              <a:buNone/>
            </a:pPr>
            <a:r>
              <a:rPr lang="es-CL" sz="2400" dirty="0" smtClean="0"/>
              <a:t>Utilizando </a:t>
            </a:r>
            <a:r>
              <a:rPr lang="es-CL" sz="2400" dirty="0"/>
              <a:t>una hoja de estilo externa que estará vinculada a un documento a través del elemento &lt;link&gt;, el cual debe ir situado en la sección &lt;head</a:t>
            </a:r>
            <a:r>
              <a:rPr lang="es-CL" sz="2400" dirty="0" smtClean="0"/>
              <a:t>&gt;. El archivo externo tiene la extensión “CSS”, y contiene todas las instrucciones CSS para dar estilos a una página.</a:t>
            </a:r>
          </a:p>
          <a:p>
            <a:pPr marL="0" indent="0" algn="just">
              <a:buNone/>
            </a:pPr>
            <a:endParaRPr lang="es-CL" sz="2400" dirty="0" smtClean="0"/>
          </a:p>
          <a:p>
            <a:pPr marL="0" indent="0" algn="just">
              <a:buNone/>
            </a:pPr>
            <a:endParaRPr lang="es-CL" sz="2400" dirty="0"/>
          </a:p>
          <a:p>
            <a:pPr marL="0" indent="0" algn="just">
              <a:buNone/>
            </a:pPr>
            <a:endParaRPr lang="es-CL" sz="2400" dirty="0" smtClean="0"/>
          </a:p>
        </p:txBody>
      </p:sp>
      <p:sp>
        <p:nvSpPr>
          <p:cNvPr id="2" name="CuadroTexto 1"/>
          <p:cNvSpPr txBox="1"/>
          <p:nvPr/>
        </p:nvSpPr>
        <p:spPr>
          <a:xfrm>
            <a:off x="276868" y="836712"/>
            <a:ext cx="824998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Las tres formas </a:t>
            </a:r>
            <a:r>
              <a:rPr lang="es-CL" sz="2800" b="1" dirty="0" smtClean="0"/>
              <a:t>de </a:t>
            </a:r>
            <a:r>
              <a:rPr lang="es-CL" sz="2800" b="1" dirty="0"/>
              <a:t>dar estilo a un documento </a:t>
            </a:r>
            <a:r>
              <a:rPr lang="es-CL" sz="2800" b="1" dirty="0" smtClean="0"/>
              <a:t>son:</a:t>
            </a:r>
            <a:endParaRPr lang="es-CL" sz="2800" b="1" dirty="0"/>
          </a:p>
        </p:txBody>
      </p:sp>
      <p:pic>
        <p:nvPicPr>
          <p:cNvPr id="5" name="Imagen 4"/>
          <p:cNvPicPr>
            <a:picLocks noChangeAspect="1"/>
          </p:cNvPicPr>
          <p:nvPr/>
        </p:nvPicPr>
        <p:blipFill>
          <a:blip r:embed="rId3"/>
          <a:stretch>
            <a:fillRect/>
          </a:stretch>
        </p:blipFill>
        <p:spPr>
          <a:xfrm>
            <a:off x="419122" y="4077072"/>
            <a:ext cx="8139700" cy="1224136"/>
          </a:xfrm>
          <a:prstGeom prst="rect">
            <a:avLst/>
          </a:prstGeom>
        </p:spPr>
      </p:pic>
      <p:pic>
        <p:nvPicPr>
          <p:cNvPr id="8"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494702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229600"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b="1" dirty="0" smtClean="0"/>
              <a:t>Forma 2</a:t>
            </a:r>
          </a:p>
          <a:p>
            <a:pPr marL="0" indent="0" algn="just">
              <a:buNone/>
            </a:pPr>
            <a:r>
              <a:rPr lang="es-CL" sz="2400" dirty="0"/>
              <a:t>Utilizando el elemento &lt;</a:t>
            </a:r>
            <a:r>
              <a:rPr lang="es-CL" sz="2400" dirty="0" err="1"/>
              <a:t>style</a:t>
            </a:r>
            <a:r>
              <a:rPr lang="es-CL" sz="2400" dirty="0"/>
              <a:t>&gt;, en el interior del documento al que se le quiere dar estilo, y que generalmente se situaría en la sección &lt;head&gt;. De esta forma los estilos serán reconocidos antes de que la página se cargue por completo.</a:t>
            </a:r>
          </a:p>
          <a:p>
            <a:pPr marL="0" indent="0" algn="just">
              <a:buNone/>
            </a:pPr>
            <a:endParaRPr lang="es-CL" sz="2400" dirty="0" smtClean="0"/>
          </a:p>
        </p:txBody>
      </p:sp>
      <p:sp>
        <p:nvSpPr>
          <p:cNvPr id="2" name="CuadroTexto 1"/>
          <p:cNvSpPr txBox="1"/>
          <p:nvPr/>
        </p:nvSpPr>
        <p:spPr>
          <a:xfrm>
            <a:off x="276868" y="836712"/>
            <a:ext cx="824998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Las tres formas </a:t>
            </a:r>
            <a:r>
              <a:rPr lang="es-CL" sz="2800" b="1" dirty="0" smtClean="0"/>
              <a:t>de </a:t>
            </a:r>
            <a:r>
              <a:rPr lang="es-CL" sz="2800" b="1" dirty="0"/>
              <a:t>dar estilo a un documento </a:t>
            </a:r>
            <a:r>
              <a:rPr lang="es-CL" sz="2800" b="1" dirty="0" smtClean="0"/>
              <a:t>son:</a:t>
            </a:r>
            <a:endParaRPr lang="es-CL" sz="2800" b="1" dirty="0"/>
          </a:p>
        </p:txBody>
      </p:sp>
      <p:pic>
        <p:nvPicPr>
          <p:cNvPr id="3" name="Imagen 2"/>
          <p:cNvPicPr>
            <a:picLocks noChangeAspect="1"/>
          </p:cNvPicPr>
          <p:nvPr/>
        </p:nvPicPr>
        <p:blipFill>
          <a:blip r:embed="rId3"/>
          <a:stretch>
            <a:fillRect/>
          </a:stretch>
        </p:blipFill>
        <p:spPr>
          <a:xfrm>
            <a:off x="456890" y="3573016"/>
            <a:ext cx="4619166" cy="2376264"/>
          </a:xfrm>
          <a:prstGeom prst="rect">
            <a:avLst/>
          </a:prstGeom>
        </p:spPr>
      </p:pic>
      <p:pic>
        <p:nvPicPr>
          <p:cNvPr id="5"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3841362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229600"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b="1" dirty="0" smtClean="0"/>
              <a:t>Forma 3</a:t>
            </a:r>
          </a:p>
          <a:p>
            <a:pPr marL="0" indent="0" algn="just">
              <a:buNone/>
            </a:pPr>
            <a:r>
              <a:rPr lang="es-CL" sz="2400" dirty="0"/>
              <a:t>Utilizando estilos directamente sobre aquellos elementos que lo permiten a través del atributo &lt;</a:t>
            </a:r>
            <a:r>
              <a:rPr lang="es-CL" sz="2400" dirty="0" err="1"/>
              <a:t>style</a:t>
            </a:r>
            <a:r>
              <a:rPr lang="es-CL" sz="2400" dirty="0"/>
              <a:t>&gt; dentro de &lt;</a:t>
            </a:r>
            <a:r>
              <a:rPr lang="es-CL" sz="2400" dirty="0" err="1"/>
              <a:t>body</a:t>
            </a:r>
            <a:r>
              <a:rPr lang="es-CL" sz="2400" dirty="0"/>
              <a:t>&gt;. Pero este tipo de definición del estilo pierde las ventajas que ofrecen las hojas de estilo al mezclarse el contenido con la presentación</a:t>
            </a:r>
            <a:r>
              <a:rPr lang="es-CL" sz="2400" dirty="0" smtClean="0"/>
              <a:t>.</a:t>
            </a:r>
          </a:p>
          <a:p>
            <a:pPr marL="0" indent="0" algn="just">
              <a:buNone/>
            </a:pPr>
            <a:endParaRPr lang="es-CL" sz="2400" dirty="0" smtClean="0"/>
          </a:p>
        </p:txBody>
      </p:sp>
      <p:sp>
        <p:nvSpPr>
          <p:cNvPr id="2" name="CuadroTexto 1"/>
          <p:cNvSpPr txBox="1"/>
          <p:nvPr/>
        </p:nvSpPr>
        <p:spPr>
          <a:xfrm>
            <a:off x="276868" y="836712"/>
            <a:ext cx="824998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Las tres formas </a:t>
            </a:r>
            <a:r>
              <a:rPr lang="es-CL" sz="2800" b="1" dirty="0" smtClean="0"/>
              <a:t>de </a:t>
            </a:r>
            <a:r>
              <a:rPr lang="es-CL" sz="2800" b="1" dirty="0"/>
              <a:t>dar estilo a un documento </a:t>
            </a:r>
            <a:r>
              <a:rPr lang="es-CL" sz="2800" b="1" dirty="0" smtClean="0"/>
              <a:t>son:</a:t>
            </a:r>
            <a:endParaRPr lang="es-CL" sz="2800" b="1" dirty="0"/>
          </a:p>
        </p:txBody>
      </p:sp>
      <p:pic>
        <p:nvPicPr>
          <p:cNvPr id="5" name="Imagen 4"/>
          <p:cNvPicPr>
            <a:picLocks noChangeAspect="1"/>
          </p:cNvPicPr>
          <p:nvPr/>
        </p:nvPicPr>
        <p:blipFill>
          <a:blip r:embed="rId3"/>
          <a:stretch>
            <a:fillRect/>
          </a:stretch>
        </p:blipFill>
        <p:spPr>
          <a:xfrm>
            <a:off x="395536" y="3861048"/>
            <a:ext cx="7999639" cy="1080120"/>
          </a:xfrm>
          <a:prstGeom prst="rect">
            <a:avLst/>
          </a:prstGeom>
        </p:spPr>
      </p:pic>
      <p:pic>
        <p:nvPicPr>
          <p:cNvPr id="7" name="Picture 1" descr="A picture containing clipart&#10;&#10;Description generated with very high confidence"/>
          <p:cNvPicPr/>
          <p:nvPr/>
        </p:nvPicPr>
        <p:blipFill>
          <a:blip r:embed="rId4"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424267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297250" y="1540971"/>
            <a:ext cx="8229600" cy="440830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En el siguiente ejemplo, h1{color: red;}, el selector, &lt;h1&gt;, le dice al navegador la parte del documento que se verá afectada por esa regla. Los selectores pueden aparecer individualmente o agrupados, separándolos con comas</a:t>
            </a:r>
            <a:r>
              <a:rPr lang="es-CL" sz="2400" dirty="0" smtClean="0"/>
              <a:t>:</a:t>
            </a:r>
          </a:p>
          <a:p>
            <a:pPr marL="0" indent="0" algn="just">
              <a:buNone/>
            </a:pPr>
            <a:endParaRPr lang="es-CL" sz="2400" dirty="0"/>
          </a:p>
          <a:p>
            <a:pPr marL="0" indent="0" algn="just">
              <a:buNone/>
            </a:pPr>
            <a:endParaRPr lang="es-CL" sz="2400" dirty="0" smtClean="0"/>
          </a:p>
          <a:p>
            <a:pPr marL="0" indent="0" algn="just">
              <a:buNone/>
            </a:pPr>
            <a:r>
              <a:rPr lang="es-CL" sz="2400" dirty="0" smtClean="0"/>
              <a:t>Lo mismo pero de otra manera sería:</a:t>
            </a:r>
          </a:p>
          <a:p>
            <a:pPr marL="0" indent="0" algn="just">
              <a:buNone/>
            </a:pPr>
            <a:endParaRPr lang="es-CL" sz="2400" dirty="0"/>
          </a:p>
          <a:p>
            <a:pPr marL="0" indent="0" algn="just">
              <a:buNone/>
            </a:pPr>
            <a:endParaRPr lang="es-CL" sz="2400" dirty="0" smtClean="0"/>
          </a:p>
          <a:p>
            <a:pPr marL="0" indent="0" algn="just">
              <a:buNone/>
            </a:pPr>
            <a:endParaRPr lang="es-CL" sz="2400" dirty="0" smtClean="0"/>
          </a:p>
          <a:p>
            <a:pPr marL="0" indent="0" algn="just">
              <a:buNone/>
            </a:pPr>
            <a:endParaRPr lang="es-CL" sz="2400" dirty="0" smtClean="0"/>
          </a:p>
        </p:txBody>
      </p:sp>
      <p:sp>
        <p:nvSpPr>
          <p:cNvPr id="2" name="CuadroTexto 1"/>
          <p:cNvSpPr txBox="1"/>
          <p:nvPr/>
        </p:nvSpPr>
        <p:spPr>
          <a:xfrm>
            <a:off x="276868" y="836712"/>
            <a:ext cx="824998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CL" sz="2800" b="1" dirty="0"/>
              <a:t>Algunas normas básicas a la hora de </a:t>
            </a:r>
            <a:r>
              <a:rPr lang="es-CL" sz="2800" b="1" dirty="0" smtClean="0"/>
              <a:t>aplicar CSS</a:t>
            </a:r>
            <a:endParaRPr lang="es-CL" sz="2800" b="1" dirty="0"/>
          </a:p>
        </p:txBody>
      </p:sp>
      <p:pic>
        <p:nvPicPr>
          <p:cNvPr id="3" name="Imagen 2"/>
          <p:cNvPicPr>
            <a:picLocks noChangeAspect="1"/>
          </p:cNvPicPr>
          <p:nvPr/>
        </p:nvPicPr>
        <p:blipFill>
          <a:blip r:embed="rId3"/>
          <a:stretch>
            <a:fillRect/>
          </a:stretch>
        </p:blipFill>
        <p:spPr>
          <a:xfrm>
            <a:off x="2123728" y="3356992"/>
            <a:ext cx="4565683" cy="401673"/>
          </a:xfrm>
          <a:prstGeom prst="rect">
            <a:avLst/>
          </a:prstGeom>
        </p:spPr>
      </p:pic>
      <p:pic>
        <p:nvPicPr>
          <p:cNvPr id="4" name="Imagen 3"/>
          <p:cNvPicPr>
            <a:picLocks noChangeAspect="1"/>
          </p:cNvPicPr>
          <p:nvPr/>
        </p:nvPicPr>
        <p:blipFill>
          <a:blip r:embed="rId4"/>
          <a:stretch>
            <a:fillRect/>
          </a:stretch>
        </p:blipFill>
        <p:spPr>
          <a:xfrm>
            <a:off x="3059832" y="4653136"/>
            <a:ext cx="2683850" cy="1111374"/>
          </a:xfrm>
          <a:prstGeom prst="rect">
            <a:avLst/>
          </a:prstGeom>
        </p:spPr>
      </p:pic>
      <p:pic>
        <p:nvPicPr>
          <p:cNvPr id="7" name="Picture 1" descr="A picture containing clipart&#10;&#10;Description generated with very high confidence"/>
          <p:cNvPicPr/>
          <p:nvPr/>
        </p:nvPicPr>
        <p:blipFill>
          <a:blip r:embed="rId5"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extLst>
      <p:ext uri="{BB962C8B-B14F-4D97-AF65-F5344CB8AC3E}">
        <p14:creationId xmlns:p14="http://schemas.microsoft.com/office/powerpoint/2010/main" val="874798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115291</TotalTime>
  <Words>747</Words>
  <Application>Microsoft Office PowerPoint</Application>
  <PresentationFormat>Presentación en pantalla (4:3)</PresentationFormat>
  <Paragraphs>64</Paragraphs>
  <Slides>13</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ＭＳ Ｐゴシック</vt:lpstr>
      <vt:lpstr>Arial</vt:lpstr>
      <vt:lpstr>Calibri</vt:lpstr>
      <vt:lpstr>Times New Roman</vt:lpstr>
      <vt:lpstr>Tema DuocUC 2012</vt:lpstr>
      <vt:lpstr>Curso Desarrollo de Software Unidad 1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Bibliografías</vt:lpstr>
      <vt:lpstr>Resumen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Benjamin Sebastian Valladares Lobos</cp:lastModifiedBy>
  <cp:revision>525</cp:revision>
  <dcterms:created xsi:type="dcterms:W3CDTF">2013-06-28T16:52:03Z</dcterms:created>
  <dcterms:modified xsi:type="dcterms:W3CDTF">2017-09-26T12:41:48Z</dcterms:modified>
</cp:coreProperties>
</file>