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72"/>
  </p:notesMasterIdLst>
  <p:sldIdLst>
    <p:sldId id="327" r:id="rId2"/>
    <p:sldId id="393" r:id="rId3"/>
    <p:sldId id="258" r:id="rId4"/>
    <p:sldId id="394" r:id="rId5"/>
    <p:sldId id="395" r:id="rId6"/>
    <p:sldId id="396" r:id="rId7"/>
    <p:sldId id="397" r:id="rId8"/>
    <p:sldId id="398" r:id="rId9"/>
    <p:sldId id="399" r:id="rId10"/>
    <p:sldId id="400" r:id="rId11"/>
    <p:sldId id="420" r:id="rId12"/>
    <p:sldId id="421" r:id="rId13"/>
    <p:sldId id="422" r:id="rId14"/>
    <p:sldId id="419" r:id="rId15"/>
    <p:sldId id="401" r:id="rId16"/>
    <p:sldId id="402" r:id="rId17"/>
    <p:sldId id="403" r:id="rId18"/>
    <p:sldId id="404" r:id="rId19"/>
    <p:sldId id="405" r:id="rId20"/>
    <p:sldId id="406" r:id="rId21"/>
    <p:sldId id="407" r:id="rId22"/>
    <p:sldId id="416" r:id="rId23"/>
    <p:sldId id="417" r:id="rId24"/>
    <p:sldId id="409" r:id="rId25"/>
    <p:sldId id="410" r:id="rId26"/>
    <p:sldId id="418" r:id="rId27"/>
    <p:sldId id="411" r:id="rId28"/>
    <p:sldId id="412" r:id="rId29"/>
    <p:sldId id="413" r:id="rId30"/>
    <p:sldId id="414" r:id="rId31"/>
    <p:sldId id="415" r:id="rId32"/>
    <p:sldId id="423" r:id="rId33"/>
    <p:sldId id="424" r:id="rId34"/>
    <p:sldId id="425" r:id="rId35"/>
    <p:sldId id="432" r:id="rId36"/>
    <p:sldId id="426" r:id="rId37"/>
    <p:sldId id="433" r:id="rId38"/>
    <p:sldId id="427" r:id="rId39"/>
    <p:sldId id="428" r:id="rId40"/>
    <p:sldId id="429" r:id="rId41"/>
    <p:sldId id="430" r:id="rId42"/>
    <p:sldId id="431"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8" autoAdjust="0"/>
    <p:restoredTop sz="81150" autoAdjust="0"/>
  </p:normalViewPr>
  <p:slideViewPr>
    <p:cSldViewPr>
      <p:cViewPr varScale="1">
        <p:scale>
          <a:sx n="57" d="100"/>
          <a:sy n="57" d="100"/>
        </p:scale>
        <p:origin x="173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19-10-2017</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extLst>
      <p:ext uri="{BB962C8B-B14F-4D97-AF65-F5344CB8AC3E}">
        <p14:creationId xmlns:p14="http://schemas.microsoft.com/office/powerpoint/2010/main" val="299540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dirty="0"/>
          </a:p>
        </p:txBody>
      </p:sp>
    </p:spTree>
    <p:extLst>
      <p:ext uri="{BB962C8B-B14F-4D97-AF65-F5344CB8AC3E}">
        <p14:creationId xmlns:p14="http://schemas.microsoft.com/office/powerpoint/2010/main" val="301994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dirty="0"/>
          </a:p>
        </p:txBody>
      </p:sp>
    </p:spTree>
    <p:extLst>
      <p:ext uri="{BB962C8B-B14F-4D97-AF65-F5344CB8AC3E}">
        <p14:creationId xmlns:p14="http://schemas.microsoft.com/office/powerpoint/2010/main" val="301994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dirty="0"/>
          </a:p>
        </p:txBody>
      </p:sp>
    </p:spTree>
    <p:extLst>
      <p:ext uri="{BB962C8B-B14F-4D97-AF65-F5344CB8AC3E}">
        <p14:creationId xmlns:p14="http://schemas.microsoft.com/office/powerpoint/2010/main" val="301994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dirty="0"/>
          </a:p>
        </p:txBody>
      </p:sp>
    </p:spTree>
    <p:extLst>
      <p:ext uri="{BB962C8B-B14F-4D97-AF65-F5344CB8AC3E}">
        <p14:creationId xmlns:p14="http://schemas.microsoft.com/office/powerpoint/2010/main" val="346740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dirty="0"/>
          </a:p>
        </p:txBody>
      </p:sp>
    </p:spTree>
    <p:extLst>
      <p:ext uri="{BB962C8B-B14F-4D97-AF65-F5344CB8AC3E}">
        <p14:creationId xmlns:p14="http://schemas.microsoft.com/office/powerpoint/2010/main" val="1404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dirty="0"/>
          </a:p>
        </p:txBody>
      </p:sp>
    </p:spTree>
    <p:extLst>
      <p:ext uri="{BB962C8B-B14F-4D97-AF65-F5344CB8AC3E}">
        <p14:creationId xmlns:p14="http://schemas.microsoft.com/office/powerpoint/2010/main" val="2496513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18</a:t>
            </a:fld>
            <a:endParaRPr lang="es-CL" dirty="0"/>
          </a:p>
        </p:txBody>
      </p:sp>
    </p:spTree>
    <p:extLst>
      <p:ext uri="{BB962C8B-B14F-4D97-AF65-F5344CB8AC3E}">
        <p14:creationId xmlns:p14="http://schemas.microsoft.com/office/powerpoint/2010/main" val="4294268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19</a:t>
            </a:fld>
            <a:endParaRPr lang="es-CL" dirty="0"/>
          </a:p>
        </p:txBody>
      </p:sp>
    </p:spTree>
    <p:extLst>
      <p:ext uri="{BB962C8B-B14F-4D97-AF65-F5344CB8AC3E}">
        <p14:creationId xmlns:p14="http://schemas.microsoft.com/office/powerpoint/2010/main" val="1687114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20</a:t>
            </a:fld>
            <a:endParaRPr lang="es-CL" dirty="0"/>
          </a:p>
        </p:txBody>
      </p:sp>
    </p:spTree>
    <p:extLst>
      <p:ext uri="{BB962C8B-B14F-4D97-AF65-F5344CB8AC3E}">
        <p14:creationId xmlns:p14="http://schemas.microsoft.com/office/powerpoint/2010/main" val="120101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21</a:t>
            </a:fld>
            <a:endParaRPr lang="es-CL" dirty="0"/>
          </a:p>
        </p:txBody>
      </p:sp>
    </p:spTree>
    <p:extLst>
      <p:ext uri="{BB962C8B-B14F-4D97-AF65-F5344CB8AC3E}">
        <p14:creationId xmlns:p14="http://schemas.microsoft.com/office/powerpoint/2010/main" val="633606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dirty="0"/>
          </a:p>
        </p:txBody>
      </p:sp>
    </p:spTree>
    <p:extLst>
      <p:ext uri="{BB962C8B-B14F-4D97-AF65-F5344CB8AC3E}">
        <p14:creationId xmlns:p14="http://schemas.microsoft.com/office/powerpoint/2010/main" val="3769170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22</a:t>
            </a:fld>
            <a:endParaRPr lang="es-CL" dirty="0"/>
          </a:p>
        </p:txBody>
      </p:sp>
    </p:spTree>
    <p:extLst>
      <p:ext uri="{BB962C8B-B14F-4D97-AF65-F5344CB8AC3E}">
        <p14:creationId xmlns:p14="http://schemas.microsoft.com/office/powerpoint/2010/main" val="2777107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23</a:t>
            </a:fld>
            <a:endParaRPr lang="es-CL" dirty="0"/>
          </a:p>
        </p:txBody>
      </p:sp>
    </p:spTree>
    <p:extLst>
      <p:ext uri="{BB962C8B-B14F-4D97-AF65-F5344CB8AC3E}">
        <p14:creationId xmlns:p14="http://schemas.microsoft.com/office/powerpoint/2010/main" val="396866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24</a:t>
            </a:fld>
            <a:endParaRPr lang="es-CL" dirty="0"/>
          </a:p>
        </p:txBody>
      </p:sp>
    </p:spTree>
    <p:extLst>
      <p:ext uri="{BB962C8B-B14F-4D97-AF65-F5344CB8AC3E}">
        <p14:creationId xmlns:p14="http://schemas.microsoft.com/office/powerpoint/2010/main" val="4126144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Un </a:t>
            </a:r>
            <a:r>
              <a:rPr lang="es-CL" i="1" dirty="0" err="1" smtClean="0">
                <a:effectLst/>
              </a:rPr>
              <a:t>accessSpecifier</a:t>
            </a:r>
            <a:r>
              <a:rPr lang="es-CL" sz="1200" b="0" i="0" kern="1200" dirty="0" smtClean="0">
                <a:solidFill>
                  <a:schemeClr val="tx1"/>
                </a:solidFill>
                <a:effectLst/>
                <a:latin typeface="+mn-lt"/>
                <a:ea typeface="+mn-ea"/>
                <a:cs typeface="+mn-cs"/>
              </a:rPr>
              <a:t> de una clase podría tener varios valores pero, por lo general, es </a:t>
            </a:r>
            <a:r>
              <a:rPr lang="es-CL" dirty="0" smtClean="0"/>
              <a:t>público</a:t>
            </a:r>
            <a:r>
              <a:rPr lang="es-CL" sz="1200" b="0" i="0" kern="1200" dirty="0" smtClean="0">
                <a:solidFill>
                  <a:schemeClr val="tx1"/>
                </a:solidFill>
                <a:effectLst/>
                <a:latin typeface="+mn-lt"/>
                <a:ea typeface="+mn-ea"/>
                <a:cs typeface="+mn-cs"/>
              </a:rPr>
              <a:t>. Observará otros valores de </a:t>
            </a:r>
            <a:r>
              <a:rPr lang="es-CL" i="1" dirty="0" err="1" smtClean="0">
                <a:effectLst/>
              </a:rPr>
              <a:t>accessSpecifier</a:t>
            </a:r>
            <a:r>
              <a:rPr lang="es-CL" sz="1200" b="0" i="0" kern="1200" dirty="0" smtClean="0">
                <a:solidFill>
                  <a:schemeClr val="tx1"/>
                </a:solidFill>
                <a:effectLst/>
                <a:latin typeface="+mn-lt"/>
                <a:ea typeface="+mn-ea"/>
                <a:cs typeface="+mn-cs"/>
              </a:rPr>
              <a:t> pronto.</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25</a:t>
            </a:fld>
            <a:endParaRPr lang="es-CL" dirty="0"/>
          </a:p>
        </p:txBody>
      </p:sp>
    </p:spTree>
    <p:extLst>
      <p:ext uri="{BB962C8B-B14F-4D97-AF65-F5344CB8AC3E}">
        <p14:creationId xmlns:p14="http://schemas.microsoft.com/office/powerpoint/2010/main" val="336556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Un </a:t>
            </a:r>
            <a:r>
              <a:rPr lang="es-CL" i="1" dirty="0" err="1" smtClean="0">
                <a:effectLst/>
              </a:rPr>
              <a:t>accessSpecifier</a:t>
            </a:r>
            <a:r>
              <a:rPr lang="es-CL" sz="1200" b="0" i="0" kern="1200" dirty="0" smtClean="0">
                <a:solidFill>
                  <a:schemeClr val="tx1"/>
                </a:solidFill>
                <a:effectLst/>
                <a:latin typeface="+mn-lt"/>
                <a:ea typeface="+mn-ea"/>
                <a:cs typeface="+mn-cs"/>
              </a:rPr>
              <a:t> de una clase podría tener varios valores pero, por lo general, es </a:t>
            </a:r>
            <a:r>
              <a:rPr lang="es-CL" dirty="0" smtClean="0"/>
              <a:t>público</a:t>
            </a:r>
            <a:r>
              <a:rPr lang="es-CL" sz="1200" b="0" i="0" kern="1200" dirty="0" smtClean="0">
                <a:solidFill>
                  <a:schemeClr val="tx1"/>
                </a:solidFill>
                <a:effectLst/>
                <a:latin typeface="+mn-lt"/>
                <a:ea typeface="+mn-ea"/>
                <a:cs typeface="+mn-cs"/>
              </a:rPr>
              <a:t>. Observará otros valores de </a:t>
            </a:r>
            <a:r>
              <a:rPr lang="es-CL" i="1" dirty="0" err="1" smtClean="0">
                <a:effectLst/>
              </a:rPr>
              <a:t>accessSpecifier</a:t>
            </a:r>
            <a:r>
              <a:rPr lang="es-CL" sz="1200" b="0" i="0" kern="1200" dirty="0" smtClean="0">
                <a:solidFill>
                  <a:schemeClr val="tx1"/>
                </a:solidFill>
                <a:effectLst/>
                <a:latin typeface="+mn-lt"/>
                <a:ea typeface="+mn-ea"/>
                <a:cs typeface="+mn-cs"/>
              </a:rPr>
              <a:t> pronto.</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26</a:t>
            </a:fld>
            <a:endParaRPr lang="es-CL" dirty="0"/>
          </a:p>
        </p:txBody>
      </p:sp>
    </p:spTree>
    <p:extLst>
      <p:ext uri="{BB962C8B-B14F-4D97-AF65-F5344CB8AC3E}">
        <p14:creationId xmlns:p14="http://schemas.microsoft.com/office/powerpoint/2010/main" val="343238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27</a:t>
            </a:fld>
            <a:endParaRPr lang="es-CL" dirty="0"/>
          </a:p>
        </p:txBody>
      </p:sp>
    </p:spTree>
    <p:extLst>
      <p:ext uri="{BB962C8B-B14F-4D97-AF65-F5344CB8AC3E}">
        <p14:creationId xmlns:p14="http://schemas.microsoft.com/office/powerpoint/2010/main" val="89039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0" i="0" kern="1200" dirty="0" smtClean="0">
                <a:solidFill>
                  <a:schemeClr val="tx1"/>
                </a:solidFill>
                <a:effectLst/>
                <a:latin typeface="+mn-lt"/>
                <a:ea typeface="+mn-ea"/>
                <a:cs typeface="+mn-cs"/>
              </a:rPr>
              <a:t>Juntos, los bloques </a:t>
            </a:r>
            <a:r>
              <a:rPr lang="es-CL" dirty="0" smtClean="0"/>
              <a:t>try</a:t>
            </a:r>
            <a:r>
              <a:rPr lang="es-CL" sz="1200" b="0" i="0" kern="1200" dirty="0" smtClean="0">
                <a:solidFill>
                  <a:schemeClr val="tx1"/>
                </a:solidFill>
                <a:effectLst/>
                <a:latin typeface="+mn-lt"/>
                <a:ea typeface="+mn-ea"/>
                <a:cs typeface="+mn-cs"/>
              </a:rPr>
              <a:t>, </a:t>
            </a:r>
            <a:r>
              <a:rPr lang="es-CL" dirty="0" smtClean="0"/>
              <a:t>catch</a:t>
            </a:r>
            <a:r>
              <a:rPr lang="es-CL" sz="1200" b="0" i="0" kern="1200" dirty="0" smtClean="0">
                <a:solidFill>
                  <a:schemeClr val="tx1"/>
                </a:solidFill>
                <a:effectLst/>
                <a:latin typeface="+mn-lt"/>
                <a:ea typeface="+mn-ea"/>
                <a:cs typeface="+mn-cs"/>
              </a:rPr>
              <a:t> y </a:t>
            </a:r>
            <a:r>
              <a:rPr lang="es-CL" dirty="0" err="1" smtClean="0"/>
              <a:t>finally</a:t>
            </a:r>
            <a:r>
              <a:rPr lang="es-CL" sz="1200" b="0" i="0" kern="1200" dirty="0" smtClean="0">
                <a:solidFill>
                  <a:schemeClr val="tx1"/>
                </a:solidFill>
                <a:effectLst/>
                <a:latin typeface="+mn-lt"/>
                <a:ea typeface="+mn-ea"/>
                <a:cs typeface="+mn-cs"/>
              </a:rPr>
              <a:t> forman una red para obtener las excepciones. Primero, la sentencia </a:t>
            </a:r>
            <a:r>
              <a:rPr lang="es-CL" dirty="0" smtClean="0"/>
              <a:t>try</a:t>
            </a:r>
            <a:r>
              <a:rPr lang="es-CL" sz="1200" b="0" i="0" kern="1200" dirty="0" smtClean="0">
                <a:solidFill>
                  <a:schemeClr val="tx1"/>
                </a:solidFill>
                <a:effectLst/>
                <a:latin typeface="+mn-lt"/>
                <a:ea typeface="+mn-ea"/>
                <a:cs typeface="+mn-cs"/>
              </a:rPr>
              <a:t> recorta el código que puede arrojar una excepción. Si lo hace, la ejecución baja inmediatamente al bloque </a:t>
            </a:r>
            <a:r>
              <a:rPr lang="es-CL" dirty="0" smtClean="0"/>
              <a:t>catch</a:t>
            </a:r>
            <a:r>
              <a:rPr lang="es-CL" sz="1200" b="0" i="0" kern="1200" dirty="0" smtClean="0">
                <a:solidFill>
                  <a:schemeClr val="tx1"/>
                </a:solidFill>
                <a:effectLst/>
                <a:latin typeface="+mn-lt"/>
                <a:ea typeface="+mn-ea"/>
                <a:cs typeface="+mn-cs"/>
              </a:rPr>
              <a:t> o manejador de excepciones. Cuando termina los procesos de probar y obtener, la ejecución continúa con el bloque </a:t>
            </a:r>
            <a:r>
              <a:rPr lang="es-CL" dirty="0" err="1" smtClean="0"/>
              <a:t>finally</a:t>
            </a:r>
            <a:r>
              <a:rPr lang="es-CL" sz="1200" b="0" i="0" kern="1200" dirty="0" smtClean="0">
                <a:solidFill>
                  <a:schemeClr val="tx1"/>
                </a:solidFill>
                <a:effectLst/>
                <a:latin typeface="+mn-lt"/>
                <a:ea typeface="+mn-ea"/>
                <a:cs typeface="+mn-cs"/>
              </a:rPr>
              <a:t>, ya sea que se haya arrojado una excepción o no. Cuando obtiene una excepción, puede intentar recuperarse con gracia de ella o puede salir del programa (o método).</a:t>
            </a:r>
            <a:endParaRPr lang="es-CL" dirty="0" smtClean="0"/>
          </a:p>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28</a:t>
            </a:fld>
            <a:endParaRPr lang="es-CL" dirty="0"/>
          </a:p>
        </p:txBody>
      </p:sp>
    </p:spTree>
    <p:extLst>
      <p:ext uri="{BB962C8B-B14F-4D97-AF65-F5344CB8AC3E}">
        <p14:creationId xmlns:p14="http://schemas.microsoft.com/office/powerpoint/2010/main" val="3845919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sz="1200" b="0" i="0" kern="1200" dirty="0" smtClean="0">
                <a:solidFill>
                  <a:schemeClr val="tx1"/>
                </a:solidFill>
                <a:effectLst/>
                <a:latin typeface="+mn-lt"/>
                <a:ea typeface="+mn-ea"/>
                <a:cs typeface="+mn-cs"/>
              </a:rPr>
              <a:t>En este ejemplo, la </a:t>
            </a:r>
            <a:r>
              <a:rPr lang="es-CL" dirty="0" err="1" smtClean="0"/>
              <a:t>NullPointerException</a:t>
            </a:r>
            <a:r>
              <a:rPr lang="es-CL" sz="1200" b="0" i="0" kern="1200" dirty="0" smtClean="0">
                <a:solidFill>
                  <a:schemeClr val="tx1"/>
                </a:solidFill>
                <a:effectLst/>
                <a:latin typeface="+mn-lt"/>
                <a:ea typeface="+mn-ea"/>
                <a:cs typeface="+mn-cs"/>
              </a:rPr>
              <a:t> es una clase hija (eventualmente) de </a:t>
            </a:r>
            <a:r>
              <a:rPr lang="es-CL" dirty="0" err="1" smtClean="0"/>
              <a:t>Exception</a:t>
            </a:r>
            <a:r>
              <a:rPr lang="es-CL" sz="1200" b="0" i="0" kern="1200" dirty="0" smtClean="0">
                <a:solidFill>
                  <a:schemeClr val="tx1"/>
                </a:solidFill>
                <a:effectLst/>
                <a:latin typeface="+mn-lt"/>
                <a:ea typeface="+mn-ea"/>
                <a:cs typeface="+mn-cs"/>
              </a:rPr>
              <a:t>, por lo tanto debe ubicarse delante del bloque </a:t>
            </a:r>
            <a:r>
              <a:rPr lang="es-CL" dirty="0" err="1" smtClean="0"/>
              <a:t>Exception</a:t>
            </a:r>
            <a:r>
              <a:rPr lang="es-CL" smtClean="0"/>
              <a:t> catch</a:t>
            </a:r>
            <a:r>
              <a:rPr lang="es-CL" sz="1200" b="0" i="0" kern="1200" smtClean="0">
                <a:solidFill>
                  <a:schemeClr val="tx1"/>
                </a:solidFill>
                <a:effectLst/>
                <a:latin typeface="+mn-lt"/>
                <a:ea typeface="+mn-ea"/>
                <a:cs typeface="+mn-cs"/>
              </a:rPr>
              <a:t> más general.</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29</a:t>
            </a:fld>
            <a:endParaRPr lang="es-CL" dirty="0"/>
          </a:p>
        </p:txBody>
      </p:sp>
    </p:spTree>
    <p:extLst>
      <p:ext uri="{BB962C8B-B14F-4D97-AF65-F5344CB8AC3E}">
        <p14:creationId xmlns:p14="http://schemas.microsoft.com/office/powerpoint/2010/main" val="1623420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30</a:t>
            </a:fld>
            <a:endParaRPr lang="es-CL" dirty="0"/>
          </a:p>
        </p:txBody>
      </p:sp>
    </p:spTree>
    <p:extLst>
      <p:ext uri="{BB962C8B-B14F-4D97-AF65-F5344CB8AC3E}">
        <p14:creationId xmlns:p14="http://schemas.microsoft.com/office/powerpoint/2010/main" val="140312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31</a:t>
            </a:fld>
            <a:endParaRPr lang="es-CL" dirty="0"/>
          </a:p>
        </p:txBody>
      </p:sp>
    </p:spTree>
    <p:extLst>
      <p:ext uri="{BB962C8B-B14F-4D97-AF65-F5344CB8AC3E}">
        <p14:creationId xmlns:p14="http://schemas.microsoft.com/office/powerpoint/2010/main" val="608661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dirty="0"/>
          </a:p>
        </p:txBody>
      </p:sp>
    </p:spTree>
    <p:extLst>
      <p:ext uri="{BB962C8B-B14F-4D97-AF65-F5344CB8AC3E}">
        <p14:creationId xmlns:p14="http://schemas.microsoft.com/office/powerpoint/2010/main" val="2133201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32</a:t>
            </a:fld>
            <a:endParaRPr lang="es-CL" dirty="0"/>
          </a:p>
        </p:txBody>
      </p:sp>
    </p:spTree>
    <p:extLst>
      <p:ext uri="{BB962C8B-B14F-4D97-AF65-F5344CB8AC3E}">
        <p14:creationId xmlns:p14="http://schemas.microsoft.com/office/powerpoint/2010/main" val="2157368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33</a:t>
            </a:fld>
            <a:endParaRPr lang="es-CL" dirty="0"/>
          </a:p>
        </p:txBody>
      </p:sp>
    </p:spTree>
    <p:extLst>
      <p:ext uri="{BB962C8B-B14F-4D97-AF65-F5344CB8AC3E}">
        <p14:creationId xmlns:p14="http://schemas.microsoft.com/office/powerpoint/2010/main" val="47138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34</a:t>
            </a:fld>
            <a:endParaRPr lang="es-CL" dirty="0"/>
          </a:p>
        </p:txBody>
      </p:sp>
    </p:spTree>
    <p:extLst>
      <p:ext uri="{BB962C8B-B14F-4D97-AF65-F5344CB8AC3E}">
        <p14:creationId xmlns:p14="http://schemas.microsoft.com/office/powerpoint/2010/main" val="2596058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35</a:t>
            </a:fld>
            <a:endParaRPr lang="es-CL" dirty="0"/>
          </a:p>
        </p:txBody>
      </p:sp>
    </p:spTree>
    <p:extLst>
      <p:ext uri="{BB962C8B-B14F-4D97-AF65-F5344CB8AC3E}">
        <p14:creationId xmlns:p14="http://schemas.microsoft.com/office/powerpoint/2010/main" val="926724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36</a:t>
            </a:fld>
            <a:endParaRPr lang="es-CL" dirty="0"/>
          </a:p>
        </p:txBody>
      </p:sp>
    </p:spTree>
    <p:extLst>
      <p:ext uri="{BB962C8B-B14F-4D97-AF65-F5344CB8AC3E}">
        <p14:creationId xmlns:p14="http://schemas.microsoft.com/office/powerpoint/2010/main" val="310199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37</a:t>
            </a:fld>
            <a:endParaRPr lang="es-CL" dirty="0"/>
          </a:p>
        </p:txBody>
      </p:sp>
    </p:spTree>
    <p:extLst>
      <p:ext uri="{BB962C8B-B14F-4D97-AF65-F5344CB8AC3E}">
        <p14:creationId xmlns:p14="http://schemas.microsoft.com/office/powerpoint/2010/main" val="298874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38</a:t>
            </a:fld>
            <a:endParaRPr lang="es-CL" dirty="0"/>
          </a:p>
        </p:txBody>
      </p:sp>
    </p:spTree>
    <p:extLst>
      <p:ext uri="{BB962C8B-B14F-4D97-AF65-F5344CB8AC3E}">
        <p14:creationId xmlns:p14="http://schemas.microsoft.com/office/powerpoint/2010/main" val="3163350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39</a:t>
            </a:fld>
            <a:endParaRPr lang="es-CL" dirty="0"/>
          </a:p>
        </p:txBody>
      </p:sp>
    </p:spTree>
    <p:extLst>
      <p:ext uri="{BB962C8B-B14F-4D97-AF65-F5344CB8AC3E}">
        <p14:creationId xmlns:p14="http://schemas.microsoft.com/office/powerpoint/2010/main" val="1414777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40</a:t>
            </a:fld>
            <a:endParaRPr lang="es-CL" dirty="0"/>
          </a:p>
        </p:txBody>
      </p:sp>
    </p:spTree>
    <p:extLst>
      <p:ext uri="{BB962C8B-B14F-4D97-AF65-F5344CB8AC3E}">
        <p14:creationId xmlns:p14="http://schemas.microsoft.com/office/powerpoint/2010/main" val="3166953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41</a:t>
            </a:fld>
            <a:endParaRPr lang="es-CL" dirty="0"/>
          </a:p>
        </p:txBody>
      </p:sp>
    </p:spTree>
    <p:extLst>
      <p:ext uri="{BB962C8B-B14F-4D97-AF65-F5344CB8AC3E}">
        <p14:creationId xmlns:p14="http://schemas.microsoft.com/office/powerpoint/2010/main" val="395302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dirty="0"/>
          </a:p>
        </p:txBody>
      </p:sp>
    </p:spTree>
    <p:extLst>
      <p:ext uri="{BB962C8B-B14F-4D97-AF65-F5344CB8AC3E}">
        <p14:creationId xmlns:p14="http://schemas.microsoft.com/office/powerpoint/2010/main" val="72306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42</a:t>
            </a:fld>
            <a:endParaRPr lang="es-CL" dirty="0"/>
          </a:p>
        </p:txBody>
      </p:sp>
    </p:spTree>
    <p:extLst>
      <p:ext uri="{BB962C8B-B14F-4D97-AF65-F5344CB8AC3E}">
        <p14:creationId xmlns:p14="http://schemas.microsoft.com/office/powerpoint/2010/main" val="2568698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43</a:t>
            </a:fld>
            <a:endParaRPr lang="es-CL" dirty="0"/>
          </a:p>
        </p:txBody>
      </p:sp>
    </p:spTree>
    <p:extLst>
      <p:ext uri="{BB962C8B-B14F-4D97-AF65-F5344CB8AC3E}">
        <p14:creationId xmlns:p14="http://schemas.microsoft.com/office/powerpoint/2010/main" val="110425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44</a:t>
            </a:fld>
            <a:endParaRPr lang="es-CL" dirty="0"/>
          </a:p>
        </p:txBody>
      </p:sp>
    </p:spTree>
    <p:extLst>
      <p:ext uri="{BB962C8B-B14F-4D97-AF65-F5344CB8AC3E}">
        <p14:creationId xmlns:p14="http://schemas.microsoft.com/office/powerpoint/2010/main" val="3788891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45</a:t>
            </a:fld>
            <a:endParaRPr lang="es-CL" dirty="0"/>
          </a:p>
        </p:txBody>
      </p:sp>
    </p:spTree>
    <p:extLst>
      <p:ext uri="{BB962C8B-B14F-4D97-AF65-F5344CB8AC3E}">
        <p14:creationId xmlns:p14="http://schemas.microsoft.com/office/powerpoint/2010/main" val="1078317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46</a:t>
            </a:fld>
            <a:endParaRPr lang="es-CL" dirty="0"/>
          </a:p>
        </p:txBody>
      </p:sp>
    </p:spTree>
    <p:extLst>
      <p:ext uri="{BB962C8B-B14F-4D97-AF65-F5344CB8AC3E}">
        <p14:creationId xmlns:p14="http://schemas.microsoft.com/office/powerpoint/2010/main" val="2809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47</a:t>
            </a:fld>
            <a:endParaRPr lang="es-CL" dirty="0"/>
          </a:p>
        </p:txBody>
      </p:sp>
    </p:spTree>
    <p:extLst>
      <p:ext uri="{BB962C8B-B14F-4D97-AF65-F5344CB8AC3E}">
        <p14:creationId xmlns:p14="http://schemas.microsoft.com/office/powerpoint/2010/main" val="2322571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48</a:t>
            </a:fld>
            <a:endParaRPr lang="es-CL" dirty="0"/>
          </a:p>
        </p:txBody>
      </p:sp>
    </p:spTree>
    <p:extLst>
      <p:ext uri="{BB962C8B-B14F-4D97-AF65-F5344CB8AC3E}">
        <p14:creationId xmlns:p14="http://schemas.microsoft.com/office/powerpoint/2010/main" val="1034591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49</a:t>
            </a:fld>
            <a:endParaRPr lang="es-CL" dirty="0"/>
          </a:p>
        </p:txBody>
      </p:sp>
    </p:spTree>
    <p:extLst>
      <p:ext uri="{BB962C8B-B14F-4D97-AF65-F5344CB8AC3E}">
        <p14:creationId xmlns:p14="http://schemas.microsoft.com/office/powerpoint/2010/main" val="997678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50</a:t>
            </a:fld>
            <a:endParaRPr lang="es-CL" dirty="0"/>
          </a:p>
        </p:txBody>
      </p:sp>
    </p:spTree>
    <p:extLst>
      <p:ext uri="{BB962C8B-B14F-4D97-AF65-F5344CB8AC3E}">
        <p14:creationId xmlns:p14="http://schemas.microsoft.com/office/powerpoint/2010/main" val="2275081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51</a:t>
            </a:fld>
            <a:endParaRPr lang="es-CL" dirty="0"/>
          </a:p>
        </p:txBody>
      </p:sp>
    </p:spTree>
    <p:extLst>
      <p:ext uri="{BB962C8B-B14F-4D97-AF65-F5344CB8AC3E}">
        <p14:creationId xmlns:p14="http://schemas.microsoft.com/office/powerpoint/2010/main" val="157773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dirty="0"/>
          </a:p>
        </p:txBody>
      </p:sp>
    </p:spTree>
    <p:extLst>
      <p:ext uri="{BB962C8B-B14F-4D97-AF65-F5344CB8AC3E}">
        <p14:creationId xmlns:p14="http://schemas.microsoft.com/office/powerpoint/2010/main" val="23064575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52</a:t>
            </a:fld>
            <a:endParaRPr lang="es-CL" dirty="0"/>
          </a:p>
        </p:txBody>
      </p:sp>
    </p:spTree>
    <p:extLst>
      <p:ext uri="{BB962C8B-B14F-4D97-AF65-F5344CB8AC3E}">
        <p14:creationId xmlns:p14="http://schemas.microsoft.com/office/powerpoint/2010/main" val="36929043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53</a:t>
            </a:fld>
            <a:endParaRPr lang="es-CL" dirty="0"/>
          </a:p>
        </p:txBody>
      </p:sp>
    </p:spTree>
    <p:extLst>
      <p:ext uri="{BB962C8B-B14F-4D97-AF65-F5344CB8AC3E}">
        <p14:creationId xmlns:p14="http://schemas.microsoft.com/office/powerpoint/2010/main" val="15755218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54</a:t>
            </a:fld>
            <a:endParaRPr lang="es-CL" dirty="0"/>
          </a:p>
        </p:txBody>
      </p:sp>
    </p:spTree>
    <p:extLst>
      <p:ext uri="{BB962C8B-B14F-4D97-AF65-F5344CB8AC3E}">
        <p14:creationId xmlns:p14="http://schemas.microsoft.com/office/powerpoint/2010/main" val="2865470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55</a:t>
            </a:fld>
            <a:endParaRPr lang="es-CL" dirty="0"/>
          </a:p>
        </p:txBody>
      </p:sp>
    </p:spTree>
    <p:extLst>
      <p:ext uri="{BB962C8B-B14F-4D97-AF65-F5344CB8AC3E}">
        <p14:creationId xmlns:p14="http://schemas.microsoft.com/office/powerpoint/2010/main" val="4214311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56</a:t>
            </a:fld>
            <a:endParaRPr lang="es-CL" dirty="0"/>
          </a:p>
        </p:txBody>
      </p:sp>
    </p:spTree>
    <p:extLst>
      <p:ext uri="{BB962C8B-B14F-4D97-AF65-F5344CB8AC3E}">
        <p14:creationId xmlns:p14="http://schemas.microsoft.com/office/powerpoint/2010/main" val="8526516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57</a:t>
            </a:fld>
            <a:endParaRPr lang="es-CL" dirty="0"/>
          </a:p>
        </p:txBody>
      </p:sp>
    </p:spTree>
    <p:extLst>
      <p:ext uri="{BB962C8B-B14F-4D97-AF65-F5344CB8AC3E}">
        <p14:creationId xmlns:p14="http://schemas.microsoft.com/office/powerpoint/2010/main" val="720435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58</a:t>
            </a:fld>
            <a:endParaRPr lang="es-CL" dirty="0"/>
          </a:p>
        </p:txBody>
      </p:sp>
    </p:spTree>
    <p:extLst>
      <p:ext uri="{BB962C8B-B14F-4D97-AF65-F5344CB8AC3E}">
        <p14:creationId xmlns:p14="http://schemas.microsoft.com/office/powerpoint/2010/main" val="3987350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59</a:t>
            </a:fld>
            <a:endParaRPr lang="es-CL" dirty="0"/>
          </a:p>
        </p:txBody>
      </p:sp>
    </p:spTree>
    <p:extLst>
      <p:ext uri="{BB962C8B-B14F-4D97-AF65-F5344CB8AC3E}">
        <p14:creationId xmlns:p14="http://schemas.microsoft.com/office/powerpoint/2010/main" val="46013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60</a:t>
            </a:fld>
            <a:endParaRPr lang="es-CL" dirty="0"/>
          </a:p>
        </p:txBody>
      </p:sp>
    </p:spTree>
    <p:extLst>
      <p:ext uri="{BB962C8B-B14F-4D97-AF65-F5344CB8AC3E}">
        <p14:creationId xmlns:p14="http://schemas.microsoft.com/office/powerpoint/2010/main" val="16042791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61</a:t>
            </a:fld>
            <a:endParaRPr lang="es-CL" dirty="0"/>
          </a:p>
        </p:txBody>
      </p:sp>
    </p:spTree>
    <p:extLst>
      <p:ext uri="{BB962C8B-B14F-4D97-AF65-F5344CB8AC3E}">
        <p14:creationId xmlns:p14="http://schemas.microsoft.com/office/powerpoint/2010/main" val="311156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dirty="0"/>
          </a:p>
        </p:txBody>
      </p:sp>
    </p:spTree>
    <p:extLst>
      <p:ext uri="{BB962C8B-B14F-4D97-AF65-F5344CB8AC3E}">
        <p14:creationId xmlns:p14="http://schemas.microsoft.com/office/powerpoint/2010/main" val="6217537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62</a:t>
            </a:fld>
            <a:endParaRPr lang="es-CL" dirty="0"/>
          </a:p>
        </p:txBody>
      </p:sp>
    </p:spTree>
    <p:extLst>
      <p:ext uri="{BB962C8B-B14F-4D97-AF65-F5344CB8AC3E}">
        <p14:creationId xmlns:p14="http://schemas.microsoft.com/office/powerpoint/2010/main" val="25839518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63</a:t>
            </a:fld>
            <a:endParaRPr lang="es-CL" dirty="0"/>
          </a:p>
        </p:txBody>
      </p:sp>
    </p:spTree>
    <p:extLst>
      <p:ext uri="{BB962C8B-B14F-4D97-AF65-F5344CB8AC3E}">
        <p14:creationId xmlns:p14="http://schemas.microsoft.com/office/powerpoint/2010/main" val="4536917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64</a:t>
            </a:fld>
            <a:endParaRPr lang="es-CL" dirty="0"/>
          </a:p>
        </p:txBody>
      </p:sp>
    </p:spTree>
    <p:extLst>
      <p:ext uri="{BB962C8B-B14F-4D97-AF65-F5344CB8AC3E}">
        <p14:creationId xmlns:p14="http://schemas.microsoft.com/office/powerpoint/2010/main" val="24101167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65</a:t>
            </a:fld>
            <a:endParaRPr lang="es-CL" dirty="0"/>
          </a:p>
        </p:txBody>
      </p:sp>
    </p:spTree>
    <p:extLst>
      <p:ext uri="{BB962C8B-B14F-4D97-AF65-F5344CB8AC3E}">
        <p14:creationId xmlns:p14="http://schemas.microsoft.com/office/powerpoint/2010/main" val="3922543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66</a:t>
            </a:fld>
            <a:endParaRPr lang="es-CL" dirty="0"/>
          </a:p>
        </p:txBody>
      </p:sp>
    </p:spTree>
    <p:extLst>
      <p:ext uri="{BB962C8B-B14F-4D97-AF65-F5344CB8AC3E}">
        <p14:creationId xmlns:p14="http://schemas.microsoft.com/office/powerpoint/2010/main" val="20285697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67</a:t>
            </a:fld>
            <a:endParaRPr lang="es-CL" dirty="0"/>
          </a:p>
        </p:txBody>
      </p:sp>
    </p:spTree>
    <p:extLst>
      <p:ext uri="{BB962C8B-B14F-4D97-AF65-F5344CB8AC3E}">
        <p14:creationId xmlns:p14="http://schemas.microsoft.com/office/powerpoint/2010/main" val="35292189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68</a:t>
            </a:fld>
            <a:endParaRPr lang="es-CL" dirty="0"/>
          </a:p>
        </p:txBody>
      </p:sp>
    </p:spTree>
    <p:extLst>
      <p:ext uri="{BB962C8B-B14F-4D97-AF65-F5344CB8AC3E}">
        <p14:creationId xmlns:p14="http://schemas.microsoft.com/office/powerpoint/2010/main" val="22844626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69</a:t>
            </a:fld>
            <a:endParaRPr lang="es-CL" dirty="0"/>
          </a:p>
        </p:txBody>
      </p:sp>
    </p:spTree>
    <p:extLst>
      <p:ext uri="{BB962C8B-B14F-4D97-AF65-F5344CB8AC3E}">
        <p14:creationId xmlns:p14="http://schemas.microsoft.com/office/powerpoint/2010/main" val="42388564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70</a:t>
            </a:fld>
            <a:endParaRPr lang="es-CL" dirty="0"/>
          </a:p>
        </p:txBody>
      </p:sp>
    </p:spTree>
    <p:extLst>
      <p:ext uri="{BB962C8B-B14F-4D97-AF65-F5344CB8AC3E}">
        <p14:creationId xmlns:p14="http://schemas.microsoft.com/office/powerpoint/2010/main" val="150662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dirty="0"/>
          </a:p>
        </p:txBody>
      </p:sp>
    </p:spTree>
    <p:extLst>
      <p:ext uri="{BB962C8B-B14F-4D97-AF65-F5344CB8AC3E}">
        <p14:creationId xmlns:p14="http://schemas.microsoft.com/office/powerpoint/2010/main" val="426656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301994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dirty="0"/>
          </a:p>
        </p:txBody>
      </p:sp>
    </p:spTree>
    <p:extLst>
      <p:ext uri="{BB962C8B-B14F-4D97-AF65-F5344CB8AC3E}">
        <p14:creationId xmlns:p14="http://schemas.microsoft.com/office/powerpoint/2010/main" val="301994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42910" y="928670"/>
            <a:ext cx="7772400" cy="1470025"/>
          </a:xfrm>
        </p:spPr>
        <p:txBody>
          <a:bodyPr/>
          <a:lstStyle>
            <a:lvl1pPr>
              <a:defRPr b="0">
                <a:solidFill>
                  <a:schemeClr val="tx1"/>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a:xfrm>
            <a:off x="457200" y="6356350"/>
            <a:ext cx="2133600" cy="365125"/>
          </a:xfrm>
          <a:prstGeom prst="rect">
            <a:avLst/>
          </a:prstGeom>
        </p:spPr>
        <p:txBody>
          <a:bodyPr/>
          <a:lstStyle/>
          <a:p>
            <a:fld id="{41BF2EB3-0EDA-4ED9-9536-B32CA2814CB2}" type="datetimeFigureOut">
              <a:rPr lang="es-CL" smtClean="0"/>
              <a:pPr/>
              <a:t>19-10-2017</a:t>
            </a:fld>
            <a:endParaRPr lang="es-CL" dirty="0"/>
          </a:p>
        </p:txBody>
      </p:sp>
      <p:sp>
        <p:nvSpPr>
          <p:cNvPr id="5" name="Shape 4"/>
          <p:cNvSpPr>
            <a:spLocks noGrp="1"/>
          </p:cNvSpPr>
          <p:nvPr>
            <p:ph type="ftr" sz="quarter" idx="11"/>
          </p:nvPr>
        </p:nvSpPr>
        <p:spPr/>
        <p:txBody>
          <a:bodyPr/>
          <a:lstStyle/>
          <a:p>
            <a:endParaRPr lang="es-CL" dirty="0"/>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dirty="0"/>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0" name="9 Marcador de fecha"/>
          <p:cNvSpPr>
            <a:spLocks noGrp="1"/>
          </p:cNvSpPr>
          <p:nvPr>
            <p:ph type="dt" sz="half" idx="10"/>
          </p:nvPr>
        </p:nvSpPr>
        <p:spPr>
          <a:xfrm>
            <a:off x="457200" y="6356350"/>
            <a:ext cx="2133600" cy="365125"/>
          </a:xfrm>
          <a:prstGeom prst="rect">
            <a:avLst/>
          </a:prstGeom>
        </p:spPr>
        <p:txBody>
          <a:bodyPr/>
          <a:lstStyle/>
          <a:p>
            <a:fld id="{6C70D0AA-A564-40E6-BDF9-FE3371FD07B4}" type="datetimeFigureOut">
              <a:rPr lang="es-CL" smtClean="0"/>
              <a:pPr/>
              <a:t>19-10-2017</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s-ES" dirty="0" smtClean="0"/>
              <a:t>Haga clic para modificar el estilo de título del patrón</a:t>
            </a:r>
            <a:endParaRPr lang="es-ES_tradnl" dirty="0"/>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19-10-2017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upo 6"/>
          <p:cNvGrpSpPr/>
          <p:nvPr userDrawn="1"/>
        </p:nvGrpSpPr>
        <p:grpSpPr>
          <a:xfrm>
            <a:off x="0" y="6283325"/>
            <a:ext cx="9144000" cy="574675"/>
            <a:chOff x="0" y="6283325"/>
            <a:chExt cx="9144000" cy="574675"/>
          </a:xfrm>
        </p:grpSpPr>
        <p:sp>
          <p:nvSpPr>
            <p:cNvPr id="8" name="10 Rectángulo">
              <a:extLst>
                <a:ext uri="{FF2B5EF4-FFF2-40B4-BE49-F238E27FC236}">
                  <a16:creationId xmlns=""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9" name="6 Imagen" descr="capTICvariaciones fondo y color -1_blanco fondo transparente.png">
              <a:extLst>
                <a:ext uri="{FF2B5EF4-FFF2-40B4-BE49-F238E27FC236}">
                  <a16:creationId xmlns="" xmlns:a16="http://schemas.microsoft.com/office/drawing/2014/main" id="{BEF54760-0B36-426D-9BE9-1F924AE0A981}"/>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pic>
        <p:nvPicPr>
          <p:cNvPr id="10" name="Picture 1" descr="A picture containing clipart&#10;&#10;Description generated with very high confidence"/>
          <p:cNvPicPr/>
          <p:nvPr userDrawn="1"/>
        </p:nvPicPr>
        <p:blipFill>
          <a:blip r:embed="rId15"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83768" y="620688"/>
            <a:ext cx="3676207" cy="1347333"/>
          </a:xfrm>
          <a:prstGeom prst="rect">
            <a:avLst/>
          </a:prstGeom>
        </p:spPr>
      </p:pic>
      <p:pic>
        <p:nvPicPr>
          <p:cNvPr id="3" name="Picture Placeholder 5">
            <a:extLst>
              <a:ext uri="{FF2B5EF4-FFF2-40B4-BE49-F238E27FC236}">
                <a16:creationId xmlns="" xmlns:a16="http://schemas.microsoft.com/office/drawing/2014/main" id="{2C58DB8F-4132-4FB5-9179-4E7D0C3D8114}"/>
              </a:ext>
            </a:extLst>
          </p:cNvPr>
          <p:cNvPicPr>
            <a:picLocks noChangeAspect="1"/>
          </p:cNvPicPr>
          <p:nvPr/>
        </p:nvPicPr>
        <p:blipFill>
          <a:blip r:embed="rId3">
            <a:extLst>
              <a:ext uri="{28A0092B-C50C-407E-A947-70E740481C1C}">
                <a14:useLocalDpi xmlns:a14="http://schemas.microsoft.com/office/drawing/2010/main" val="0"/>
              </a:ext>
            </a:extLst>
          </a:blip>
          <a:srcRect l="1564" r="1564"/>
          <a:stretch>
            <a:fillRect/>
          </a:stretch>
        </p:blipFill>
        <p:spPr bwMode="auto">
          <a:xfrm>
            <a:off x="0" y="0"/>
            <a:ext cx="9144000" cy="6292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2 Título">
            <a:extLst>
              <a:ext uri="{FF2B5EF4-FFF2-40B4-BE49-F238E27FC236}">
                <a16:creationId xmlns="" xmlns:a16="http://schemas.microsoft.com/office/drawing/2014/main" id="{CB2A55F3-BDC9-41D7-AFAF-AD4AD89F533B}"/>
              </a:ext>
            </a:extLst>
          </p:cNvPr>
          <p:cNvSpPr>
            <a:spLocks noGrp="1"/>
          </p:cNvSpPr>
          <p:nvPr>
            <p:ph type="ctrTitle"/>
          </p:nvPr>
        </p:nvSpPr>
        <p:spPr>
          <a:xfrm>
            <a:off x="179512" y="2132857"/>
            <a:ext cx="4392488" cy="3672408"/>
          </a:xfrm>
        </p:spPr>
        <p:txBody>
          <a:bodyPr/>
          <a:lstStyle/>
          <a:p>
            <a:pPr algn="r" fontAlgn="auto">
              <a:spcAft>
                <a:spcPts val="0"/>
              </a:spcAft>
              <a:defRPr/>
            </a:pPr>
            <a:r>
              <a:rPr lang="es-ES" b="1" dirty="0"/>
              <a:t>Curso</a:t>
            </a:r>
            <a:br>
              <a:rPr lang="es-ES" b="1" dirty="0"/>
            </a:br>
            <a:r>
              <a:rPr lang="es-CL" b="1" dirty="0" smtClean="0"/>
              <a:t>Desarrollo de Software</a:t>
            </a:r>
            <a:br>
              <a:rPr lang="es-CL" b="1" dirty="0" smtClean="0"/>
            </a:br>
            <a:r>
              <a:rPr lang="es-CL" b="1" dirty="0" smtClean="0"/>
              <a:t>Unidad 2</a:t>
            </a:r>
            <a:r>
              <a:rPr lang="es-CL" b="1" dirty="0"/>
              <a:t/>
            </a:r>
            <a:br>
              <a:rPr lang="es-CL" b="1" dirty="0"/>
            </a:br>
            <a:endParaRPr lang="es-ES" b="1" dirty="0"/>
          </a:p>
        </p:txBody>
      </p:sp>
      <p:sp>
        <p:nvSpPr>
          <p:cNvPr id="5" name="Rectangle 6">
            <a:extLst>
              <a:ext uri="{FF2B5EF4-FFF2-40B4-BE49-F238E27FC236}">
                <a16:creationId xmlns="" xmlns:a16="http://schemas.microsoft.com/office/drawing/2014/main" id="{AFD02F98-6002-412A-BC2A-33931BDA021B}"/>
              </a:ext>
            </a:extLst>
          </p:cNvPr>
          <p:cNvSpPr/>
          <p:nvPr/>
        </p:nvSpPr>
        <p:spPr>
          <a:xfrm>
            <a:off x="323528" y="332656"/>
            <a:ext cx="4248472" cy="646331"/>
          </a:xfrm>
          <a:prstGeom prst="rect">
            <a:avLst/>
          </a:prstGeom>
        </p:spPr>
        <p:txBody>
          <a:bodyPr wrap="square">
            <a:spAutoFit/>
          </a:bodyPr>
          <a:lstStyle/>
          <a:p>
            <a:pPr lvl="0" eaLnBrk="0" hangingPunct="0"/>
            <a:r>
              <a:rPr lang="es-ES" altLang="en-US" dirty="0">
                <a:solidFill>
                  <a:srgbClr val="000000"/>
                </a:solidFill>
                <a:ea typeface="Times New Roman" panose="02020603050405020304" pitchFamily="18" charset="0"/>
              </a:rPr>
              <a:t>Programa becas capital humano </a:t>
            </a:r>
            <a:endParaRPr lang="es-ES" altLang="en-US" dirty="0" smtClean="0">
              <a:solidFill>
                <a:srgbClr val="000000"/>
              </a:solidFill>
              <a:ea typeface="Times New Roman" panose="02020603050405020304" pitchFamily="18" charset="0"/>
            </a:endParaRPr>
          </a:p>
          <a:p>
            <a:pPr lvl="0" eaLnBrk="0" hangingPunct="0"/>
            <a:r>
              <a:rPr lang="es-ES" altLang="en-US" dirty="0" smtClean="0">
                <a:solidFill>
                  <a:srgbClr val="000000"/>
                </a:solidFill>
                <a:ea typeface="Times New Roman" panose="02020603050405020304" pitchFamily="18" charset="0"/>
              </a:rPr>
              <a:t>17PFC-73282</a:t>
            </a:r>
            <a:endParaRPr lang="es-ES" altLang="en-US" sz="2400" dirty="0"/>
          </a:p>
        </p:txBody>
      </p:sp>
    </p:spTree>
    <p:extLst>
      <p:ext uri="{BB962C8B-B14F-4D97-AF65-F5344CB8AC3E}">
        <p14:creationId xmlns:p14="http://schemas.microsoft.com/office/powerpoint/2010/main" val="760112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b="1" u="sng" dirty="0" smtClean="0"/>
              <a:t>1. Herencia</a:t>
            </a:r>
          </a:p>
          <a:p>
            <a:endParaRPr lang="es-CL" sz="2400" dirty="0"/>
          </a:p>
          <a:p>
            <a:pPr marL="0" indent="0" algn="just">
              <a:buNone/>
            </a:pPr>
            <a:r>
              <a:rPr lang="es-CL" sz="2400" dirty="0" smtClean="0"/>
              <a:t>Se </a:t>
            </a:r>
            <a:r>
              <a:rPr lang="es-CL" sz="2400" dirty="0"/>
              <a:t>refiere a que una </a:t>
            </a:r>
            <a:r>
              <a:rPr lang="es-CL" sz="2400" dirty="0" smtClean="0"/>
              <a:t>clase (</a:t>
            </a:r>
            <a:r>
              <a:rPr lang="es-CL" sz="2400" dirty="0"/>
              <a:t>objeto) puede tener clases hijas, que son principalmente clases </a:t>
            </a:r>
            <a:r>
              <a:rPr lang="es-CL" sz="2400" dirty="0" smtClean="0"/>
              <a:t>derivadas. Por </a:t>
            </a:r>
            <a:r>
              <a:rPr lang="es-CL" sz="2400" dirty="0"/>
              <a:t>ejemplo: </a:t>
            </a:r>
            <a:r>
              <a:rPr lang="es-CL" sz="2400" dirty="0" smtClean="0"/>
              <a:t>si </a:t>
            </a:r>
            <a:r>
              <a:rPr lang="es-CL" sz="2400" dirty="0"/>
              <a:t>se tiene la clase padre “Perro</a:t>
            </a:r>
            <a:r>
              <a:rPr lang="es-CL" sz="2400" dirty="0" smtClean="0"/>
              <a:t>”, </a:t>
            </a:r>
            <a:r>
              <a:rPr lang="es-CL" sz="2400" dirty="0"/>
              <a:t>sus clases hijas pueden ser clases </a:t>
            </a:r>
            <a:r>
              <a:rPr lang="es-CL" sz="2400" dirty="0" smtClean="0"/>
              <a:t>que </a:t>
            </a:r>
            <a:r>
              <a:rPr lang="es-CL" sz="2400" dirty="0"/>
              <a:t>se refieran a razas </a:t>
            </a:r>
            <a:r>
              <a:rPr lang="es-CL" sz="2400" dirty="0" smtClean="0"/>
              <a:t>específicas </a:t>
            </a:r>
            <a:r>
              <a:rPr lang="es-CL" sz="2400" dirty="0"/>
              <a:t>de perros, como “</a:t>
            </a:r>
            <a:r>
              <a:rPr lang="es-CL" sz="2400" dirty="0" smtClean="0"/>
              <a:t>Labrador, Salchicha, </a:t>
            </a:r>
            <a:r>
              <a:rPr lang="es-CL" sz="2400" dirty="0" err="1" smtClean="0"/>
              <a:t>Poodle</a:t>
            </a:r>
            <a:r>
              <a:rPr lang="es-CL" sz="2400" dirty="0" smtClean="0"/>
              <a:t>, </a:t>
            </a:r>
            <a:r>
              <a:rPr lang="es-CL" sz="2400" dirty="0" err="1" smtClean="0"/>
              <a:t>Doberman</a:t>
            </a:r>
            <a:r>
              <a:rPr lang="es-CL" sz="2400" dirty="0" smtClean="0"/>
              <a:t>”.</a:t>
            </a:r>
          </a:p>
          <a:p>
            <a:pPr marL="0" indent="0">
              <a:buNone/>
            </a:pPr>
            <a:endParaRPr lang="es-CL" sz="2400" dirty="0" smtClean="0"/>
          </a:p>
          <a:p>
            <a:pPr marL="0" indent="0" algn="just">
              <a:buNone/>
            </a:pPr>
            <a:r>
              <a:rPr lang="es-CL" sz="2400" dirty="0" smtClean="0"/>
              <a:t>Cada </a:t>
            </a:r>
            <a:r>
              <a:rPr lang="es-CL" sz="2400" dirty="0"/>
              <a:t>una de estas clases hijas </a:t>
            </a:r>
            <a:r>
              <a:rPr lang="es-CL" sz="2400" dirty="0" smtClean="0"/>
              <a:t>tendrá </a:t>
            </a:r>
            <a:r>
              <a:rPr lang="es-CL" sz="2400" dirty="0"/>
              <a:t>diferencias en sus propiedades, pero todas comparten el hecho de que siguen siendo perros</a:t>
            </a:r>
            <a:r>
              <a:rPr lang="es-CL" sz="2400" dirty="0" smtClean="0"/>
              <a:t>.</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Características</a:t>
              </a:r>
              <a:r>
                <a:rPr lang="en-US" sz="2800" b="1" dirty="0" smtClean="0"/>
                <a:t> de la POO</a:t>
              </a:r>
              <a:endParaRPr lang="en-US" sz="2800" b="1" dirty="0"/>
            </a:p>
          </p:txBody>
        </p:sp>
      </p:grpSp>
    </p:spTree>
    <p:extLst>
      <p:ext uri="{BB962C8B-B14F-4D97-AF65-F5344CB8AC3E}">
        <p14:creationId xmlns:p14="http://schemas.microsoft.com/office/powerpoint/2010/main" val="4100983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b="1" u="sng" dirty="0"/>
              <a:t>2</a:t>
            </a:r>
            <a:r>
              <a:rPr lang="es-CL" sz="2400" b="1" u="sng" dirty="0" smtClean="0"/>
              <a:t>. Polimorfismo</a:t>
            </a:r>
          </a:p>
          <a:p>
            <a:pPr marL="0" indent="0">
              <a:buNone/>
            </a:pPr>
            <a:endParaRPr lang="es-CL" sz="2400" dirty="0"/>
          </a:p>
          <a:p>
            <a:pPr marL="0" indent="0" algn="just">
              <a:buNone/>
            </a:pPr>
            <a:r>
              <a:rPr lang="es-CL" sz="2400" dirty="0" smtClean="0"/>
              <a:t>Se </a:t>
            </a:r>
            <a:r>
              <a:rPr lang="es-CL" sz="2400" dirty="0"/>
              <a:t>refiere a que se pueden utilizar variables u objetos con el mismo nombre, sin embargo sus funciones cambian dependiendo del contexto en que fueron </a:t>
            </a:r>
            <a:r>
              <a:rPr lang="es-CL" sz="2400" dirty="0" smtClean="0"/>
              <a:t>creados.</a:t>
            </a:r>
          </a:p>
          <a:p>
            <a:pPr marL="0" indent="0" algn="just">
              <a:buNone/>
            </a:pPr>
            <a:endParaRPr lang="es-CL" sz="2400" dirty="0" smtClean="0"/>
          </a:p>
          <a:p>
            <a:pPr marL="0" indent="0" algn="just">
              <a:buNone/>
            </a:pPr>
            <a:r>
              <a:rPr lang="es-CL" sz="2400" dirty="0" smtClean="0"/>
              <a:t>El </a:t>
            </a:r>
            <a:r>
              <a:rPr lang="es-CL" sz="2400" dirty="0"/>
              <a:t>polimorfismo suele ser complicado de entender, pero </a:t>
            </a:r>
            <a:r>
              <a:rPr lang="es-CL" sz="2400" dirty="0" smtClean="0"/>
              <a:t>se explica en el hecho de que objetos con el mismo nombre se comportan diferente, dependiendo de su contexto de operación.</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Características</a:t>
              </a:r>
              <a:r>
                <a:rPr lang="en-US" sz="2800" b="1" dirty="0" smtClean="0"/>
                <a:t> de la POO</a:t>
              </a:r>
              <a:endParaRPr lang="en-US" sz="2800" b="1" dirty="0"/>
            </a:p>
          </p:txBody>
        </p:sp>
      </p:grpSp>
    </p:spTree>
    <p:extLst>
      <p:ext uri="{BB962C8B-B14F-4D97-AF65-F5344CB8AC3E}">
        <p14:creationId xmlns:p14="http://schemas.microsoft.com/office/powerpoint/2010/main" val="2815387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b="1" u="sng" dirty="0"/>
              <a:t>3</a:t>
            </a:r>
            <a:r>
              <a:rPr lang="es-CL" sz="2400" b="1" u="sng" dirty="0" smtClean="0"/>
              <a:t>. Encapsulamiento</a:t>
            </a:r>
          </a:p>
          <a:p>
            <a:pPr marL="0" indent="0">
              <a:buNone/>
            </a:pPr>
            <a:endParaRPr lang="es-CL" sz="2400" dirty="0"/>
          </a:p>
          <a:p>
            <a:pPr marL="0" indent="0" algn="just">
              <a:buNone/>
            </a:pPr>
            <a:r>
              <a:rPr lang="es-CL" sz="2400" dirty="0" smtClean="0"/>
              <a:t>Significa </a:t>
            </a:r>
            <a:r>
              <a:rPr lang="es-CL" sz="2400" dirty="0"/>
              <a:t>que se puede encapsular “</a:t>
            </a:r>
            <a:r>
              <a:rPr lang="es-CL" sz="2400" dirty="0" smtClean="0"/>
              <a:t>código”. Por </a:t>
            </a:r>
            <a:r>
              <a:rPr lang="es-CL" sz="2400" dirty="0"/>
              <a:t>ejemplo, si se tiene un objeto llamado perro, el perro puede tener un </a:t>
            </a:r>
            <a:r>
              <a:rPr lang="es-CL" sz="2400" dirty="0" smtClean="0"/>
              <a:t>método </a:t>
            </a:r>
            <a:r>
              <a:rPr lang="es-CL" sz="2400" dirty="0"/>
              <a:t>para correr, por lo tanto si se desea ejecutar la acción Perro.correr(); se puede hacer sin necesidad de conocer el </a:t>
            </a:r>
            <a:r>
              <a:rPr lang="es-CL" sz="2400" dirty="0" smtClean="0"/>
              <a:t>código </a:t>
            </a:r>
            <a:r>
              <a:rPr lang="es-CL" sz="2400" dirty="0"/>
              <a:t>que esta </a:t>
            </a:r>
            <a:r>
              <a:rPr lang="es-CL" sz="2400" dirty="0" smtClean="0"/>
              <a:t>implícito </a:t>
            </a:r>
            <a:r>
              <a:rPr lang="es-CL" sz="2400" dirty="0"/>
              <a:t>dentro de la instrucción “correr</a:t>
            </a:r>
            <a:r>
              <a:rPr lang="es-CL" sz="2400" dirty="0" smtClean="0"/>
              <a:t>”.</a:t>
            </a:r>
          </a:p>
          <a:p>
            <a:pPr marL="0" indent="0" algn="just">
              <a:buNone/>
            </a:pPr>
            <a:endParaRPr lang="es-CL" sz="2400" dirty="0"/>
          </a:p>
          <a:p>
            <a:pPr marL="0" indent="0" algn="just">
              <a:buNone/>
            </a:pPr>
            <a:r>
              <a:rPr lang="es-CL" sz="2400" dirty="0" smtClean="0"/>
              <a:t>Esto </a:t>
            </a:r>
            <a:r>
              <a:rPr lang="es-CL" sz="2400" dirty="0"/>
              <a:t>es muy </a:t>
            </a:r>
            <a:r>
              <a:rPr lang="es-CL" sz="2400" dirty="0" smtClean="0"/>
              <a:t>útil </a:t>
            </a:r>
            <a:r>
              <a:rPr lang="es-CL" sz="2400" dirty="0"/>
              <a:t>para </a:t>
            </a:r>
            <a:r>
              <a:rPr lang="es-CL" sz="2400" dirty="0" smtClean="0"/>
              <a:t>la reutilización </a:t>
            </a:r>
            <a:r>
              <a:rPr lang="es-CL" sz="2400" dirty="0"/>
              <a:t>de </a:t>
            </a:r>
            <a:r>
              <a:rPr lang="es-CL" sz="2400" dirty="0" smtClean="0"/>
              <a:t>código </a:t>
            </a:r>
            <a:r>
              <a:rPr lang="es-CL" sz="2400" dirty="0"/>
              <a:t>y para hacer la programación </a:t>
            </a:r>
            <a:r>
              <a:rPr lang="es-CL" sz="2400" dirty="0" smtClean="0"/>
              <a:t>más fácil aplicando modularidad, facilitando así la cohesión modular y reduciendo el acoplamiento.</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Características</a:t>
              </a:r>
              <a:r>
                <a:rPr lang="en-US" sz="2800" b="1" dirty="0" smtClean="0"/>
                <a:t> de la POO</a:t>
              </a:r>
              <a:endParaRPr lang="en-US" sz="2800" b="1" dirty="0"/>
            </a:p>
          </p:txBody>
        </p:sp>
      </p:grpSp>
    </p:spTree>
    <p:extLst>
      <p:ext uri="{BB962C8B-B14F-4D97-AF65-F5344CB8AC3E}">
        <p14:creationId xmlns:p14="http://schemas.microsoft.com/office/powerpoint/2010/main" val="3863211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b="1" u="sng" dirty="0" smtClean="0"/>
              <a:t>4. Abstracción</a:t>
            </a:r>
          </a:p>
          <a:p>
            <a:pPr marL="0" indent="0">
              <a:buNone/>
            </a:pPr>
            <a:endParaRPr lang="es-CL" sz="2400" dirty="0"/>
          </a:p>
          <a:p>
            <a:pPr marL="0" indent="0" algn="just">
              <a:buNone/>
            </a:pPr>
            <a:r>
              <a:rPr lang="es-CL" sz="2400" dirty="0" smtClean="0"/>
              <a:t>Se </a:t>
            </a:r>
            <a:r>
              <a:rPr lang="es-CL" sz="2400" dirty="0"/>
              <a:t>relaciona con utilizar </a:t>
            </a:r>
            <a:r>
              <a:rPr lang="es-CL" sz="2400" dirty="0" smtClean="0"/>
              <a:t>las propiedades </a:t>
            </a:r>
            <a:r>
              <a:rPr lang="es-CL" sz="2400" dirty="0"/>
              <a:t>de </a:t>
            </a:r>
            <a:r>
              <a:rPr lang="es-CL" sz="2400" dirty="0" smtClean="0"/>
              <a:t>los objetos </a:t>
            </a:r>
            <a:r>
              <a:rPr lang="es-CL" sz="2400" dirty="0"/>
              <a:t>sin necesidad de crear un objeto en </a:t>
            </a:r>
            <a:r>
              <a:rPr lang="es-CL" sz="2400" dirty="0" smtClean="0"/>
              <a:t>sí.</a:t>
            </a:r>
          </a:p>
          <a:p>
            <a:pPr marL="0" indent="0" algn="just">
              <a:buNone/>
            </a:pPr>
            <a:endParaRPr lang="es-CL" sz="2400" dirty="0"/>
          </a:p>
          <a:p>
            <a:pPr marL="0" indent="0" algn="just">
              <a:buNone/>
            </a:pPr>
            <a:r>
              <a:rPr lang="es-CL" sz="2400" dirty="0" smtClean="0"/>
              <a:t>Esto </a:t>
            </a:r>
            <a:r>
              <a:rPr lang="es-CL" sz="2400" dirty="0"/>
              <a:t>quiere </a:t>
            </a:r>
            <a:r>
              <a:rPr lang="es-CL" sz="2400" dirty="0" smtClean="0"/>
              <a:t>decir, </a:t>
            </a:r>
            <a:r>
              <a:rPr lang="es-CL" sz="2400" dirty="0"/>
              <a:t>si existe el objeto “</a:t>
            </a:r>
            <a:r>
              <a:rPr lang="es-CL" sz="2400" dirty="0" smtClean="0"/>
              <a:t>matemáticas</a:t>
            </a:r>
            <a:r>
              <a:rPr lang="es-CL" sz="2400" dirty="0"/>
              <a:t>”, no es necesario crear el objeto, para utilizar sus </a:t>
            </a:r>
            <a:r>
              <a:rPr lang="es-CL" sz="2400" dirty="0" smtClean="0"/>
              <a:t>métodos ya conocidos, </a:t>
            </a:r>
            <a:r>
              <a:rPr lang="es-CL" sz="2400" dirty="0"/>
              <a:t>como pueden </a:t>
            </a:r>
            <a:r>
              <a:rPr lang="es-CL" sz="2400" dirty="0" smtClean="0"/>
              <a:t>ser: </a:t>
            </a:r>
            <a:r>
              <a:rPr lang="es-CL" sz="2400" dirty="0"/>
              <a:t>sumar, restar, </a:t>
            </a:r>
            <a:r>
              <a:rPr lang="es-CL" sz="2400" dirty="0" smtClean="0"/>
              <a:t>dividir o </a:t>
            </a:r>
            <a:r>
              <a:rPr lang="es-CL" sz="2400" dirty="0"/>
              <a:t>multiplicar</a:t>
            </a:r>
            <a:r>
              <a:rPr lang="es-CL" sz="2400" dirty="0" smtClean="0"/>
              <a:t>.</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Características</a:t>
              </a:r>
              <a:r>
                <a:rPr lang="en-US" sz="2800" b="1" dirty="0" smtClean="0"/>
                <a:t> de la POO</a:t>
              </a:r>
              <a:endParaRPr lang="en-US" sz="2800" b="1" dirty="0"/>
            </a:p>
          </p:txBody>
        </p:sp>
      </p:grpSp>
    </p:spTree>
    <p:extLst>
      <p:ext uri="{BB962C8B-B14F-4D97-AF65-F5344CB8AC3E}">
        <p14:creationId xmlns:p14="http://schemas.microsoft.com/office/powerpoint/2010/main" val="2387690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U</a:t>
            </a:r>
            <a:r>
              <a:rPr lang="es-CL" sz="2400" dirty="0" smtClean="0"/>
              <a:t>n </a:t>
            </a:r>
            <a:r>
              <a:rPr lang="es-CL" sz="2400" dirty="0"/>
              <a:t>objeto es, sobre todo, diferenciado o independiente. Este es el principio </a:t>
            </a:r>
            <a:r>
              <a:rPr lang="es-CL" sz="2400" dirty="0" smtClean="0"/>
              <a:t>de </a:t>
            </a:r>
            <a:r>
              <a:rPr lang="es-CL" sz="2400" b="1" i="1" dirty="0" smtClean="0"/>
              <a:t>encapsulamiento</a:t>
            </a:r>
            <a:r>
              <a:rPr lang="es-CL" sz="2400" dirty="0"/>
              <a:t> en funcionamiento. </a:t>
            </a:r>
            <a:r>
              <a:rPr lang="es-CL" sz="2400" b="1" i="1" dirty="0"/>
              <a:t>Ocultación</a:t>
            </a:r>
            <a:r>
              <a:rPr lang="es-CL" sz="2400" dirty="0"/>
              <a:t> es otro término que a veces se usa para expresar la naturaleza independiente y protegida de los </a:t>
            </a:r>
            <a:r>
              <a:rPr lang="es-CL" sz="2400" dirty="0" smtClean="0"/>
              <a:t>objetos.</a:t>
            </a:r>
          </a:p>
          <a:p>
            <a:pPr marL="0" indent="0" algn="just">
              <a:buNone/>
            </a:pPr>
            <a:endParaRPr lang="es-CL" sz="2400" dirty="0" smtClean="0"/>
          </a:p>
          <a:p>
            <a:pPr marL="0" indent="0" algn="just">
              <a:buNone/>
            </a:pPr>
            <a:r>
              <a:rPr lang="es-CL" sz="2400" dirty="0"/>
              <a:t>En </a:t>
            </a:r>
            <a:r>
              <a:rPr lang="es-CL" sz="2400" dirty="0" smtClean="0"/>
              <a:t>Java</a:t>
            </a:r>
            <a:r>
              <a:rPr lang="es-CL" sz="2400" dirty="0"/>
              <a:t>, puede usar </a:t>
            </a:r>
            <a:r>
              <a:rPr lang="es-CL" sz="2400" i="1" dirty="0"/>
              <a:t>especificadores de </a:t>
            </a:r>
            <a:r>
              <a:rPr lang="es-CL" sz="2400" i="1" dirty="0" smtClean="0"/>
              <a:t>acceso </a:t>
            </a:r>
            <a:r>
              <a:rPr lang="es-CL" sz="2400" dirty="0"/>
              <a:t>para variar la naturaleza de las relaciones de los objetos desde lo </a:t>
            </a:r>
            <a:r>
              <a:rPr lang="es-CL" sz="2400" b="1" i="1" dirty="0"/>
              <a:t>público</a:t>
            </a:r>
            <a:r>
              <a:rPr lang="es-CL" sz="2400" dirty="0"/>
              <a:t> a lo </a:t>
            </a:r>
            <a:r>
              <a:rPr lang="es-CL" sz="2400" b="1" i="1" dirty="0"/>
              <a:t>privado</a:t>
            </a:r>
            <a:r>
              <a:rPr lang="es-CL" sz="2400" dirty="0"/>
              <a:t>. El acceso público tiene una gran apertura, mientras que el acceso privado significa que los atributos del objeto son accesibles solo dentro del objeto </a:t>
            </a:r>
            <a:r>
              <a:rPr lang="es-CL" sz="2400" dirty="0" smtClean="0"/>
              <a:t>mismo.</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Principios</a:t>
              </a:r>
              <a:r>
                <a:rPr lang="en-US" sz="2800" b="1" dirty="0"/>
                <a:t> de </a:t>
              </a:r>
              <a:r>
                <a:rPr lang="en-US" sz="2800" b="1" dirty="0" smtClean="0"/>
                <a:t>POO</a:t>
              </a:r>
              <a:endParaRPr lang="en-US" sz="2800" b="1" dirty="0"/>
            </a:p>
          </p:txBody>
        </p:sp>
      </p:grpSp>
    </p:spTree>
    <p:extLst>
      <p:ext uri="{BB962C8B-B14F-4D97-AF65-F5344CB8AC3E}">
        <p14:creationId xmlns:p14="http://schemas.microsoft.com/office/powerpoint/2010/main" val="1266430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En la programación estructurada, es común copiar una estructura, darle un nombre nuevo y agregar o modificar los atributos que hacen que la nueva identidad (por ejemplo, un registro de Cuenta) sea diferente de su fuente </a:t>
            </a:r>
            <a:r>
              <a:rPr lang="es-CL" sz="2400" dirty="0" smtClean="0"/>
              <a:t>original.</a:t>
            </a:r>
          </a:p>
          <a:p>
            <a:pPr marL="0" indent="0" algn="just">
              <a:buNone/>
            </a:pPr>
            <a:endParaRPr lang="es-CL" sz="2400" dirty="0"/>
          </a:p>
          <a:p>
            <a:pPr marL="0" indent="0" algn="just">
              <a:buNone/>
            </a:pPr>
            <a:r>
              <a:rPr lang="es-CL" sz="2400" dirty="0" smtClean="0"/>
              <a:t>Con </a:t>
            </a:r>
            <a:r>
              <a:rPr lang="es-CL" sz="2400" dirty="0"/>
              <a:t>el tiempo, este abordaje genera una gran cantidad de códigos duplicados, que pueden crear problemas de </a:t>
            </a:r>
            <a:r>
              <a:rPr lang="es-CL" sz="2400" dirty="0" smtClean="0"/>
              <a:t>mantenimiento en la codificación de las aplicaciones o programas.</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Herencia</a:t>
              </a:r>
              <a:endParaRPr lang="en-US" sz="2800" b="1" dirty="0"/>
            </a:p>
          </p:txBody>
        </p:sp>
      </p:grpSp>
    </p:spTree>
    <p:extLst>
      <p:ext uri="{BB962C8B-B14F-4D97-AF65-F5344CB8AC3E}">
        <p14:creationId xmlns:p14="http://schemas.microsoft.com/office/powerpoint/2010/main" val="784506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Supongamos </a:t>
            </a:r>
            <a:r>
              <a:rPr lang="es-CL" sz="2400" dirty="0"/>
              <a:t>que </a:t>
            </a:r>
            <a:r>
              <a:rPr lang="es-CL" sz="2400" dirty="0" smtClean="0"/>
              <a:t>estamos </a:t>
            </a:r>
            <a:r>
              <a:rPr lang="es-CL" sz="2400" dirty="0"/>
              <a:t>escribiendo una aplicación de recursos humanos y </a:t>
            </a:r>
            <a:r>
              <a:rPr lang="es-CL" sz="2400" dirty="0" smtClean="0"/>
              <a:t>se requiere </a:t>
            </a:r>
            <a:r>
              <a:rPr lang="es-CL" sz="2400" dirty="0"/>
              <a:t>usar el objeto </a:t>
            </a:r>
            <a:r>
              <a:rPr lang="es-CL" sz="2400" dirty="0" smtClean="0"/>
              <a:t>Persona </a:t>
            </a:r>
            <a:r>
              <a:rPr lang="es-CL" sz="2400" dirty="0"/>
              <a:t>como base para un objeto nuevo llamado </a:t>
            </a:r>
            <a:r>
              <a:rPr lang="es-CL" sz="2400" dirty="0" smtClean="0"/>
              <a:t>Empleado. </a:t>
            </a:r>
            <a:r>
              <a:rPr lang="es-CL" sz="2400" dirty="0"/>
              <a:t>Al ser el </a:t>
            </a:r>
            <a:r>
              <a:rPr lang="es-CL" sz="2400" b="1" i="1" dirty="0"/>
              <a:t>hijo</a:t>
            </a:r>
            <a:r>
              <a:rPr lang="es-CL" sz="2400" dirty="0"/>
              <a:t> de </a:t>
            </a:r>
            <a:r>
              <a:rPr lang="es-CL" sz="2400" dirty="0" smtClean="0"/>
              <a:t>Persona, </a:t>
            </a:r>
            <a:r>
              <a:rPr lang="es-CL" sz="2400" dirty="0"/>
              <a:t>el </a:t>
            </a:r>
            <a:r>
              <a:rPr lang="es-CL" sz="2400" dirty="0" smtClean="0"/>
              <a:t>Empleado </a:t>
            </a:r>
            <a:r>
              <a:rPr lang="es-CL" sz="2400" dirty="0"/>
              <a:t>tendría todos los </a:t>
            </a:r>
            <a:r>
              <a:rPr lang="es-CL" sz="2400" b="1" i="1" dirty="0"/>
              <a:t>atributos</a:t>
            </a:r>
            <a:r>
              <a:rPr lang="es-CL" sz="2400" dirty="0"/>
              <a:t> </a:t>
            </a:r>
            <a:r>
              <a:rPr lang="es-CL" sz="2400" dirty="0" smtClean="0"/>
              <a:t>del </a:t>
            </a:r>
            <a:r>
              <a:rPr lang="es-CL" sz="2400" dirty="0"/>
              <a:t>objeto </a:t>
            </a:r>
            <a:r>
              <a:rPr lang="es-CL" sz="2400" dirty="0" smtClean="0"/>
              <a:t>Persona, </a:t>
            </a:r>
            <a:r>
              <a:rPr lang="es-CL" sz="2400" dirty="0"/>
              <a:t>junto con </a:t>
            </a:r>
            <a:r>
              <a:rPr lang="es-CL" sz="2400" dirty="0" smtClean="0"/>
              <a:t>algunos </a:t>
            </a:r>
            <a:r>
              <a:rPr lang="es-CL" sz="2400" dirty="0"/>
              <a:t>adicionales, tales como</a:t>
            </a:r>
            <a:r>
              <a:rPr lang="es-CL" sz="2400" dirty="0" smtClean="0"/>
              <a:t>:</a:t>
            </a:r>
          </a:p>
          <a:p>
            <a:r>
              <a:rPr lang="es-CL" sz="2400" dirty="0" smtClean="0"/>
              <a:t>RUT del </a:t>
            </a:r>
            <a:r>
              <a:rPr lang="es-CL" sz="2400" dirty="0"/>
              <a:t>contribuyente</a:t>
            </a:r>
          </a:p>
          <a:p>
            <a:r>
              <a:rPr lang="es-CL" sz="2400" dirty="0"/>
              <a:t>Fecha de contratación</a:t>
            </a:r>
          </a:p>
          <a:p>
            <a:r>
              <a:rPr lang="es-CL" sz="2400" dirty="0" smtClean="0"/>
              <a:t>Sueldo</a:t>
            </a:r>
          </a:p>
          <a:p>
            <a:pPr marL="0" indent="0" algn="just">
              <a:buNone/>
            </a:pPr>
            <a:r>
              <a:rPr lang="es-CL" sz="2400" dirty="0"/>
              <a:t>La </a:t>
            </a:r>
            <a:r>
              <a:rPr lang="es-CL" sz="2400" b="1" i="1" dirty="0"/>
              <a:t>herencia</a:t>
            </a:r>
            <a:r>
              <a:rPr lang="es-CL" sz="2400" dirty="0"/>
              <a:t> hace que sea fácil crear la nueva clase de </a:t>
            </a:r>
            <a:r>
              <a:rPr lang="es-CL" sz="2400" dirty="0" smtClean="0"/>
              <a:t>Empleado </a:t>
            </a:r>
            <a:r>
              <a:rPr lang="es-CL" sz="2400" dirty="0"/>
              <a:t>del objeto sin necesidad de copiar manualmente todo el código de </a:t>
            </a:r>
            <a:r>
              <a:rPr lang="es-CL" sz="2400" dirty="0" smtClean="0"/>
              <a:t>Persona </a:t>
            </a:r>
            <a:r>
              <a:rPr lang="es-CL" sz="2400" dirty="0"/>
              <a:t>o </a:t>
            </a:r>
            <a:r>
              <a:rPr lang="es-CL" sz="2400" dirty="0" smtClean="0"/>
              <a:t>mantenerlo.</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Herencia</a:t>
              </a:r>
              <a:r>
                <a:rPr lang="en-US" sz="2800" b="1" dirty="0"/>
                <a:t> </a:t>
              </a:r>
              <a:r>
                <a:rPr lang="en-US" sz="2800" b="1" dirty="0" err="1"/>
                <a:t>en</a:t>
              </a:r>
              <a:r>
                <a:rPr lang="en-US" sz="2800" b="1" dirty="0"/>
                <a:t> </a:t>
              </a:r>
              <a:r>
                <a:rPr lang="en-US" sz="2800" b="1" dirty="0" err="1" smtClean="0"/>
                <a:t>funcionamiento</a:t>
              </a:r>
              <a:endParaRPr lang="en-US" sz="2800" b="1" dirty="0"/>
            </a:p>
          </p:txBody>
        </p:sp>
      </p:grpSp>
    </p:spTree>
    <p:extLst>
      <p:ext uri="{BB962C8B-B14F-4D97-AF65-F5344CB8AC3E}">
        <p14:creationId xmlns:p14="http://schemas.microsoft.com/office/powerpoint/2010/main" val="1526124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a:t>
            </a:r>
            <a:r>
              <a:rPr lang="es-CL" sz="2400" b="1" i="1" dirty="0"/>
              <a:t>polimorfismo</a:t>
            </a:r>
            <a:r>
              <a:rPr lang="es-CL" sz="2400" dirty="0"/>
              <a:t> es un concepto más difícil de entender que el </a:t>
            </a:r>
            <a:r>
              <a:rPr lang="es-CL" sz="2400" b="1" i="1" dirty="0"/>
              <a:t>encapsulamiento</a:t>
            </a:r>
            <a:r>
              <a:rPr lang="es-CL" sz="2400" dirty="0"/>
              <a:t> o la </a:t>
            </a:r>
            <a:r>
              <a:rPr lang="es-CL" sz="2400" b="1" i="1" dirty="0"/>
              <a:t>herencia</a:t>
            </a:r>
            <a:r>
              <a:rPr lang="es-CL" sz="2400" dirty="0"/>
              <a:t>. Básicamente, significa que los objetos que pertenecen a la misma ramificación de una jerarquía, cuando se envía el mismo mensaje (es decir, cuando se le indica que realice lo mismo), pueden manifestar ese comportamiento de modo diferente.</a:t>
            </a:r>
          </a:p>
          <a:p>
            <a:pPr marL="0" indent="0" algn="just">
              <a:buNone/>
            </a:pPr>
            <a:r>
              <a:rPr lang="es-CL" sz="2400" dirty="0"/>
              <a:t>Para entender cómo el </a:t>
            </a:r>
            <a:r>
              <a:rPr lang="es-CL" sz="2400" b="1" i="1" dirty="0"/>
              <a:t>polimorfismo</a:t>
            </a:r>
            <a:r>
              <a:rPr lang="es-CL" sz="2400" dirty="0"/>
              <a:t> se aplica a un contexto de aplicación de negocio, </a:t>
            </a:r>
            <a:r>
              <a:rPr lang="es-CL" sz="2400" dirty="0" smtClean="0"/>
              <a:t>regresando al ejemplo </a:t>
            </a:r>
            <a:r>
              <a:rPr lang="es-CL" sz="2400" dirty="0"/>
              <a:t>de </a:t>
            </a:r>
            <a:r>
              <a:rPr lang="es-CL" sz="2400" dirty="0" smtClean="0"/>
              <a:t>Persona. </a:t>
            </a:r>
            <a:r>
              <a:rPr lang="es-CL" sz="2400" dirty="0"/>
              <a:t>¿</a:t>
            </a:r>
            <a:r>
              <a:rPr lang="es-CL" sz="2400" dirty="0" smtClean="0"/>
              <a:t>Recuerde </a:t>
            </a:r>
            <a:r>
              <a:rPr lang="es-CL" sz="2400" dirty="0"/>
              <a:t>indicarle a </a:t>
            </a:r>
            <a:r>
              <a:rPr lang="es-CL" sz="2400" dirty="0" smtClean="0"/>
              <a:t>Persona </a:t>
            </a:r>
            <a:r>
              <a:rPr lang="es-CL" sz="2400" dirty="0"/>
              <a:t>que formatee sus atributos en </a:t>
            </a:r>
            <a:r>
              <a:rPr lang="es-CL" sz="2400" dirty="0" smtClean="0"/>
              <a:t>un </a:t>
            </a:r>
            <a:r>
              <a:rPr lang="es-CL" sz="2400" dirty="0" err="1"/>
              <a:t>String</a:t>
            </a:r>
            <a:r>
              <a:rPr lang="es-CL" sz="2400" dirty="0"/>
              <a:t>? El </a:t>
            </a:r>
            <a:r>
              <a:rPr lang="es-CL" sz="2400" b="1" i="1" dirty="0"/>
              <a:t>polimorfismo</a:t>
            </a:r>
            <a:r>
              <a:rPr lang="es-CL" sz="2400" dirty="0"/>
              <a:t> hace que sea posible </a:t>
            </a:r>
            <a:r>
              <a:rPr lang="es-CL" sz="2400" dirty="0" smtClean="0"/>
              <a:t>que Persona represente </a:t>
            </a:r>
            <a:r>
              <a:rPr lang="es-CL" sz="2400" dirty="0"/>
              <a:t>sus </a:t>
            </a:r>
            <a:r>
              <a:rPr lang="es-CL" sz="2400" b="1" i="1" dirty="0"/>
              <a:t>atributos</a:t>
            </a:r>
            <a:r>
              <a:rPr lang="es-CL" sz="2400" dirty="0"/>
              <a:t> en una variedad de formas, dependiendo del tipo de </a:t>
            </a:r>
            <a:r>
              <a:rPr lang="es-CL" sz="2400" dirty="0" smtClean="0"/>
              <a:t>Persona </a:t>
            </a:r>
            <a:r>
              <a:rPr lang="es-CL" sz="2400" dirty="0"/>
              <a:t>que sea.</a:t>
            </a:r>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Polimorfismo</a:t>
              </a:r>
              <a:endParaRPr lang="en-US" sz="2800" b="1" dirty="0"/>
            </a:p>
          </p:txBody>
        </p:sp>
      </p:grpSp>
    </p:spTree>
    <p:extLst>
      <p:ext uri="{BB962C8B-B14F-4D97-AF65-F5344CB8AC3E}">
        <p14:creationId xmlns:p14="http://schemas.microsoft.com/office/powerpoint/2010/main" val="4049419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La lista de palabras reservadas es sorprendentemente </a:t>
            </a:r>
            <a:r>
              <a:rPr lang="es-CL" sz="2400" dirty="0" smtClean="0"/>
              <a:t>corta:</a:t>
            </a:r>
          </a:p>
          <a:p>
            <a:pPr marL="0" indent="0" algn="just">
              <a:buNone/>
            </a:pP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Palabras</a:t>
              </a:r>
              <a:r>
                <a:rPr lang="en-US" sz="2800" b="1" dirty="0"/>
                <a:t> </a:t>
              </a:r>
              <a:r>
                <a:rPr lang="en-US" sz="2800" b="1" dirty="0" err="1" smtClean="0"/>
                <a:t>reservadas</a:t>
              </a:r>
              <a:r>
                <a:rPr lang="en-US" sz="2800" b="1" dirty="0" smtClean="0"/>
                <a:t> en Java</a:t>
              </a:r>
              <a:endParaRPr lang="en-US" sz="2800" b="1" dirty="0"/>
            </a:p>
          </p:txBody>
        </p:sp>
      </p:grpSp>
      <p:pic>
        <p:nvPicPr>
          <p:cNvPr id="3" name="Imagen 2"/>
          <p:cNvPicPr>
            <a:picLocks noChangeAspect="1"/>
          </p:cNvPicPr>
          <p:nvPr/>
        </p:nvPicPr>
        <p:blipFill>
          <a:blip r:embed="rId3"/>
          <a:stretch>
            <a:fillRect/>
          </a:stretch>
        </p:blipFill>
        <p:spPr>
          <a:xfrm>
            <a:off x="899592" y="2060848"/>
            <a:ext cx="7476125" cy="3558505"/>
          </a:xfrm>
          <a:prstGeom prst="rect">
            <a:avLst/>
          </a:prstGeom>
        </p:spPr>
      </p:pic>
    </p:spTree>
    <p:extLst>
      <p:ext uri="{BB962C8B-B14F-4D97-AF65-F5344CB8AC3E}">
        <p14:creationId xmlns:p14="http://schemas.microsoft.com/office/powerpoint/2010/main" val="1179041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En el lenguaje Java, los objetos se definen como se </a:t>
            </a:r>
            <a:r>
              <a:rPr lang="es-CL" sz="2400" dirty="0" smtClean="0"/>
              <a:t>muestra a continuación:</a:t>
            </a:r>
          </a:p>
          <a:p>
            <a:pPr marL="0" indent="0" algn="just">
              <a:buNone/>
            </a:pP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a:t>Estructura de un objeto </a:t>
              </a:r>
              <a:r>
                <a:rPr lang="es-CL" sz="2800" b="1" dirty="0" smtClean="0"/>
                <a:t>Java</a:t>
              </a:r>
              <a:endParaRPr lang="es-CL" sz="2800" b="1" dirty="0"/>
            </a:p>
          </p:txBody>
        </p:sp>
      </p:grpSp>
      <p:pic>
        <p:nvPicPr>
          <p:cNvPr id="3" name="Imagen 2"/>
          <p:cNvPicPr>
            <a:picLocks noChangeAspect="1"/>
          </p:cNvPicPr>
          <p:nvPr/>
        </p:nvPicPr>
        <p:blipFill>
          <a:blip r:embed="rId3"/>
          <a:stretch>
            <a:fillRect/>
          </a:stretch>
        </p:blipFill>
        <p:spPr>
          <a:xfrm>
            <a:off x="787032" y="2060848"/>
            <a:ext cx="7709905" cy="3744416"/>
          </a:xfrm>
          <a:prstGeom prst="rect">
            <a:avLst/>
          </a:prstGeom>
        </p:spPr>
      </p:pic>
    </p:spTree>
    <p:extLst>
      <p:ext uri="{BB962C8B-B14F-4D97-AF65-F5344CB8AC3E}">
        <p14:creationId xmlns:p14="http://schemas.microsoft.com/office/powerpoint/2010/main" val="93581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323528" y="836712"/>
            <a:ext cx="8208912" cy="4573560"/>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2</a:t>
            </a:r>
            <a:endParaRPr lang="es-CL" sz="2800" dirty="0" smtClean="0">
              <a:solidFill>
                <a:schemeClr val="bg1"/>
              </a:solidFill>
              <a:latin typeface="Calibri" pitchFamily="34" charset="0"/>
            </a:endParaRPr>
          </a:p>
          <a:p>
            <a:pPr algn="ctr"/>
            <a:r>
              <a:rPr lang="es-CL" sz="2800" dirty="0"/>
              <a:t>Programación web en </a:t>
            </a:r>
            <a:r>
              <a:rPr lang="es-CL" sz="2800" dirty="0" smtClean="0"/>
              <a:t>Java</a:t>
            </a:r>
          </a:p>
          <a:p>
            <a:pPr algn="ctr"/>
            <a:endParaRPr lang="es-CL" sz="2800" dirty="0">
              <a:latin typeface="Calibri" pitchFamily="34" charset="0"/>
            </a:endParaRPr>
          </a:p>
          <a:p>
            <a:pPr algn="ctr"/>
            <a:r>
              <a:rPr lang="es-CL" sz="2800" b="1" dirty="0" smtClean="0">
                <a:latin typeface="Calibri" pitchFamily="34" charset="0"/>
              </a:rPr>
              <a:t>EA 2:</a:t>
            </a:r>
            <a:r>
              <a:rPr lang="es-CL" sz="2800" dirty="0" smtClean="0">
                <a:latin typeface="Calibri" pitchFamily="34" charset="0"/>
              </a:rPr>
              <a:t> </a:t>
            </a:r>
            <a:r>
              <a:rPr lang="es-CL" sz="2800" b="1" dirty="0" smtClean="0"/>
              <a:t>“Introducción a JAVA”</a:t>
            </a:r>
          </a:p>
          <a:p>
            <a:pPr algn="ctr"/>
            <a:endParaRPr lang="es-CL" sz="2800" b="1" dirty="0"/>
          </a:p>
          <a:p>
            <a:pPr algn="ctr"/>
            <a:r>
              <a:rPr lang="es-CL" sz="2800" b="1" dirty="0" smtClean="0"/>
              <a:t>Aprendizaje Esperado: </a:t>
            </a:r>
            <a:r>
              <a:rPr lang="es-CL" sz="2800" dirty="0"/>
              <a:t>Identifica las clases y librerías para crear aplicaciones web en Java. </a:t>
            </a:r>
          </a:p>
          <a:p>
            <a:pPr algn="ctr"/>
            <a:endParaRPr lang="es-CL" sz="2800" dirty="0"/>
          </a:p>
        </p:txBody>
      </p:sp>
    </p:spTree>
    <p:extLst>
      <p:ext uri="{BB962C8B-B14F-4D97-AF65-F5344CB8AC3E}">
        <p14:creationId xmlns:p14="http://schemas.microsoft.com/office/powerpoint/2010/main" val="4215256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Casi todos los lenguajes de programación le permiten al programador agregar comentarios para ayudar a </a:t>
            </a:r>
            <a:r>
              <a:rPr lang="es-CL" sz="2400" dirty="0" smtClean="0"/>
              <a:t>documentar internamente </a:t>
            </a:r>
            <a:r>
              <a:rPr lang="es-CL" sz="2400" dirty="0"/>
              <a:t>el </a:t>
            </a:r>
            <a:r>
              <a:rPr lang="es-CL" sz="2400" dirty="0" smtClean="0"/>
              <a:t>código escrito.</a:t>
            </a:r>
          </a:p>
          <a:p>
            <a:pPr marL="0" indent="0" algn="just">
              <a:buNone/>
            </a:pPr>
            <a:r>
              <a:rPr lang="es-CL" sz="2400" dirty="0" smtClean="0"/>
              <a:t>La </a:t>
            </a:r>
            <a:r>
              <a:rPr lang="es-CL" sz="2400" dirty="0"/>
              <a:t>sintaxis Java permite tanto comentarios de una sola línea como comentarios </a:t>
            </a:r>
            <a:r>
              <a:rPr lang="es-CL" sz="2400" dirty="0" smtClean="0"/>
              <a:t>múltiples, tal como se observa a continuación:</a:t>
            </a:r>
          </a:p>
          <a:p>
            <a:pPr marL="0" indent="0" algn="just">
              <a:buNone/>
            </a:pP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Comentarios</a:t>
              </a:r>
              <a:r>
                <a:rPr lang="en-US" sz="2800" b="1" dirty="0"/>
                <a:t> </a:t>
              </a:r>
              <a:r>
                <a:rPr lang="en-US" sz="2800" b="1" dirty="0" err="1"/>
                <a:t>en</a:t>
              </a:r>
              <a:r>
                <a:rPr lang="en-US" sz="2800" b="1" dirty="0"/>
                <a:t> el </a:t>
              </a:r>
              <a:r>
                <a:rPr lang="en-US" sz="2800" b="1" dirty="0" err="1" smtClean="0"/>
                <a:t>código</a:t>
              </a:r>
              <a:endParaRPr lang="en-US" sz="2800" b="1" dirty="0"/>
            </a:p>
          </p:txBody>
        </p:sp>
      </p:grpSp>
      <p:pic>
        <p:nvPicPr>
          <p:cNvPr id="2" name="Imagen 1"/>
          <p:cNvPicPr>
            <a:picLocks noChangeAspect="1"/>
          </p:cNvPicPr>
          <p:nvPr/>
        </p:nvPicPr>
        <p:blipFill>
          <a:blip r:embed="rId3"/>
          <a:stretch>
            <a:fillRect/>
          </a:stretch>
        </p:blipFill>
        <p:spPr>
          <a:xfrm>
            <a:off x="754350" y="3609020"/>
            <a:ext cx="7775269" cy="1883073"/>
          </a:xfrm>
          <a:prstGeom prst="rect">
            <a:avLst/>
          </a:prstGeom>
        </p:spPr>
      </p:pic>
    </p:spTree>
    <p:extLst>
      <p:ext uri="{BB962C8B-B14F-4D97-AF65-F5344CB8AC3E}">
        <p14:creationId xmlns:p14="http://schemas.microsoft.com/office/powerpoint/2010/main" val="1263936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lenguaje Java le permite elegir los nombres de sus objetos, tales como </a:t>
            </a:r>
            <a:r>
              <a:rPr lang="es-CL" sz="2400" dirty="0" err="1"/>
              <a:t>Account</a:t>
            </a:r>
            <a:r>
              <a:rPr lang="es-CL" sz="2400" dirty="0"/>
              <a:t>, </a:t>
            </a:r>
            <a:r>
              <a:rPr lang="es-CL" sz="2400" dirty="0" err="1"/>
              <a:t>Person</a:t>
            </a:r>
            <a:r>
              <a:rPr lang="es-CL" sz="2400" dirty="0"/>
              <a:t> o </a:t>
            </a:r>
            <a:r>
              <a:rPr lang="es-CL" sz="2400" dirty="0" err="1" smtClean="0"/>
              <a:t>LizardMan</a:t>
            </a:r>
            <a:r>
              <a:rPr lang="es-CL" sz="2400" dirty="0" smtClean="0"/>
              <a:t>.</a:t>
            </a:r>
          </a:p>
          <a:p>
            <a:pPr marL="0" indent="0" algn="just">
              <a:buNone/>
            </a:pPr>
            <a:endParaRPr lang="es-CL" sz="2400" dirty="0"/>
          </a:p>
          <a:p>
            <a:pPr marL="0" indent="0" algn="just">
              <a:buNone/>
            </a:pPr>
            <a:r>
              <a:rPr lang="es-CL" sz="2400" dirty="0" smtClean="0"/>
              <a:t>En </a:t>
            </a:r>
            <a:r>
              <a:rPr lang="es-CL" sz="2400" dirty="0"/>
              <a:t>ocasiones, puede que termine usando el mismo nombre para expresar dos conceptos ligeramente </a:t>
            </a:r>
            <a:r>
              <a:rPr lang="es-CL" sz="2400" dirty="0" smtClean="0"/>
              <a:t>diferentes.</a:t>
            </a:r>
          </a:p>
          <a:p>
            <a:pPr marL="0" indent="0" algn="just">
              <a:buNone/>
            </a:pPr>
            <a:endParaRPr lang="es-CL" sz="2400" dirty="0" smtClean="0"/>
          </a:p>
          <a:p>
            <a:pPr marL="0" indent="0" algn="just">
              <a:buNone/>
            </a:pPr>
            <a:r>
              <a:rPr lang="es-CL" sz="2400" dirty="0" smtClean="0"/>
              <a:t>Esto </a:t>
            </a:r>
            <a:r>
              <a:rPr lang="es-CL" sz="2400" dirty="0"/>
              <a:t>se llama una </a:t>
            </a:r>
            <a:r>
              <a:rPr lang="es-CL" sz="2400" b="1" i="1" dirty="0"/>
              <a:t>colisión de nombres </a:t>
            </a:r>
            <a:r>
              <a:rPr lang="es-CL" sz="2400" dirty="0"/>
              <a:t>y sucede con </a:t>
            </a:r>
            <a:r>
              <a:rPr lang="es-CL" sz="2400" dirty="0" smtClean="0"/>
              <a:t>frecuencia.</a:t>
            </a:r>
          </a:p>
          <a:p>
            <a:pPr marL="0" indent="0" algn="just">
              <a:buNone/>
            </a:pPr>
            <a:endParaRPr lang="es-CL" sz="2400" dirty="0"/>
          </a:p>
          <a:p>
            <a:pPr marL="0" indent="0" algn="just">
              <a:buNone/>
            </a:pPr>
            <a:r>
              <a:rPr lang="es-CL" sz="2400" dirty="0" smtClean="0"/>
              <a:t>El </a:t>
            </a:r>
            <a:r>
              <a:rPr lang="es-CL" sz="2400" dirty="0"/>
              <a:t>lenguaje Java usa </a:t>
            </a:r>
            <a:r>
              <a:rPr lang="es-CL" sz="2400" b="1" i="1" dirty="0"/>
              <a:t>paquetes</a:t>
            </a:r>
            <a:r>
              <a:rPr lang="es-CL" sz="2400" dirty="0"/>
              <a:t> para resolver estos </a:t>
            </a:r>
            <a:r>
              <a:rPr lang="es-CL" sz="2400" dirty="0" smtClean="0"/>
              <a:t>conflictos.</a:t>
            </a:r>
          </a:p>
          <a:p>
            <a:pPr marL="0" indent="0" algn="just">
              <a:buNone/>
            </a:pPr>
            <a:endParaRPr lang="es-CL" sz="2400" dirty="0" smtClean="0"/>
          </a:p>
          <a:p>
            <a:pPr marL="0" indent="0" algn="just">
              <a:buNone/>
            </a:pPr>
            <a:endParaRPr lang="en-US" sz="2400" b="1" dirty="0" err="1" smtClean="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Empaquetado</a:t>
              </a:r>
              <a:r>
                <a:rPr lang="en-US" sz="2800" b="1" dirty="0"/>
                <a:t> de </a:t>
              </a:r>
              <a:r>
                <a:rPr lang="en-US" sz="2800" b="1" dirty="0" err="1" smtClean="0"/>
                <a:t>objetos</a:t>
              </a:r>
              <a:endParaRPr lang="en-US" sz="2800" b="1" dirty="0"/>
            </a:p>
          </p:txBody>
        </p:sp>
      </p:grpSp>
    </p:spTree>
    <p:extLst>
      <p:ext uri="{BB962C8B-B14F-4D97-AF65-F5344CB8AC3E}">
        <p14:creationId xmlns:p14="http://schemas.microsoft.com/office/powerpoint/2010/main" val="3365401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n-US" sz="2400" b="1" dirty="0" err="1" smtClean="0"/>
              <a:t>Definición</a:t>
            </a:r>
            <a:r>
              <a:rPr lang="en-US" sz="2400" b="1" dirty="0" smtClean="0"/>
              <a:t> </a:t>
            </a:r>
            <a:r>
              <a:rPr lang="en-US" sz="2400" b="1" dirty="0"/>
              <a:t>de </a:t>
            </a:r>
            <a:r>
              <a:rPr lang="en-US" sz="2400" b="1" dirty="0" err="1" smtClean="0"/>
              <a:t>paquete</a:t>
            </a:r>
            <a:endParaRPr lang="en-US" sz="2400" b="1" dirty="0" smtClean="0"/>
          </a:p>
          <a:p>
            <a:pPr marL="0" indent="0" algn="just">
              <a:buNone/>
            </a:pPr>
            <a:r>
              <a:rPr lang="es-CL" sz="2400" dirty="0"/>
              <a:t>Para definir un paquete, </a:t>
            </a:r>
            <a:r>
              <a:rPr lang="es-CL" sz="2400" dirty="0" smtClean="0"/>
              <a:t>se debe usar </a:t>
            </a:r>
            <a:r>
              <a:rPr lang="es-CL" sz="2400" dirty="0"/>
              <a:t>la palabra clave </a:t>
            </a:r>
            <a:r>
              <a:rPr lang="es-CL" sz="2400" dirty="0" err="1" smtClean="0"/>
              <a:t>package</a:t>
            </a:r>
            <a:r>
              <a:rPr lang="es-CL" sz="2400" dirty="0" smtClean="0"/>
              <a:t> </a:t>
            </a:r>
            <a:r>
              <a:rPr lang="es-CL" sz="2400" dirty="0"/>
              <a:t>seguida por un nombre de </a:t>
            </a:r>
            <a:r>
              <a:rPr lang="es-CL" sz="2400" dirty="0" smtClean="0"/>
              <a:t>paquete </a:t>
            </a:r>
            <a:r>
              <a:rPr lang="es-CL" sz="2400" dirty="0"/>
              <a:t>y termina con un punto y </a:t>
            </a:r>
            <a:r>
              <a:rPr lang="es-CL" sz="2400" dirty="0" smtClean="0"/>
              <a:t>coma;</a:t>
            </a:r>
          </a:p>
          <a:p>
            <a:pPr marL="0" indent="0" algn="just">
              <a:buNone/>
            </a:pPr>
            <a:endParaRPr lang="es-CL" sz="2400" dirty="0"/>
          </a:p>
          <a:p>
            <a:pPr marL="0" indent="0" algn="just">
              <a:buNone/>
            </a:pPr>
            <a:endParaRPr lang="es-CL" sz="2400" dirty="0" smtClean="0"/>
          </a:p>
          <a:p>
            <a:pPr marL="0" indent="0" algn="just">
              <a:buNone/>
            </a:pPr>
            <a:r>
              <a:rPr lang="es-CL" sz="2400" dirty="0" smtClean="0"/>
              <a:t>Esta </a:t>
            </a:r>
            <a:r>
              <a:rPr lang="es-CL" sz="2400" dirty="0"/>
              <a:t>definición de paquete se divide de la siguiente manera</a:t>
            </a:r>
            <a:r>
              <a:rPr lang="es-CL" sz="2400" dirty="0" smtClean="0"/>
              <a:t>:</a:t>
            </a:r>
          </a:p>
          <a:p>
            <a:pPr marL="0" indent="0" algn="just">
              <a:buNone/>
            </a:pPr>
            <a:endParaRPr lang="es-CL" sz="2400" dirty="0"/>
          </a:p>
          <a:p>
            <a:pPr marL="0" indent="0" algn="just">
              <a:buNone/>
            </a:pP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Empaquetado</a:t>
              </a:r>
              <a:r>
                <a:rPr lang="en-US" sz="2800" b="1" dirty="0"/>
                <a:t> de </a:t>
              </a:r>
              <a:r>
                <a:rPr lang="en-US" sz="2800" b="1" dirty="0" err="1" smtClean="0"/>
                <a:t>objetos</a:t>
              </a:r>
              <a:endParaRPr lang="en-US" sz="2800" b="1" dirty="0"/>
            </a:p>
          </p:txBody>
        </p:sp>
      </p:grpSp>
      <p:pic>
        <p:nvPicPr>
          <p:cNvPr id="4" name="Imagen 3"/>
          <p:cNvPicPr>
            <a:picLocks noChangeAspect="1"/>
          </p:cNvPicPr>
          <p:nvPr/>
        </p:nvPicPr>
        <p:blipFill>
          <a:blip r:embed="rId3"/>
          <a:stretch>
            <a:fillRect/>
          </a:stretch>
        </p:blipFill>
        <p:spPr>
          <a:xfrm>
            <a:off x="1666077" y="2636912"/>
            <a:ext cx="5951814" cy="564012"/>
          </a:xfrm>
          <a:prstGeom prst="rect">
            <a:avLst/>
          </a:prstGeom>
        </p:spPr>
      </p:pic>
      <p:pic>
        <p:nvPicPr>
          <p:cNvPr id="10" name="Imagen 9"/>
          <p:cNvPicPr>
            <a:picLocks noChangeAspect="1"/>
          </p:cNvPicPr>
          <p:nvPr/>
        </p:nvPicPr>
        <p:blipFill>
          <a:blip r:embed="rId4"/>
          <a:stretch>
            <a:fillRect/>
          </a:stretch>
        </p:blipFill>
        <p:spPr>
          <a:xfrm>
            <a:off x="752541" y="3936524"/>
            <a:ext cx="7778887" cy="1978840"/>
          </a:xfrm>
          <a:prstGeom prst="rect">
            <a:avLst/>
          </a:prstGeom>
        </p:spPr>
      </p:pic>
    </p:spTree>
    <p:extLst>
      <p:ext uri="{BB962C8B-B14F-4D97-AF65-F5344CB8AC3E}">
        <p14:creationId xmlns:p14="http://schemas.microsoft.com/office/powerpoint/2010/main" val="4049856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A continuación en la definición de </a:t>
            </a:r>
            <a:r>
              <a:rPr lang="es-CL" sz="2400" dirty="0" smtClean="0"/>
              <a:t>objeto se </a:t>
            </a:r>
            <a:r>
              <a:rPr lang="es-CL" sz="2400" dirty="0"/>
              <a:t>encuentra la sentencia de </a:t>
            </a:r>
            <a:r>
              <a:rPr lang="es-CL" sz="2400" dirty="0" smtClean="0"/>
              <a:t>importación.</a:t>
            </a:r>
          </a:p>
          <a:p>
            <a:pPr marL="0" indent="0" algn="just">
              <a:buNone/>
            </a:pPr>
            <a:r>
              <a:rPr lang="es-CL" sz="2400" dirty="0" smtClean="0"/>
              <a:t>Una </a:t>
            </a:r>
            <a:r>
              <a:rPr lang="es-CL" sz="2400" dirty="0"/>
              <a:t>sentencia de importación le comunica al compilador Java dónde encontrar las clases a las que usted hace referencia dentro de su </a:t>
            </a:r>
            <a:r>
              <a:rPr lang="es-CL" sz="2400" dirty="0" smtClean="0"/>
              <a:t>código.</a:t>
            </a:r>
          </a:p>
          <a:p>
            <a:pPr marL="0" indent="0" algn="just">
              <a:buNone/>
            </a:pPr>
            <a:r>
              <a:rPr lang="es-CL" sz="2400" dirty="0" smtClean="0"/>
              <a:t>Cualquier </a:t>
            </a:r>
            <a:r>
              <a:rPr lang="es-CL" sz="2400" dirty="0"/>
              <a:t>objeto no trivial usa otros objetos para alguna funcionalidad y la sentencia de importación es cómo usted le comunica al compilador Java sobre </a:t>
            </a:r>
            <a:r>
              <a:rPr lang="es-CL" sz="2400" dirty="0" smtClean="0"/>
              <a:t>ellos. Por ejemplo:</a:t>
            </a:r>
          </a:p>
          <a:p>
            <a:pPr marL="0" indent="0" algn="just">
              <a:buNone/>
            </a:pP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Sentencias</a:t>
              </a:r>
              <a:r>
                <a:rPr lang="en-US" sz="2800" b="1" dirty="0"/>
                <a:t> de </a:t>
              </a:r>
              <a:r>
                <a:rPr lang="en-US" sz="2800" b="1" dirty="0" err="1" smtClean="0"/>
                <a:t>importación</a:t>
              </a:r>
              <a:endParaRPr lang="en-US" sz="2800" b="1" dirty="0"/>
            </a:p>
          </p:txBody>
        </p:sp>
      </p:grpSp>
      <p:pic>
        <p:nvPicPr>
          <p:cNvPr id="2" name="Imagen 1"/>
          <p:cNvPicPr>
            <a:picLocks noChangeAspect="1"/>
          </p:cNvPicPr>
          <p:nvPr/>
        </p:nvPicPr>
        <p:blipFill>
          <a:blip r:embed="rId3"/>
          <a:stretch>
            <a:fillRect/>
          </a:stretch>
        </p:blipFill>
        <p:spPr>
          <a:xfrm>
            <a:off x="2076349" y="4797152"/>
            <a:ext cx="5131271" cy="554732"/>
          </a:xfrm>
          <a:prstGeom prst="rect">
            <a:avLst/>
          </a:prstGeom>
        </p:spPr>
      </p:pic>
    </p:spTree>
    <p:extLst>
      <p:ext uri="{BB962C8B-B14F-4D97-AF65-F5344CB8AC3E}">
        <p14:creationId xmlns:p14="http://schemas.microsoft.com/office/powerpoint/2010/main" val="3398139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Para </a:t>
            </a:r>
            <a:r>
              <a:rPr lang="es-CL" sz="2400" dirty="0"/>
              <a:t>importar todas las clases dentro de un paquete, puede </a:t>
            </a:r>
            <a:r>
              <a:rPr lang="es-CL" sz="2400" dirty="0" smtClean="0"/>
              <a:t>utilizar la siguiente sintaxis, poniendo “</a:t>
            </a:r>
            <a:r>
              <a:rPr lang="es-CL" sz="2800" b="1" dirty="0" smtClean="0"/>
              <a:t>.*</a:t>
            </a:r>
            <a:r>
              <a:rPr lang="es-CL" sz="2400" dirty="0" smtClean="0"/>
              <a:t>” </a:t>
            </a:r>
            <a:r>
              <a:rPr lang="es-CL" sz="2400" dirty="0"/>
              <a:t>después del nombre del paquete. Por </a:t>
            </a:r>
            <a:r>
              <a:rPr lang="es-CL" sz="2400" dirty="0" smtClean="0"/>
              <a:t>ejemplo:</a:t>
            </a:r>
            <a:endParaRPr lang="es-CL" sz="2400" dirty="0"/>
          </a:p>
          <a:p>
            <a:pPr marL="0" indent="0" algn="just">
              <a:buNone/>
            </a:pP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Sentencias</a:t>
              </a:r>
              <a:r>
                <a:rPr lang="en-US" sz="2800" b="1" dirty="0"/>
                <a:t> de </a:t>
              </a:r>
              <a:r>
                <a:rPr lang="en-US" sz="2800" b="1" dirty="0" err="1" smtClean="0"/>
                <a:t>importación</a:t>
              </a:r>
              <a:endParaRPr lang="en-US" sz="2800" b="1" dirty="0"/>
            </a:p>
          </p:txBody>
        </p:sp>
      </p:grpSp>
      <p:pic>
        <p:nvPicPr>
          <p:cNvPr id="5" name="Imagen 4"/>
          <p:cNvPicPr>
            <a:picLocks noChangeAspect="1"/>
          </p:cNvPicPr>
          <p:nvPr/>
        </p:nvPicPr>
        <p:blipFill>
          <a:blip r:embed="rId3"/>
          <a:stretch>
            <a:fillRect/>
          </a:stretch>
        </p:blipFill>
        <p:spPr>
          <a:xfrm>
            <a:off x="1331640" y="3645024"/>
            <a:ext cx="6625915" cy="709046"/>
          </a:xfrm>
          <a:prstGeom prst="rect">
            <a:avLst/>
          </a:prstGeom>
        </p:spPr>
      </p:pic>
    </p:spTree>
    <p:extLst>
      <p:ext uri="{BB962C8B-B14F-4D97-AF65-F5344CB8AC3E}">
        <p14:creationId xmlns:p14="http://schemas.microsoft.com/office/powerpoint/2010/main" val="452211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a:t>Para definir </a:t>
            </a:r>
            <a:r>
              <a:rPr lang="es-CL" sz="2300" dirty="0" smtClean="0"/>
              <a:t>una clase, considere </a:t>
            </a:r>
            <a:r>
              <a:rPr lang="es-CL" sz="2300" dirty="0"/>
              <a:t>a l</a:t>
            </a:r>
            <a:r>
              <a:rPr lang="es-CL" sz="2300" dirty="0" smtClean="0"/>
              <a:t>a </a:t>
            </a:r>
            <a:r>
              <a:rPr lang="es-CL" sz="2300" dirty="0"/>
              <a:t>clase como una plantilla para un objeto, como un molde de </a:t>
            </a:r>
            <a:r>
              <a:rPr lang="es-CL" sz="2300" dirty="0" smtClean="0"/>
              <a:t>galletas.</a:t>
            </a:r>
          </a:p>
          <a:p>
            <a:pPr marL="0" indent="0" algn="just">
              <a:buNone/>
            </a:pPr>
            <a:r>
              <a:rPr lang="es-CL" sz="2300" dirty="0" smtClean="0"/>
              <a:t>La </a:t>
            </a:r>
            <a:r>
              <a:rPr lang="es-CL" sz="2300" dirty="0"/>
              <a:t>clase define la estructura básica del objeto y, al momento de la ejecución, su aplicación crea una instancia del </a:t>
            </a:r>
            <a:r>
              <a:rPr lang="es-CL" sz="2300" dirty="0" smtClean="0"/>
              <a:t>objeto.</a:t>
            </a:r>
          </a:p>
          <a:p>
            <a:pPr marL="0" indent="0" algn="just">
              <a:buNone/>
            </a:pPr>
            <a:r>
              <a:rPr lang="es-CL" sz="2300" dirty="0" smtClean="0"/>
              <a:t>La </a:t>
            </a:r>
            <a:r>
              <a:rPr lang="es-CL" sz="2300" dirty="0"/>
              <a:t>palabra </a:t>
            </a:r>
            <a:r>
              <a:rPr lang="es-CL" sz="2300" i="1" dirty="0"/>
              <a:t>objeto</a:t>
            </a:r>
            <a:r>
              <a:rPr lang="es-CL" sz="2300" dirty="0"/>
              <a:t> a menudo se usa como sinónimo de la palabra </a:t>
            </a:r>
            <a:r>
              <a:rPr lang="es-CL" sz="2300" i="1" dirty="0"/>
              <a:t>clase</a:t>
            </a:r>
            <a:r>
              <a:rPr lang="es-CL" sz="2300" dirty="0" smtClean="0"/>
              <a:t>.</a:t>
            </a:r>
            <a:endParaRPr lang="en-US" sz="23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Declaración</a:t>
              </a:r>
              <a:r>
                <a:rPr lang="en-US" sz="2800" b="1" dirty="0"/>
                <a:t> de </a:t>
              </a:r>
              <a:r>
                <a:rPr lang="en-US" sz="2800" b="1" dirty="0" err="1" smtClean="0"/>
                <a:t>clase</a:t>
              </a:r>
              <a:endParaRPr lang="en-US" sz="2800" b="1" dirty="0"/>
            </a:p>
          </p:txBody>
        </p:sp>
      </p:grpSp>
      <p:graphicFrame>
        <p:nvGraphicFramePr>
          <p:cNvPr id="2" name="Tabla 1"/>
          <p:cNvGraphicFramePr>
            <a:graphicFrameLocks noGrp="1"/>
          </p:cNvGraphicFramePr>
          <p:nvPr>
            <p:extLst>
              <p:ext uri="{D42A27DB-BD31-4B8C-83A1-F6EECF244321}">
                <p14:modId xmlns:p14="http://schemas.microsoft.com/office/powerpoint/2010/main" val="2810743286"/>
              </p:ext>
            </p:extLst>
          </p:nvPr>
        </p:nvGraphicFramePr>
        <p:xfrm>
          <a:off x="539552" y="3573016"/>
          <a:ext cx="8136903" cy="2016225"/>
        </p:xfrm>
        <a:graphic>
          <a:graphicData uri="http://schemas.openxmlformats.org/drawingml/2006/table">
            <a:tbl>
              <a:tblPr>
                <a:tableStyleId>{5C22544A-7EE6-4342-B048-85BDC9FD1C3A}</a:tableStyleId>
              </a:tblPr>
              <a:tblGrid>
                <a:gridCol w="2534936"/>
                <a:gridCol w="3180626"/>
                <a:gridCol w="2421341"/>
              </a:tblGrid>
              <a:tr h="672075">
                <a:tc>
                  <a:txBody>
                    <a:bodyPr/>
                    <a:lstStyle/>
                    <a:p>
                      <a:pPr algn="ctr" fontAlgn="ctr"/>
                      <a:r>
                        <a:rPr lang="es-ES" sz="1800" b="1" u="none" strike="noStrike" baseline="0" dirty="0">
                          <a:solidFill>
                            <a:srgbClr val="FF0000"/>
                          </a:solidFill>
                          <a:effectLst/>
                        </a:rPr>
                        <a:t>Clase / Objeto</a:t>
                      </a:r>
                      <a:endParaRPr lang="es-ES" sz="1800" b="1" i="0" u="none" strike="noStrike" baseline="0"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s-ES" sz="1800" b="1" u="none" strike="noStrike" baseline="0" smtClean="0">
                          <a:solidFill>
                            <a:srgbClr val="FF0000"/>
                          </a:solidFill>
                          <a:effectLst/>
                        </a:rPr>
                        <a:t>Atributos / Características</a:t>
                      </a:r>
                      <a:endParaRPr lang="es-ES" sz="1800" b="1" i="0" u="none" strike="noStrike" baseline="0"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s-ES" sz="1800" b="1" u="none" strike="noStrike" baseline="0" dirty="0">
                          <a:solidFill>
                            <a:srgbClr val="FF0000"/>
                          </a:solidFill>
                          <a:effectLst/>
                        </a:rPr>
                        <a:t>Métodos</a:t>
                      </a:r>
                      <a:endParaRPr lang="es-ES" sz="1800" b="1" i="0" u="none" strike="noStrike" baseline="0" dirty="0">
                        <a:solidFill>
                          <a:srgbClr val="FF0000"/>
                        </a:solidFill>
                        <a:effectLst/>
                        <a:latin typeface="Calibri" panose="020F0502020204030204" pitchFamily="34" charset="0"/>
                      </a:endParaRPr>
                    </a:p>
                  </a:txBody>
                  <a:tcPr marL="9525" marR="9525" marT="9525" marB="0" anchor="ctr"/>
                </a:tc>
              </a:tr>
              <a:tr h="672075">
                <a:tc>
                  <a:txBody>
                    <a:bodyPr/>
                    <a:lstStyle/>
                    <a:p>
                      <a:pPr algn="ctr" fontAlgn="ctr"/>
                      <a:r>
                        <a:rPr lang="es-ES" sz="1800" u="none" strike="noStrike" baseline="0" dirty="0">
                          <a:effectLst/>
                        </a:rPr>
                        <a:t>Automóviles</a:t>
                      </a:r>
                      <a:endParaRPr lang="es-E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800" u="none" strike="noStrike" baseline="0" dirty="0">
                          <a:effectLst/>
                        </a:rPr>
                        <a:t>Color / N° Puertas / Año</a:t>
                      </a:r>
                      <a:endParaRPr lang="es-E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800" u="none" strike="noStrike" baseline="0" dirty="0">
                          <a:effectLst/>
                        </a:rPr>
                        <a:t>Acelerar / Frenar</a:t>
                      </a:r>
                      <a:endParaRPr lang="es-ES" sz="1800" b="0" i="0" u="none" strike="noStrike" baseline="0" dirty="0">
                        <a:solidFill>
                          <a:srgbClr val="000000"/>
                        </a:solidFill>
                        <a:effectLst/>
                        <a:latin typeface="Calibri" panose="020F0502020204030204" pitchFamily="34" charset="0"/>
                      </a:endParaRPr>
                    </a:p>
                  </a:txBody>
                  <a:tcPr marL="9525" marR="9525" marT="9525" marB="0" anchor="ctr"/>
                </a:tc>
              </a:tr>
              <a:tr h="672075">
                <a:tc>
                  <a:txBody>
                    <a:bodyPr/>
                    <a:lstStyle/>
                    <a:p>
                      <a:pPr algn="ctr" fontAlgn="ctr"/>
                      <a:r>
                        <a:rPr lang="es-ES" sz="1800" u="none" strike="noStrike" baseline="0" dirty="0">
                          <a:effectLst/>
                        </a:rPr>
                        <a:t>(Ruedas, motor, etc.)</a:t>
                      </a:r>
                      <a:endParaRPr lang="es-E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baseline="0" dirty="0">
                          <a:effectLst/>
                        </a:rPr>
                        <a:t> </a:t>
                      </a:r>
                      <a:endParaRPr lang="es-ES" sz="11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baseline="0" dirty="0">
                          <a:effectLst/>
                        </a:rPr>
                        <a:t> </a:t>
                      </a:r>
                      <a:endParaRPr lang="es-ES" sz="1100" b="0" i="0" u="none" strike="noStrike" baseline="0"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59142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smtClean="0"/>
              <a:t>En </a:t>
            </a:r>
            <a:r>
              <a:rPr lang="es-CL" sz="2300" dirty="0"/>
              <a:t>sentido estricto, una clase define la estructura de algo de lo cual el objeto es una instancia.</a:t>
            </a:r>
            <a:endParaRPr lang="en-US" sz="23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Declaración</a:t>
              </a:r>
              <a:r>
                <a:rPr lang="en-US" sz="2800" b="1" dirty="0"/>
                <a:t> de </a:t>
              </a:r>
              <a:r>
                <a:rPr lang="en-US" sz="2800" b="1" dirty="0" err="1" smtClean="0"/>
                <a:t>clase</a:t>
              </a:r>
              <a:endParaRPr lang="en-US" sz="2800" b="1" dirty="0"/>
            </a:p>
          </p:txBody>
        </p:sp>
      </p:grpSp>
      <p:pic>
        <p:nvPicPr>
          <p:cNvPr id="3" name="Imagen 2"/>
          <p:cNvPicPr>
            <a:picLocks noChangeAspect="1"/>
          </p:cNvPicPr>
          <p:nvPr/>
        </p:nvPicPr>
        <p:blipFill>
          <a:blip r:embed="rId3"/>
          <a:stretch>
            <a:fillRect/>
          </a:stretch>
        </p:blipFill>
        <p:spPr>
          <a:xfrm>
            <a:off x="509677" y="2852936"/>
            <a:ext cx="8264616" cy="2376264"/>
          </a:xfrm>
          <a:prstGeom prst="rect">
            <a:avLst/>
          </a:prstGeom>
        </p:spPr>
      </p:pic>
    </p:spTree>
    <p:extLst>
      <p:ext uri="{BB962C8B-B14F-4D97-AF65-F5344CB8AC3E}">
        <p14:creationId xmlns:p14="http://schemas.microsoft.com/office/powerpoint/2010/main" val="3703829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a:t>Una excepción </a:t>
            </a:r>
            <a:r>
              <a:rPr lang="es-CL" sz="2300" dirty="0" smtClean="0"/>
              <a:t>es:</a:t>
            </a:r>
          </a:p>
          <a:p>
            <a:pPr marL="0" indent="0" algn="just">
              <a:buNone/>
            </a:pPr>
            <a:endParaRPr lang="es-CL" sz="2300" dirty="0" smtClean="0"/>
          </a:p>
          <a:p>
            <a:pPr algn="just">
              <a:buFontTx/>
              <a:buChar char="-"/>
            </a:pPr>
            <a:r>
              <a:rPr lang="es-CL" sz="2300" dirty="0" smtClean="0"/>
              <a:t>Un </a:t>
            </a:r>
            <a:r>
              <a:rPr lang="es-CL" sz="2300" dirty="0"/>
              <a:t>evento que ocurre durante la ejecución de un programa y que interrumpe el flujo normal de las instrucciones del </a:t>
            </a:r>
            <a:r>
              <a:rPr lang="es-CL" sz="2300" dirty="0" smtClean="0"/>
              <a:t>programa.</a:t>
            </a:r>
          </a:p>
          <a:p>
            <a:pPr algn="just">
              <a:buFontTx/>
              <a:buChar char="-"/>
            </a:pPr>
            <a:endParaRPr lang="es-CL" sz="2300" dirty="0" smtClean="0"/>
          </a:p>
          <a:p>
            <a:pPr algn="just">
              <a:buFontTx/>
              <a:buChar char="-"/>
            </a:pPr>
            <a:r>
              <a:rPr lang="es-CL" sz="2300" dirty="0" smtClean="0"/>
              <a:t>El </a:t>
            </a:r>
            <a:r>
              <a:rPr lang="es-CL" sz="2300" dirty="0"/>
              <a:t>manejo de excepciones es una técnica esencial de la programación </a:t>
            </a:r>
            <a:r>
              <a:rPr lang="es-CL" sz="2300" dirty="0" smtClean="0"/>
              <a:t>Java.</a:t>
            </a:r>
          </a:p>
          <a:p>
            <a:pPr algn="just">
              <a:buFontTx/>
              <a:buChar char="-"/>
            </a:pPr>
            <a:endParaRPr lang="es-CL" sz="2300" dirty="0" smtClean="0"/>
          </a:p>
          <a:p>
            <a:pPr algn="just">
              <a:buFontTx/>
              <a:buChar char="-"/>
            </a:pPr>
            <a:r>
              <a:rPr lang="es-CL" sz="2300" dirty="0" smtClean="0"/>
              <a:t>En </a:t>
            </a:r>
            <a:r>
              <a:rPr lang="es-CL" sz="2300" dirty="0"/>
              <a:t>esencia, </a:t>
            </a:r>
            <a:r>
              <a:rPr lang="es-CL" sz="2300" dirty="0" smtClean="0"/>
              <a:t>se </a:t>
            </a:r>
            <a:r>
              <a:rPr lang="es-CL" sz="2300" dirty="0"/>
              <a:t>corta </a:t>
            </a:r>
            <a:r>
              <a:rPr lang="es-CL" sz="2300" dirty="0" smtClean="0"/>
              <a:t>el </a:t>
            </a:r>
            <a:r>
              <a:rPr lang="es-CL" sz="2300" dirty="0"/>
              <a:t>código en un bloque try </a:t>
            </a:r>
            <a:r>
              <a:rPr lang="es-CL" sz="2300" dirty="0" smtClean="0"/>
              <a:t>y </a:t>
            </a:r>
            <a:r>
              <a:rPr lang="es-CL" sz="2300" dirty="0"/>
              <a:t>lo usa </a:t>
            </a:r>
            <a:r>
              <a:rPr lang="es-CL" sz="2300" dirty="0" smtClean="0"/>
              <a:t>con </a:t>
            </a:r>
            <a:r>
              <a:rPr lang="es-CL" sz="2300" dirty="0"/>
              <a:t>catch </a:t>
            </a:r>
            <a:r>
              <a:rPr lang="es-CL" sz="2300" dirty="0" smtClean="0"/>
              <a:t>para diversos </a:t>
            </a:r>
            <a:r>
              <a:rPr lang="es-CL" sz="2300" dirty="0"/>
              <a:t>tipos de excepciones</a:t>
            </a:r>
            <a:r>
              <a:rPr lang="es-CL" sz="2300" dirty="0" smtClean="0"/>
              <a:t>.</a:t>
            </a:r>
            <a:endParaRPr lang="en-US" sz="23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Manejo</a:t>
              </a:r>
              <a:r>
                <a:rPr lang="en-US" sz="2800" b="1" dirty="0" smtClean="0"/>
                <a:t> </a:t>
              </a:r>
              <a:r>
                <a:rPr lang="en-US" sz="2800" b="1" dirty="0"/>
                <a:t>de </a:t>
              </a:r>
              <a:r>
                <a:rPr lang="en-US" sz="2800" b="1" dirty="0" err="1" smtClean="0"/>
                <a:t>excepciones</a:t>
              </a:r>
              <a:endParaRPr lang="en-US" sz="2800" b="1" dirty="0"/>
            </a:p>
          </p:txBody>
        </p:sp>
      </p:grpSp>
    </p:spTree>
    <p:extLst>
      <p:ext uri="{BB962C8B-B14F-4D97-AF65-F5344CB8AC3E}">
        <p14:creationId xmlns:p14="http://schemas.microsoft.com/office/powerpoint/2010/main" val="328466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smtClean="0"/>
                <a:t>Manejo</a:t>
              </a:r>
              <a:r>
                <a:rPr lang="en-US" sz="2800" b="1" dirty="0" smtClean="0"/>
                <a:t> </a:t>
              </a:r>
              <a:r>
                <a:rPr lang="en-US" sz="2800" b="1" dirty="0"/>
                <a:t>de </a:t>
              </a:r>
              <a:r>
                <a:rPr lang="en-US" sz="2800" b="1" dirty="0" err="1" smtClean="0"/>
                <a:t>excepciones</a:t>
              </a:r>
              <a:endParaRPr lang="en-US" sz="2800" b="1" dirty="0"/>
            </a:p>
          </p:txBody>
        </p:sp>
      </p:grpSp>
      <p:pic>
        <p:nvPicPr>
          <p:cNvPr id="3" name="Imagen 2"/>
          <p:cNvPicPr>
            <a:picLocks noChangeAspect="1"/>
          </p:cNvPicPr>
          <p:nvPr/>
        </p:nvPicPr>
        <p:blipFill>
          <a:blip r:embed="rId3"/>
          <a:stretch>
            <a:fillRect/>
          </a:stretch>
        </p:blipFill>
        <p:spPr>
          <a:xfrm>
            <a:off x="303210" y="1628800"/>
            <a:ext cx="8669367" cy="3913410"/>
          </a:xfrm>
          <a:prstGeom prst="rect">
            <a:avLst/>
          </a:prstGeom>
        </p:spPr>
      </p:pic>
    </p:spTree>
    <p:extLst>
      <p:ext uri="{BB962C8B-B14F-4D97-AF65-F5344CB8AC3E}">
        <p14:creationId xmlns:p14="http://schemas.microsoft.com/office/powerpoint/2010/main" val="2790440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smtClean="0"/>
              <a:t>Se puede </a:t>
            </a:r>
            <a:r>
              <a:rPr lang="es-CL" sz="2300" dirty="0"/>
              <a:t>tener bloques catch múltiples pero se deben estructurar en un modo </a:t>
            </a:r>
            <a:r>
              <a:rPr lang="es-CL" sz="2300" dirty="0" smtClean="0"/>
              <a:t>particular.</a:t>
            </a:r>
          </a:p>
          <a:p>
            <a:pPr marL="0" indent="0" algn="just">
              <a:buNone/>
            </a:pPr>
            <a:r>
              <a:rPr lang="es-CL" sz="2300" dirty="0" smtClean="0"/>
              <a:t>Si </a:t>
            </a:r>
            <a:r>
              <a:rPr lang="es-CL" sz="2300" dirty="0"/>
              <a:t>alguna excepción es una subclase de otra excepción, entonces la clase hija se ubica delante de la clase padre en el orden del bloque </a:t>
            </a:r>
            <a:r>
              <a:rPr lang="es-CL" sz="2300" dirty="0" smtClean="0"/>
              <a:t>catch.</a:t>
            </a:r>
          </a:p>
          <a:p>
            <a:pPr marL="0" indent="0" algn="just">
              <a:buNone/>
            </a:pPr>
            <a:r>
              <a:rPr lang="es-CL" sz="2300" dirty="0" smtClean="0"/>
              <a:t>Aquí </a:t>
            </a:r>
            <a:r>
              <a:rPr lang="es-CL" sz="2300" dirty="0"/>
              <a:t>hay un ejemplo:</a:t>
            </a:r>
            <a:endParaRPr lang="en-US" sz="23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Bloques</a:t>
              </a:r>
              <a:r>
                <a:rPr lang="en-US" sz="2800" b="1" dirty="0"/>
                <a:t> catch </a:t>
              </a:r>
              <a:r>
                <a:rPr lang="en-US" sz="2800" b="1" dirty="0" err="1"/>
                <a:t>múltiples</a:t>
              </a:r>
              <a:endParaRPr lang="en-US" sz="2800" b="1" dirty="0"/>
            </a:p>
          </p:txBody>
        </p:sp>
      </p:grpSp>
      <p:pic>
        <p:nvPicPr>
          <p:cNvPr id="5" name="Imagen 4"/>
          <p:cNvPicPr>
            <a:picLocks noChangeAspect="1"/>
          </p:cNvPicPr>
          <p:nvPr/>
        </p:nvPicPr>
        <p:blipFill>
          <a:blip r:embed="rId3"/>
          <a:stretch>
            <a:fillRect/>
          </a:stretch>
        </p:blipFill>
        <p:spPr>
          <a:xfrm>
            <a:off x="2603485" y="3789040"/>
            <a:ext cx="6361003" cy="2011090"/>
          </a:xfrm>
          <a:prstGeom prst="rect">
            <a:avLst/>
          </a:prstGeom>
        </p:spPr>
      </p:pic>
    </p:spTree>
    <p:extLst>
      <p:ext uri="{BB962C8B-B14F-4D97-AF65-F5344CB8AC3E}">
        <p14:creationId xmlns:p14="http://schemas.microsoft.com/office/powerpoint/2010/main" val="3472337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120277"/>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Como cualquier lenguaje de programación, el lenguaje Java tiene su propia estructura, reglas de sintaxis y paradigma de programación. El paradigma de programación del lenguaje Java se basa en el concepto de programación orientada a objetos </a:t>
            </a:r>
            <a:r>
              <a:rPr lang="es-CL" sz="2400" dirty="0" smtClean="0"/>
              <a:t>(POO).</a:t>
            </a:r>
          </a:p>
          <a:p>
            <a:pPr marL="0" indent="0" algn="just">
              <a:buNone/>
            </a:pPr>
            <a:r>
              <a:rPr lang="es-CL" sz="2400" dirty="0"/>
              <a:t>El lenguaje Java es un derivado del lenguaje C, por lo que sus reglas de sintaxis se parecen mucho a </a:t>
            </a:r>
            <a:r>
              <a:rPr lang="es-CL" sz="2400" dirty="0" smtClean="0"/>
              <a:t>C. Por </a:t>
            </a:r>
            <a:r>
              <a:rPr lang="es-CL" sz="2400" dirty="0"/>
              <a:t>ejemplo, los bloques de códigos se </a:t>
            </a:r>
            <a:r>
              <a:rPr lang="es-CL" sz="2400" dirty="0" err="1"/>
              <a:t>modularizan</a:t>
            </a:r>
            <a:r>
              <a:rPr lang="es-CL" sz="2400" dirty="0"/>
              <a:t> en métodos y se delimitan con llaves ({ y }) y las variables se declaran antes de que se </a:t>
            </a:r>
            <a:r>
              <a:rPr lang="es-CL" sz="2400" dirty="0" smtClean="0"/>
              <a:t>usen.</a:t>
            </a:r>
          </a:p>
        </p:txBody>
      </p:sp>
      <p:grpSp>
        <p:nvGrpSpPr>
          <p:cNvPr id="7" name="Grupo 6"/>
          <p:cNvGrpSpPr/>
          <p:nvPr/>
        </p:nvGrpSpPr>
        <p:grpSpPr>
          <a:xfrm>
            <a:off x="319482" y="385500"/>
            <a:ext cx="4650629"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a:t>El </a:t>
              </a:r>
              <a:r>
                <a:rPr lang="en-US" sz="2800" b="1" dirty="0" err="1"/>
                <a:t>lenguaje</a:t>
              </a:r>
              <a:r>
                <a:rPr lang="en-US" sz="2800" b="1" dirty="0"/>
                <a:t> </a:t>
              </a:r>
              <a:r>
                <a:rPr lang="en-US" sz="2800" b="1" dirty="0" smtClean="0"/>
                <a:t>Java</a:t>
              </a:r>
              <a:endParaRPr lang="en-US" sz="2800" b="1"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a:t>Todas las aplicaciones Java necesitan un punto de entrada donde el tiempo de ejecución de Java sepa comenzar a ejecutar </a:t>
            </a:r>
            <a:r>
              <a:rPr lang="es-CL" sz="2300" dirty="0" smtClean="0"/>
              <a:t>códigos.</a:t>
            </a:r>
          </a:p>
          <a:p>
            <a:pPr marL="0" indent="0" algn="just">
              <a:buNone/>
            </a:pPr>
            <a:endParaRPr lang="es-CL" sz="2300" dirty="0" smtClean="0"/>
          </a:p>
          <a:p>
            <a:pPr marL="0" indent="0" algn="just">
              <a:buNone/>
            </a:pPr>
            <a:r>
              <a:rPr lang="es-CL" sz="2300" dirty="0" smtClean="0"/>
              <a:t>Ese </a:t>
            </a:r>
            <a:r>
              <a:rPr lang="es-CL" sz="2300" dirty="0"/>
              <a:t>punto de entrada es el método </a:t>
            </a:r>
            <a:r>
              <a:rPr lang="es-CL" sz="2300" dirty="0" err="1"/>
              <a:t>main</a:t>
            </a:r>
            <a:r>
              <a:rPr lang="es-CL" sz="2300" dirty="0"/>
              <a:t>(). Los objetos del dominio normalmente no tienen métodos </a:t>
            </a:r>
            <a:r>
              <a:rPr lang="es-CL" sz="2300" dirty="0" err="1"/>
              <a:t>main</a:t>
            </a:r>
            <a:r>
              <a:rPr lang="es-CL" sz="2300" dirty="0"/>
              <a:t>() pero por lo menos una clase en cada aplicación debe tenerlo</a:t>
            </a:r>
            <a:r>
              <a:rPr lang="es-CL" sz="2300" dirty="0" smtClean="0"/>
              <a:t>.</a:t>
            </a:r>
          </a:p>
          <a:p>
            <a:pPr marL="0" indent="0" algn="just">
              <a:buNone/>
            </a:pPr>
            <a:endParaRPr lang="es-CL" sz="2300" dirty="0"/>
          </a:p>
          <a:p>
            <a:pPr marL="0" indent="0" algn="just">
              <a:buNone/>
            </a:pPr>
            <a:r>
              <a:rPr lang="en-US" sz="2400" b="1" dirty="0" err="1"/>
              <a:t>Creación</a:t>
            </a:r>
            <a:r>
              <a:rPr lang="en-US" sz="2400" b="1" dirty="0"/>
              <a:t> </a:t>
            </a:r>
            <a:r>
              <a:rPr lang="en-US" sz="2400" b="1" dirty="0" err="1"/>
              <a:t>una</a:t>
            </a:r>
            <a:r>
              <a:rPr lang="en-US" sz="2400" b="1" dirty="0"/>
              <a:t> </a:t>
            </a:r>
            <a:r>
              <a:rPr lang="en-US" sz="2400" b="1" dirty="0" err="1"/>
              <a:t>clase</a:t>
            </a:r>
            <a:r>
              <a:rPr lang="en-US" sz="2400" b="1" dirty="0"/>
              <a:t> </a:t>
            </a:r>
            <a:r>
              <a:rPr lang="en-US" sz="2400" b="1" dirty="0" err="1" smtClean="0"/>
              <a:t>controladora</a:t>
            </a:r>
            <a:endParaRPr lang="en-US" sz="2400" b="1" dirty="0" smtClean="0"/>
          </a:p>
          <a:p>
            <a:pPr marL="0" indent="0" algn="just">
              <a:buNone/>
            </a:pPr>
            <a:r>
              <a:rPr lang="es-CL" sz="2400" dirty="0"/>
              <a:t>El propósito de una clase controladora </a:t>
            </a:r>
            <a:r>
              <a:rPr lang="es-CL" sz="2400" dirty="0" smtClean="0"/>
              <a:t>es </a:t>
            </a:r>
            <a:r>
              <a:rPr lang="es-CL" sz="2400" dirty="0"/>
              <a:t>"controlar" una aplicación. Observe que este simple controlador para la aplicación de recursos humanos contiene un método </a:t>
            </a:r>
            <a:r>
              <a:rPr lang="es-CL" sz="2400" dirty="0" err="1"/>
              <a:t>main</a:t>
            </a:r>
            <a:r>
              <a:rPr lang="es-CL" sz="2400" dirty="0"/>
              <a:t>():</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a:t>Elementos de una aplicación </a:t>
              </a:r>
              <a:r>
                <a:rPr lang="es-CL" sz="2800" b="1" dirty="0" smtClean="0"/>
                <a:t>Java</a:t>
              </a:r>
              <a:endParaRPr lang="es-CL" sz="2800" b="1" dirty="0"/>
            </a:p>
          </p:txBody>
        </p:sp>
      </p:grpSp>
      <p:pic>
        <p:nvPicPr>
          <p:cNvPr id="3" name="Imagen 2"/>
          <p:cNvPicPr>
            <a:picLocks noChangeAspect="1"/>
          </p:cNvPicPr>
          <p:nvPr/>
        </p:nvPicPr>
        <p:blipFill>
          <a:blip r:embed="rId3"/>
          <a:stretch>
            <a:fillRect/>
          </a:stretch>
        </p:blipFill>
        <p:spPr>
          <a:xfrm>
            <a:off x="1500458" y="5733256"/>
            <a:ext cx="6283053" cy="1452364"/>
          </a:xfrm>
          <a:prstGeom prst="rect">
            <a:avLst/>
          </a:prstGeom>
        </p:spPr>
      </p:pic>
    </p:spTree>
    <p:extLst>
      <p:ext uri="{BB962C8B-B14F-4D97-AF65-F5344CB8AC3E}">
        <p14:creationId xmlns:p14="http://schemas.microsoft.com/office/powerpoint/2010/main" val="1322075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n-US" sz="2400" b="1" dirty="0" err="1" smtClean="0"/>
              <a:t>Creación</a:t>
            </a:r>
            <a:r>
              <a:rPr lang="en-US" sz="2400" b="1" dirty="0" smtClean="0"/>
              <a:t> </a:t>
            </a:r>
            <a:r>
              <a:rPr lang="en-US" sz="2400" b="1" dirty="0" err="1"/>
              <a:t>una</a:t>
            </a:r>
            <a:r>
              <a:rPr lang="en-US" sz="2400" b="1" dirty="0"/>
              <a:t> </a:t>
            </a:r>
            <a:r>
              <a:rPr lang="en-US" sz="2400" b="1" dirty="0" err="1"/>
              <a:t>clase</a:t>
            </a:r>
            <a:r>
              <a:rPr lang="en-US" sz="2400" b="1" dirty="0"/>
              <a:t> </a:t>
            </a:r>
            <a:r>
              <a:rPr lang="en-US" sz="2400" b="1" dirty="0" err="1" smtClean="0"/>
              <a:t>controladora</a:t>
            </a:r>
            <a:endParaRPr lang="en-US" sz="2400" b="1" dirty="0" smtClean="0"/>
          </a:p>
          <a:p>
            <a:pPr marL="0" indent="0" algn="just">
              <a:buNone/>
            </a:pPr>
            <a:r>
              <a:rPr lang="es-CL" sz="2400" dirty="0"/>
              <a:t>El propósito de una clase controladora </a:t>
            </a:r>
            <a:r>
              <a:rPr lang="es-CL" sz="2400" dirty="0" smtClean="0"/>
              <a:t>es </a:t>
            </a:r>
            <a:r>
              <a:rPr lang="es-CL" sz="2400" dirty="0"/>
              <a:t>"controlar" una aplicación. Observe que este simple controlador para la aplicación de recursos humanos contiene </a:t>
            </a:r>
            <a:r>
              <a:rPr lang="es-CL" sz="2400" dirty="0" smtClean="0"/>
              <a:t>un </a:t>
            </a:r>
            <a:r>
              <a:rPr lang="es-CL" sz="2400" dirty="0"/>
              <a:t>método </a:t>
            </a:r>
            <a:r>
              <a:rPr lang="es-CL" sz="2400" dirty="0" err="1"/>
              <a:t>main</a:t>
            </a:r>
            <a:r>
              <a:rPr lang="es-CL" sz="2400" dirty="0"/>
              <a:t>():</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a:t>Elementos de una aplicación </a:t>
              </a:r>
              <a:r>
                <a:rPr lang="es-CL" sz="2800" b="1" dirty="0" smtClean="0"/>
                <a:t>Java</a:t>
              </a:r>
              <a:endParaRPr lang="es-CL" sz="2800" b="1" dirty="0"/>
            </a:p>
          </p:txBody>
        </p:sp>
      </p:grpSp>
      <p:pic>
        <p:nvPicPr>
          <p:cNvPr id="3" name="Imagen 2"/>
          <p:cNvPicPr>
            <a:picLocks noChangeAspect="1"/>
          </p:cNvPicPr>
          <p:nvPr/>
        </p:nvPicPr>
        <p:blipFill>
          <a:blip r:embed="rId3"/>
          <a:stretch>
            <a:fillRect/>
          </a:stretch>
        </p:blipFill>
        <p:spPr>
          <a:xfrm>
            <a:off x="592317" y="3284984"/>
            <a:ext cx="8099335" cy="1872208"/>
          </a:xfrm>
          <a:prstGeom prst="rect">
            <a:avLst/>
          </a:prstGeom>
        </p:spPr>
      </p:pic>
    </p:spTree>
    <p:extLst>
      <p:ext uri="{BB962C8B-B14F-4D97-AF65-F5344CB8AC3E}">
        <p14:creationId xmlns:p14="http://schemas.microsoft.com/office/powerpoint/2010/main" val="764063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Los </a:t>
            </a:r>
            <a:r>
              <a:rPr lang="es-CL" sz="2400" dirty="0"/>
              <a:t>valores de las variables de una clase dada distinguen cada instancia de esa clase y define su estado. A estos valores a menudo se los denomina </a:t>
            </a:r>
            <a:r>
              <a:rPr lang="es-CL" sz="2400" i="1" dirty="0"/>
              <a:t>variables de instancia</a:t>
            </a:r>
            <a:r>
              <a:rPr lang="es-CL" sz="2400" dirty="0"/>
              <a:t>. Una variable tiene:</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Variables</a:t>
              </a:r>
              <a:endParaRPr lang="es-CL" sz="2800" b="1" dirty="0"/>
            </a:p>
          </p:txBody>
        </p:sp>
      </p:grpSp>
      <p:pic>
        <p:nvPicPr>
          <p:cNvPr id="2" name="Imagen 1"/>
          <p:cNvPicPr>
            <a:picLocks noChangeAspect="1"/>
          </p:cNvPicPr>
          <p:nvPr/>
        </p:nvPicPr>
        <p:blipFill>
          <a:blip r:embed="rId3"/>
          <a:stretch>
            <a:fillRect/>
          </a:stretch>
        </p:blipFill>
        <p:spPr>
          <a:xfrm>
            <a:off x="2483767" y="3140968"/>
            <a:ext cx="4475577" cy="2014010"/>
          </a:xfrm>
          <a:prstGeom prst="rect">
            <a:avLst/>
          </a:prstGeom>
        </p:spPr>
      </p:pic>
    </p:spTree>
    <p:extLst>
      <p:ext uri="{BB962C8B-B14F-4D97-AF65-F5344CB8AC3E}">
        <p14:creationId xmlns:p14="http://schemas.microsoft.com/office/powerpoint/2010/main" val="1482767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a:t>
            </a:r>
            <a:r>
              <a:rPr lang="es-CL" sz="2400" dirty="0" err="1"/>
              <a:t>dataType</a:t>
            </a:r>
            <a:r>
              <a:rPr lang="es-CL" sz="2400" dirty="0"/>
              <a:t> de una variable depende de lo que la variable sea, — podría ser un tipo primitivo u otro tipo de clase (repito, profundizaremos sobre esto más adelante</a:t>
            </a:r>
            <a:r>
              <a:rPr lang="es-CL" sz="2400" dirty="0" smtClean="0"/>
              <a:t>).</a:t>
            </a:r>
          </a:p>
          <a:p>
            <a:pPr marL="0" indent="0" algn="just">
              <a:buNone/>
            </a:pPr>
            <a:endParaRPr lang="es-CL" sz="2400" dirty="0"/>
          </a:p>
          <a:p>
            <a:pPr marL="0" indent="0" algn="just">
              <a:buNone/>
            </a:pPr>
            <a:r>
              <a:rPr lang="es-CL" sz="2400" dirty="0"/>
              <a:t>El </a:t>
            </a:r>
            <a:r>
              <a:rPr lang="es-CL" sz="2400" dirty="0" err="1"/>
              <a:t>variableName</a:t>
            </a:r>
            <a:r>
              <a:rPr lang="es-CL" sz="2400" dirty="0"/>
              <a:t> depende de usted pero, por convenio, los nombres de las variables usan el convenio de </a:t>
            </a:r>
            <a:r>
              <a:rPr lang="es-CL" sz="2400" dirty="0" err="1"/>
              <a:t>bicapitalización</a:t>
            </a:r>
            <a:r>
              <a:rPr lang="es-CL" sz="2400" dirty="0"/>
              <a:t> que describí anteriormente, con la excepción de que comienzan con una letra minúscula. (A este estilo a veces se lo llama </a:t>
            </a:r>
            <a:r>
              <a:rPr lang="es-CL" sz="2400" dirty="0" err="1"/>
              <a:t>lowerCamelCase</a:t>
            </a:r>
            <a:r>
              <a:rPr lang="es-CL" sz="2400" dirty="0"/>
              <a:t>).</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Variables</a:t>
              </a:r>
              <a:endParaRPr lang="es-CL" sz="2800" b="1" dirty="0"/>
            </a:p>
          </p:txBody>
        </p:sp>
      </p:grpSp>
    </p:spTree>
    <p:extLst>
      <p:ext uri="{BB962C8B-B14F-4D97-AF65-F5344CB8AC3E}">
        <p14:creationId xmlns:p14="http://schemas.microsoft.com/office/powerpoint/2010/main" val="2697007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Variables</a:t>
              </a:r>
              <a:endParaRPr lang="es-CL" sz="2800" b="1" dirty="0"/>
            </a:p>
          </p:txBody>
        </p:sp>
      </p:grpSp>
      <p:pic>
        <p:nvPicPr>
          <p:cNvPr id="3" name="Imagen 2"/>
          <p:cNvPicPr>
            <a:picLocks noChangeAspect="1"/>
          </p:cNvPicPr>
          <p:nvPr/>
        </p:nvPicPr>
        <p:blipFill>
          <a:blip r:embed="rId3"/>
          <a:stretch>
            <a:fillRect/>
          </a:stretch>
        </p:blipFill>
        <p:spPr>
          <a:xfrm>
            <a:off x="1835696" y="2060848"/>
            <a:ext cx="5912659" cy="2965102"/>
          </a:xfrm>
          <a:prstGeom prst="rect">
            <a:avLst/>
          </a:prstGeom>
        </p:spPr>
      </p:pic>
    </p:spTree>
    <p:extLst>
      <p:ext uri="{BB962C8B-B14F-4D97-AF65-F5344CB8AC3E}">
        <p14:creationId xmlns:p14="http://schemas.microsoft.com/office/powerpoint/2010/main" val="4111463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Tipos de Datos</a:t>
              </a:r>
              <a:endParaRPr lang="es-CL" sz="2800" b="1" dirty="0"/>
            </a:p>
          </p:txBody>
        </p:sp>
      </p:grpSp>
      <p:pic>
        <p:nvPicPr>
          <p:cNvPr id="2" name="Imagen 1"/>
          <p:cNvPicPr>
            <a:picLocks noChangeAspect="1"/>
          </p:cNvPicPr>
          <p:nvPr/>
        </p:nvPicPr>
        <p:blipFill>
          <a:blip r:embed="rId3"/>
          <a:stretch>
            <a:fillRect/>
          </a:stretch>
        </p:blipFill>
        <p:spPr>
          <a:xfrm>
            <a:off x="1043608" y="1124744"/>
            <a:ext cx="7441283" cy="5040560"/>
          </a:xfrm>
          <a:prstGeom prst="rect">
            <a:avLst/>
          </a:prstGeom>
        </p:spPr>
      </p:pic>
    </p:spTree>
    <p:extLst>
      <p:ext uri="{BB962C8B-B14F-4D97-AF65-F5344CB8AC3E}">
        <p14:creationId xmlns:p14="http://schemas.microsoft.com/office/powerpoint/2010/main" val="3063003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r>
              <a:rPr lang="es-CL" sz="2400" dirty="0"/>
              <a:t>Los métodos de una clase definen su comportamiento. A veces, este comportamiento no es nada más que devolver el valor actual de un atributo. Otras veces, el comportamiento puede ser bastante complejo.</a:t>
            </a:r>
          </a:p>
          <a:p>
            <a:r>
              <a:rPr lang="es-CL" sz="2400" dirty="0"/>
              <a:t>Hay esencialmente dos categorías de métodos: </a:t>
            </a:r>
            <a:r>
              <a:rPr lang="es-CL" sz="2400" i="1" dirty="0"/>
              <a:t>constructores</a:t>
            </a:r>
            <a:r>
              <a:rPr lang="es-CL" sz="2400" dirty="0"/>
              <a:t> y todos los otros métodos, — de los cuales existen muchos tipos. Un método constructor se usa solo para crear una instancia de una clase. Otros tipos de métodos pueden usarse para prácticamente cualquier comportamiento de aplicación</a:t>
            </a:r>
            <a:r>
              <a:rPr lang="es-CL" sz="2400" dirty="0" smtClean="0"/>
              <a:t>.</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Métodos</a:t>
              </a:r>
              <a:endParaRPr lang="es-CL" sz="2800" b="1" dirty="0"/>
            </a:p>
          </p:txBody>
        </p:sp>
      </p:grpSp>
    </p:spTree>
    <p:extLst>
      <p:ext uri="{BB962C8B-B14F-4D97-AF65-F5344CB8AC3E}">
        <p14:creationId xmlns:p14="http://schemas.microsoft.com/office/powerpoint/2010/main" val="342933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algn="just"/>
            <a:r>
              <a:rPr lang="es-CL" sz="2400" dirty="0"/>
              <a:t>Para invocar un método para un objeto, necesita una referencia a ese objeto. La sintaxis de la invocación de métodos comprende la referencia del objeto, un punto literal, el nombre del método y cualquier parámetro que necesite pasarse:</a:t>
            </a:r>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Llamado de Métodos</a:t>
              </a:r>
              <a:endParaRPr lang="es-CL" sz="2800" b="1" dirty="0"/>
            </a:p>
          </p:txBody>
        </p:sp>
      </p:grpSp>
      <p:pic>
        <p:nvPicPr>
          <p:cNvPr id="3" name="Imagen 2"/>
          <p:cNvPicPr>
            <a:picLocks noChangeAspect="1"/>
          </p:cNvPicPr>
          <p:nvPr/>
        </p:nvPicPr>
        <p:blipFill>
          <a:blip r:embed="rId3"/>
          <a:stretch>
            <a:fillRect/>
          </a:stretch>
        </p:blipFill>
        <p:spPr>
          <a:xfrm>
            <a:off x="1043608" y="2852936"/>
            <a:ext cx="7515859" cy="2981668"/>
          </a:xfrm>
          <a:prstGeom prst="rect">
            <a:avLst/>
          </a:prstGeom>
        </p:spPr>
      </p:pic>
    </p:spTree>
    <p:extLst>
      <p:ext uri="{BB962C8B-B14F-4D97-AF65-F5344CB8AC3E}">
        <p14:creationId xmlns:p14="http://schemas.microsoft.com/office/powerpoint/2010/main" val="1953285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r>
              <a:rPr lang="es-CL" sz="2400" dirty="0"/>
              <a:t>Los constructores le permiten especificar cómo crear una instancia de una clase.</a:t>
            </a:r>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Métodos</a:t>
              </a:r>
              <a:r>
                <a:rPr lang="en-US" sz="2800" b="1" dirty="0"/>
                <a:t> </a:t>
              </a:r>
              <a:r>
                <a:rPr lang="en-US" sz="2800" b="1" dirty="0" err="1" smtClean="0"/>
                <a:t>constructores</a:t>
              </a:r>
              <a:endParaRPr lang="en-US" sz="2800" b="1" dirty="0"/>
            </a:p>
          </p:txBody>
        </p:sp>
      </p:grpSp>
      <p:pic>
        <p:nvPicPr>
          <p:cNvPr id="2" name="Imagen 1"/>
          <p:cNvPicPr>
            <a:picLocks noChangeAspect="1"/>
          </p:cNvPicPr>
          <p:nvPr/>
        </p:nvPicPr>
        <p:blipFill>
          <a:blip r:embed="rId3"/>
          <a:stretch>
            <a:fillRect/>
          </a:stretch>
        </p:blipFill>
        <p:spPr>
          <a:xfrm>
            <a:off x="1509516" y="2420888"/>
            <a:ext cx="6264938" cy="941984"/>
          </a:xfrm>
          <a:prstGeom prst="rect">
            <a:avLst/>
          </a:prstGeom>
        </p:spPr>
      </p:pic>
    </p:spTree>
    <p:extLst>
      <p:ext uri="{BB962C8B-B14F-4D97-AF65-F5344CB8AC3E}">
        <p14:creationId xmlns:p14="http://schemas.microsoft.com/office/powerpoint/2010/main" val="65881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Métodos</a:t>
              </a:r>
              <a:r>
                <a:rPr lang="en-US" sz="2800" b="1" dirty="0"/>
                <a:t> </a:t>
              </a:r>
              <a:r>
                <a:rPr lang="en-US" sz="2800" b="1" dirty="0" err="1" smtClean="0"/>
                <a:t>constructores</a:t>
              </a:r>
              <a:endParaRPr lang="en-US" sz="2800" b="1" dirty="0"/>
            </a:p>
          </p:txBody>
        </p:sp>
      </p:grpSp>
      <p:pic>
        <p:nvPicPr>
          <p:cNvPr id="4" name="Imagen 3"/>
          <p:cNvPicPr>
            <a:picLocks noChangeAspect="1"/>
          </p:cNvPicPr>
          <p:nvPr/>
        </p:nvPicPr>
        <p:blipFill>
          <a:blip r:embed="rId3"/>
          <a:stretch>
            <a:fillRect/>
          </a:stretch>
        </p:blipFill>
        <p:spPr>
          <a:xfrm>
            <a:off x="312719" y="1484784"/>
            <a:ext cx="8381326" cy="4076476"/>
          </a:xfrm>
          <a:prstGeom prst="rect">
            <a:avLst/>
          </a:prstGeom>
        </p:spPr>
      </p:pic>
    </p:spTree>
    <p:extLst>
      <p:ext uri="{BB962C8B-B14F-4D97-AF65-F5344CB8AC3E}">
        <p14:creationId xmlns:p14="http://schemas.microsoft.com/office/powerpoint/2010/main" val="393655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120277"/>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Cuando usted programa para la plataforma </a:t>
            </a:r>
            <a:r>
              <a:rPr lang="es-CL" sz="2400" dirty="0" smtClean="0"/>
              <a:t>Java:</a:t>
            </a:r>
          </a:p>
          <a:p>
            <a:pPr algn="just">
              <a:buFontTx/>
              <a:buChar char="-"/>
            </a:pPr>
            <a:r>
              <a:rPr lang="es-CL" sz="2400" dirty="0" smtClean="0"/>
              <a:t>Escribe </a:t>
            </a:r>
            <a:r>
              <a:rPr lang="es-CL" sz="2400" dirty="0"/>
              <a:t>el código de origen en archivos .java y luego los </a:t>
            </a:r>
            <a:r>
              <a:rPr lang="es-CL" sz="2400" dirty="0" smtClean="0"/>
              <a:t>compila.</a:t>
            </a:r>
          </a:p>
          <a:p>
            <a:pPr algn="just">
              <a:buFontTx/>
              <a:buChar char="-"/>
            </a:pPr>
            <a:r>
              <a:rPr lang="es-CL" sz="2400" dirty="0" smtClean="0"/>
              <a:t>El </a:t>
            </a:r>
            <a:r>
              <a:rPr lang="es-CL" sz="2400" dirty="0"/>
              <a:t>compilador verifica su código con las reglas de sintaxis del lenguaje, luego escribe los </a:t>
            </a:r>
            <a:r>
              <a:rPr lang="es-CL" sz="2400" i="1" dirty="0"/>
              <a:t>códigos byte</a:t>
            </a:r>
            <a:r>
              <a:rPr lang="es-CL" sz="2400" dirty="0"/>
              <a:t> en archivos .</a:t>
            </a:r>
            <a:r>
              <a:rPr lang="es-CL" sz="2400" dirty="0" err="1" smtClean="0"/>
              <a:t>class</a:t>
            </a:r>
            <a:r>
              <a:rPr lang="es-CL" sz="2400" dirty="0" smtClean="0"/>
              <a:t>.</a:t>
            </a:r>
          </a:p>
          <a:p>
            <a:pPr algn="just">
              <a:buFontTx/>
              <a:buChar char="-"/>
            </a:pPr>
            <a:r>
              <a:rPr lang="es-CL" sz="2400" dirty="0" smtClean="0"/>
              <a:t>Los </a:t>
            </a:r>
            <a:r>
              <a:rPr lang="es-CL" sz="2400" dirty="0"/>
              <a:t>códigos byte son instrucciones estándar destinadas a ejecutarse en l</a:t>
            </a:r>
            <a:r>
              <a:rPr lang="es-CL" sz="2400" dirty="0" smtClean="0"/>
              <a:t>a </a:t>
            </a:r>
            <a:r>
              <a:rPr lang="es-CL" sz="2400" dirty="0"/>
              <a:t>Java Virtual Machine (JVM</a:t>
            </a:r>
            <a:r>
              <a:rPr lang="es-CL" sz="2400" dirty="0" smtClean="0"/>
              <a:t>).</a:t>
            </a:r>
          </a:p>
          <a:p>
            <a:pPr algn="just">
              <a:buFontTx/>
              <a:buChar char="-"/>
            </a:pPr>
            <a:r>
              <a:rPr lang="es-CL" sz="2400" dirty="0" smtClean="0"/>
              <a:t>Al </a:t>
            </a:r>
            <a:r>
              <a:rPr lang="es-CL" sz="2400" dirty="0"/>
              <a:t>agregar este nivel de abstracción, el compilador Java difiere de los otros compiladores de </a:t>
            </a:r>
            <a:r>
              <a:rPr lang="es-CL" sz="2400" dirty="0" smtClean="0"/>
              <a:t>lenguaje.</a:t>
            </a:r>
          </a:p>
        </p:txBody>
      </p:sp>
      <p:grpSp>
        <p:nvGrpSpPr>
          <p:cNvPr id="7" name="Grupo 6"/>
          <p:cNvGrpSpPr/>
          <p:nvPr/>
        </p:nvGrpSpPr>
        <p:grpSpPr>
          <a:xfrm>
            <a:off x="319482" y="385500"/>
            <a:ext cx="4650629"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a:t>El </a:t>
              </a:r>
              <a:r>
                <a:rPr lang="en-US" sz="2800" b="1" dirty="0" err="1"/>
                <a:t>compilador</a:t>
              </a:r>
              <a:r>
                <a:rPr lang="en-US" sz="2800" b="1" dirty="0"/>
                <a:t> </a:t>
              </a:r>
              <a:r>
                <a:rPr lang="en-US" sz="2800" b="1" dirty="0" smtClean="0"/>
                <a:t>Java</a:t>
              </a:r>
              <a:endParaRPr lang="en-US" sz="2800" b="1" dirty="0"/>
            </a:p>
          </p:txBody>
        </p:sp>
      </p:grpSp>
    </p:spTree>
    <p:extLst>
      <p:ext uri="{BB962C8B-B14F-4D97-AF65-F5344CB8AC3E}">
        <p14:creationId xmlns:p14="http://schemas.microsoft.com/office/powerpoint/2010/main" val="546918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Declaración</a:t>
              </a:r>
              <a:r>
                <a:rPr lang="en-US" sz="2800" b="1" dirty="0"/>
                <a:t> de la </a:t>
              </a:r>
              <a:r>
                <a:rPr lang="en-US" sz="2800" b="1" dirty="0" err="1" smtClean="0"/>
                <a:t>clase</a:t>
              </a:r>
              <a:endParaRPr lang="en-US" sz="2800" b="1" dirty="0"/>
            </a:p>
          </p:txBody>
        </p:sp>
      </p:grpSp>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algn="just"/>
            <a:r>
              <a:rPr lang="es-CL" sz="2400" dirty="0"/>
              <a:t>Hay más de un modo para crear una clase desde el </a:t>
            </a:r>
            <a:r>
              <a:rPr lang="es-CL" sz="2400" dirty="0" err="1"/>
              <a:t>Package</a:t>
            </a:r>
            <a:r>
              <a:rPr lang="es-CL" sz="2400" dirty="0"/>
              <a:t> Explorer pero el modo más fácil es hacer clic derecho en el paquete que acaba de crear y elegir New &gt; </a:t>
            </a:r>
            <a:r>
              <a:rPr lang="es-CL" sz="2400" dirty="0" err="1"/>
              <a:t>Class</a:t>
            </a:r>
            <a:r>
              <a:rPr lang="es-CL" sz="2400" dirty="0"/>
              <a:t>.... Verá el recuadro de diálogo New </a:t>
            </a:r>
            <a:r>
              <a:rPr lang="es-CL" sz="2400" dirty="0" err="1"/>
              <a:t>Class</a:t>
            </a:r>
            <a:r>
              <a:rPr lang="es-CL" sz="2400" dirty="0"/>
              <a:t> (Clase nueva).</a:t>
            </a:r>
          </a:p>
          <a:p>
            <a:pPr algn="just"/>
            <a:r>
              <a:rPr lang="es-CL" sz="2400" dirty="0"/>
              <a:t>En el recuadro de texto de </a:t>
            </a:r>
            <a:r>
              <a:rPr lang="es-CL" sz="2400" dirty="0" err="1"/>
              <a:t>Name</a:t>
            </a:r>
            <a:r>
              <a:rPr lang="es-CL" sz="2400" dirty="0"/>
              <a:t> escriba </a:t>
            </a:r>
            <a:r>
              <a:rPr lang="es-CL" sz="2400" dirty="0" err="1"/>
              <a:t>Person</a:t>
            </a:r>
            <a:r>
              <a:rPr lang="es-CL" sz="2400" dirty="0"/>
              <a:t>. Bajo ¿Qué resguardos de métodos le gustaría crear?, marque </a:t>
            </a:r>
            <a:r>
              <a:rPr lang="es-CL" sz="2400" dirty="0" err="1"/>
              <a:t>public</a:t>
            </a:r>
            <a:r>
              <a:rPr lang="es-CL" sz="2400" dirty="0"/>
              <a:t> </a:t>
            </a:r>
            <a:r>
              <a:rPr lang="es-CL" sz="2400" dirty="0" err="1"/>
              <a:t>static</a:t>
            </a:r>
            <a:r>
              <a:rPr lang="es-CL" sz="2400" dirty="0"/>
              <a:t> </a:t>
            </a:r>
            <a:r>
              <a:rPr lang="es-CL" sz="2400" dirty="0" err="1"/>
              <a:t>void</a:t>
            </a:r>
            <a:r>
              <a:rPr lang="es-CL" sz="2400" dirty="0"/>
              <a:t> </a:t>
            </a:r>
            <a:r>
              <a:rPr lang="es-CL" sz="2400" dirty="0" err="1"/>
              <a:t>main</a:t>
            </a:r>
            <a:r>
              <a:rPr lang="es-CL" sz="2400" dirty="0"/>
              <a:t>(</a:t>
            </a:r>
            <a:r>
              <a:rPr lang="es-CL" sz="2400" dirty="0" err="1"/>
              <a:t>String</a:t>
            </a:r>
            <a:r>
              <a:rPr lang="es-CL" sz="2400" dirty="0"/>
              <a:t>[] </a:t>
            </a:r>
            <a:r>
              <a:rPr lang="es-CL" sz="2400" dirty="0" err="1"/>
              <a:t>args</a:t>
            </a:r>
            <a:r>
              <a:rPr lang="es-CL" sz="2400" dirty="0"/>
              <a:t>). (Pronto verá por qué). Luego, haga clic en </a:t>
            </a:r>
            <a:r>
              <a:rPr lang="es-CL" sz="2400" dirty="0" err="1"/>
              <a:t>Finish</a:t>
            </a:r>
            <a:r>
              <a:rPr lang="es-CL" sz="2400" dirty="0"/>
              <a:t>.</a:t>
            </a:r>
          </a:p>
          <a:p>
            <a:pPr algn="just"/>
            <a:r>
              <a:rPr lang="es-CL" sz="2400" dirty="0"/>
              <a:t>La clase nueva aparece en su ventana de edición. Recomiendo cerrar algunas de las vistas de su aspecto predeterminado para que sea más fácil ver su código de origen, como se muestra en la Ilustración</a:t>
            </a:r>
            <a:endParaRPr lang="es-CL" sz="2400" dirty="0"/>
          </a:p>
        </p:txBody>
      </p:sp>
    </p:spTree>
    <p:extLst>
      <p:ext uri="{BB962C8B-B14F-4D97-AF65-F5344CB8AC3E}">
        <p14:creationId xmlns:p14="http://schemas.microsoft.com/office/powerpoint/2010/main" val="4283697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Declaración</a:t>
              </a:r>
              <a:r>
                <a:rPr lang="en-US" sz="2800" b="1" dirty="0"/>
                <a:t> de la </a:t>
              </a:r>
              <a:r>
                <a:rPr lang="en-US" sz="2800" b="1" dirty="0" err="1" smtClean="0"/>
                <a:t>clase</a:t>
              </a:r>
              <a:endParaRPr lang="en-US" sz="2800" b="1" dirty="0"/>
            </a:p>
          </p:txBody>
        </p:sp>
      </p:grpSp>
      <p:pic>
        <p:nvPicPr>
          <p:cNvPr id="4098" name="Picture 2" descr="The Eclipse Package wizard's edit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898" y="1124744"/>
            <a:ext cx="6153422" cy="500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478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Declaración</a:t>
              </a:r>
              <a:r>
                <a:rPr lang="en-US" sz="2800" b="1" dirty="0"/>
                <a:t> de la </a:t>
              </a:r>
              <a:r>
                <a:rPr lang="en-US" sz="2800" b="1" dirty="0" err="1" smtClean="0"/>
                <a:t>clase</a:t>
              </a:r>
              <a:endParaRPr lang="en-US" sz="2800" b="1" dirty="0"/>
            </a:p>
          </p:txBody>
        </p:sp>
      </p:grpSp>
      <p:sp>
        <p:nvSpPr>
          <p:cNvPr id="6" name="Rectangle 3"/>
          <p:cNvSpPr txBox="1">
            <a:spLocks noGrp="1"/>
          </p:cNvSpPr>
          <p:nvPr>
            <p:ph idx="1"/>
          </p:nvPr>
        </p:nvSpPr>
        <p:spPr bwMode="auto">
          <a:xfrm>
            <a:off x="319482" y="1268760"/>
            <a:ext cx="8645006"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algn="just"/>
            <a:r>
              <a:rPr lang="es-CL" sz="2400" dirty="0"/>
              <a:t>Hay más de un modo para crear una clase desde el </a:t>
            </a:r>
            <a:r>
              <a:rPr lang="es-CL" sz="2400" dirty="0" err="1"/>
              <a:t>Package</a:t>
            </a:r>
            <a:r>
              <a:rPr lang="es-CL" sz="2400" dirty="0"/>
              <a:t> Explorer pero el modo más fácil es hacer clic derecho en el paquete que acaba de crear y elegir New &gt; </a:t>
            </a:r>
            <a:r>
              <a:rPr lang="es-CL" sz="2400" dirty="0" err="1"/>
              <a:t>Class</a:t>
            </a:r>
            <a:r>
              <a:rPr lang="es-CL" sz="2400" dirty="0"/>
              <a:t>.... Verá el recuadro de diálogo New </a:t>
            </a:r>
            <a:r>
              <a:rPr lang="es-CL" sz="2400" dirty="0" err="1"/>
              <a:t>Class</a:t>
            </a:r>
            <a:r>
              <a:rPr lang="es-CL" sz="2400" dirty="0"/>
              <a:t> (Clase nueva).</a:t>
            </a:r>
          </a:p>
          <a:p>
            <a:pPr algn="just"/>
            <a:r>
              <a:rPr lang="es-CL" sz="2400" dirty="0"/>
              <a:t>En el recuadro de texto de </a:t>
            </a:r>
            <a:r>
              <a:rPr lang="es-CL" sz="2400" dirty="0" err="1"/>
              <a:t>Name</a:t>
            </a:r>
            <a:r>
              <a:rPr lang="es-CL" sz="2400" dirty="0"/>
              <a:t> escriba </a:t>
            </a:r>
            <a:r>
              <a:rPr lang="es-CL" sz="2400" dirty="0" err="1"/>
              <a:t>Person</a:t>
            </a:r>
            <a:r>
              <a:rPr lang="es-CL" sz="2400" dirty="0"/>
              <a:t>. Bajo ¿Qué resguardos de métodos le gustaría crear?, marque </a:t>
            </a:r>
            <a:r>
              <a:rPr lang="es-CL" sz="2400" dirty="0" err="1"/>
              <a:t>public</a:t>
            </a:r>
            <a:r>
              <a:rPr lang="es-CL" sz="2400" dirty="0"/>
              <a:t> </a:t>
            </a:r>
            <a:r>
              <a:rPr lang="es-CL" sz="2400" dirty="0" err="1"/>
              <a:t>static</a:t>
            </a:r>
            <a:r>
              <a:rPr lang="es-CL" sz="2400" dirty="0"/>
              <a:t> </a:t>
            </a:r>
            <a:r>
              <a:rPr lang="es-CL" sz="2400" dirty="0" err="1"/>
              <a:t>void</a:t>
            </a:r>
            <a:r>
              <a:rPr lang="es-CL" sz="2400" dirty="0"/>
              <a:t> </a:t>
            </a:r>
            <a:r>
              <a:rPr lang="es-CL" sz="2400" dirty="0" err="1"/>
              <a:t>main</a:t>
            </a:r>
            <a:r>
              <a:rPr lang="es-CL" sz="2400" dirty="0"/>
              <a:t>(</a:t>
            </a:r>
            <a:r>
              <a:rPr lang="es-CL" sz="2400" dirty="0" err="1"/>
              <a:t>String</a:t>
            </a:r>
            <a:r>
              <a:rPr lang="es-CL" sz="2400" dirty="0"/>
              <a:t>[] </a:t>
            </a:r>
            <a:r>
              <a:rPr lang="es-CL" sz="2400" dirty="0" err="1"/>
              <a:t>args</a:t>
            </a:r>
            <a:r>
              <a:rPr lang="es-CL" sz="2400" dirty="0"/>
              <a:t>). (Pronto verá por qué). Luego, haga clic en </a:t>
            </a:r>
            <a:r>
              <a:rPr lang="es-CL" sz="2400" dirty="0" err="1"/>
              <a:t>Finish</a:t>
            </a:r>
            <a:r>
              <a:rPr lang="es-CL" sz="2400" dirty="0"/>
              <a:t>.</a:t>
            </a:r>
          </a:p>
          <a:p>
            <a:pPr algn="just"/>
            <a:r>
              <a:rPr lang="es-CL" sz="2400" dirty="0"/>
              <a:t>La clase nueva aparece en su ventana de edición. Recomiendo cerrar algunas de las vistas de su aspecto predeterminado para que sea más fácil ver su código de origen, como se muestra en la Ilustración</a:t>
            </a:r>
            <a:endParaRPr lang="es-CL" sz="2400" dirty="0"/>
          </a:p>
        </p:txBody>
      </p:sp>
    </p:spTree>
    <p:extLst>
      <p:ext uri="{BB962C8B-B14F-4D97-AF65-F5344CB8AC3E}">
        <p14:creationId xmlns:p14="http://schemas.microsoft.com/office/powerpoint/2010/main" val="2247232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Cadena y </a:t>
              </a:r>
              <a:r>
                <a:rPr lang="en-US" sz="2800" b="1" dirty="0" err="1" smtClean="0"/>
                <a:t>Operadores</a:t>
              </a:r>
              <a:endParaRPr lang="en-US"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3600" b="1" dirty="0"/>
              <a:t>Cadenas</a:t>
            </a:r>
          </a:p>
          <a:p>
            <a:pPr algn="just"/>
            <a:r>
              <a:rPr lang="es-CL" sz="2400" dirty="0"/>
              <a:t>El manejo de cadenas en C es un trabajo intensivo porque son matrices de finalización nula de caracteres de 8 bits que usted tiene que manipular. En el lenguaje Java, las cadenas son objetos de primera clase de tipo </a:t>
            </a:r>
            <a:r>
              <a:rPr lang="es-CL" sz="2400" dirty="0" err="1"/>
              <a:t>String</a:t>
            </a:r>
            <a:r>
              <a:rPr lang="es-CL" sz="2400" dirty="0"/>
              <a:t>, con métodos que le ayudan a manejarlas. (Lo más cerca que el código Java llega al mundo C con respecto a las cadenas es el tipo de datos primitivos </a:t>
            </a:r>
            <a:r>
              <a:rPr lang="es-CL" sz="2400" dirty="0" err="1"/>
              <a:t>char</a:t>
            </a:r>
            <a:r>
              <a:rPr lang="es-CL" sz="2400" dirty="0"/>
              <a:t>, que puede tener un solo carácter Unicode, por ejemplo a).</a:t>
            </a:r>
          </a:p>
          <a:p>
            <a:pPr algn="just"/>
            <a:r>
              <a:rPr lang="es-CL" sz="2400" dirty="0"/>
              <a:t>Ya ha visto cómo crear una instancia de un objeto </a:t>
            </a:r>
            <a:r>
              <a:rPr lang="es-CL" sz="2400" dirty="0" err="1"/>
              <a:t>String</a:t>
            </a:r>
            <a:r>
              <a:rPr lang="es-CL" sz="2400" dirty="0"/>
              <a:t> y establecer su valor (en el Listado 5) pero existen varias otras formas de hacer eso. Aquí hay un par de formas para crear una instancia </a:t>
            </a:r>
            <a:r>
              <a:rPr lang="es-CL" sz="2400" dirty="0" err="1"/>
              <a:t>String</a:t>
            </a:r>
            <a:r>
              <a:rPr lang="es-CL" sz="2400" dirty="0"/>
              <a:t> con un valor de </a:t>
            </a:r>
            <a:r>
              <a:rPr lang="es-CL" sz="2400" dirty="0" err="1"/>
              <a:t>hello</a:t>
            </a:r>
            <a:r>
              <a:rPr lang="es-CL" sz="2400" dirty="0"/>
              <a:t>:</a:t>
            </a:r>
            <a:endParaRPr lang="es-CL" sz="2400" dirty="0"/>
          </a:p>
        </p:txBody>
      </p:sp>
    </p:spTree>
    <p:extLst>
      <p:ext uri="{BB962C8B-B14F-4D97-AF65-F5344CB8AC3E}">
        <p14:creationId xmlns:p14="http://schemas.microsoft.com/office/powerpoint/2010/main" val="2880692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Cadena y </a:t>
              </a:r>
              <a:r>
                <a:rPr lang="en-US" sz="2800" b="1" dirty="0" err="1" smtClean="0"/>
                <a:t>Operadores</a:t>
              </a:r>
              <a:endParaRPr lang="en-US"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3600" b="1" dirty="0" smtClean="0"/>
              <a:t>Cadenas</a:t>
            </a:r>
            <a:endParaRPr lang="es-CL" sz="3600" b="1" dirty="0"/>
          </a:p>
        </p:txBody>
      </p:sp>
      <p:pic>
        <p:nvPicPr>
          <p:cNvPr id="2" name="Imagen 1"/>
          <p:cNvPicPr>
            <a:picLocks noChangeAspect="1"/>
          </p:cNvPicPr>
          <p:nvPr/>
        </p:nvPicPr>
        <p:blipFill>
          <a:blip r:embed="rId3"/>
          <a:stretch>
            <a:fillRect/>
          </a:stretch>
        </p:blipFill>
        <p:spPr>
          <a:xfrm>
            <a:off x="2123728" y="2132856"/>
            <a:ext cx="4553097" cy="1517699"/>
          </a:xfrm>
          <a:prstGeom prst="rect">
            <a:avLst/>
          </a:prstGeom>
        </p:spPr>
      </p:pic>
    </p:spTree>
    <p:extLst>
      <p:ext uri="{BB962C8B-B14F-4D97-AF65-F5344CB8AC3E}">
        <p14:creationId xmlns:p14="http://schemas.microsoft.com/office/powerpoint/2010/main" val="1782784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Cadena y </a:t>
              </a:r>
              <a:r>
                <a:rPr lang="en-US" sz="2800" b="1" dirty="0" err="1" smtClean="0"/>
                <a:t>Operadores</a:t>
              </a:r>
              <a:endParaRPr lang="en-US"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b="1" dirty="0"/>
              <a:t>Concatenación de cadenas</a:t>
            </a:r>
          </a:p>
          <a:p>
            <a:pPr algn="just"/>
            <a:r>
              <a:rPr lang="es-CL" sz="2400" dirty="0"/>
              <a:t>Puede hacer muchas cosas con </a:t>
            </a:r>
            <a:r>
              <a:rPr lang="es-CL" sz="2400" dirty="0" err="1"/>
              <a:t>String</a:t>
            </a:r>
            <a:r>
              <a:rPr lang="es-CL" sz="2400" dirty="0"/>
              <a:t> y la clase tiene muchos métodos útiles. Sin siquiera usar un método, ya ha hecho algo interesante con dos </a:t>
            </a:r>
            <a:r>
              <a:rPr lang="es-CL" sz="2400" dirty="0" err="1"/>
              <a:t>Strings</a:t>
            </a:r>
            <a:r>
              <a:rPr lang="es-CL" sz="2400" dirty="0"/>
              <a:t> al concatenarlas o combinarlas:</a:t>
            </a:r>
            <a:endParaRPr lang="es-CL" sz="1600" dirty="0"/>
          </a:p>
        </p:txBody>
      </p:sp>
      <p:pic>
        <p:nvPicPr>
          <p:cNvPr id="3" name="Imagen 2"/>
          <p:cNvPicPr>
            <a:picLocks noChangeAspect="1"/>
          </p:cNvPicPr>
          <p:nvPr/>
        </p:nvPicPr>
        <p:blipFill>
          <a:blip r:embed="rId3"/>
          <a:stretch>
            <a:fillRect/>
          </a:stretch>
        </p:blipFill>
        <p:spPr>
          <a:xfrm>
            <a:off x="1691680" y="3068960"/>
            <a:ext cx="5175040" cy="507678"/>
          </a:xfrm>
          <a:prstGeom prst="rect">
            <a:avLst/>
          </a:prstGeom>
        </p:spPr>
      </p:pic>
    </p:spTree>
    <p:extLst>
      <p:ext uri="{BB962C8B-B14F-4D97-AF65-F5344CB8AC3E}">
        <p14:creationId xmlns:p14="http://schemas.microsoft.com/office/powerpoint/2010/main" val="3434763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Cadena y </a:t>
              </a:r>
              <a:r>
                <a:rPr lang="en-US" sz="2800" b="1" dirty="0" err="1" smtClean="0"/>
                <a:t>Operadores</a:t>
              </a:r>
              <a:endParaRPr lang="en-US"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3600" b="1" dirty="0" smtClean="0"/>
              <a:t>Operadores</a:t>
            </a:r>
            <a:endParaRPr lang="es-CL" sz="3600" b="1" dirty="0"/>
          </a:p>
          <a:p>
            <a:r>
              <a:rPr lang="es-CL" sz="2400" dirty="0"/>
              <a:t>Como puede esperar, el lenguaje Java puede calcular y ya ha visto como asignar variables. Ahora, le daré un breve vistazo a algunos de los operadores del lenguaje Java que necesitará mientras sus aptitudes mejoran. El lenguaje Java usa dos tipos de operadores:</a:t>
            </a:r>
          </a:p>
          <a:p>
            <a:r>
              <a:rPr lang="es-CL" sz="2400" i="1" dirty="0"/>
              <a:t>Unario</a:t>
            </a:r>
            <a:r>
              <a:rPr lang="es-CL" sz="2400" dirty="0"/>
              <a:t>: Solo se necesita un operando.</a:t>
            </a:r>
          </a:p>
          <a:p>
            <a:r>
              <a:rPr lang="es-CL" sz="2400" i="1" dirty="0"/>
              <a:t>Binario</a:t>
            </a:r>
            <a:r>
              <a:rPr lang="es-CL" sz="2400" dirty="0"/>
              <a:t>: Se necesitan dos </a:t>
            </a:r>
            <a:r>
              <a:rPr lang="es-CL" sz="2400" dirty="0" err="1"/>
              <a:t>operandos</a:t>
            </a:r>
            <a:r>
              <a:rPr lang="es-CL" sz="2400" dirty="0"/>
              <a:t>.</a:t>
            </a:r>
          </a:p>
          <a:p>
            <a:r>
              <a:rPr lang="es-CL" sz="2400" dirty="0"/>
              <a:t>Los operadores aritméticos del lenguaje Java se resumen en la </a:t>
            </a:r>
            <a:r>
              <a:rPr lang="es-CL" sz="2400" dirty="0" smtClean="0"/>
              <a:t>siguiente Tabla</a:t>
            </a:r>
            <a:r>
              <a:rPr lang="es-CL" sz="2400" dirty="0"/>
              <a:t> </a:t>
            </a:r>
          </a:p>
        </p:txBody>
      </p:sp>
    </p:spTree>
    <p:extLst>
      <p:ext uri="{BB962C8B-B14F-4D97-AF65-F5344CB8AC3E}">
        <p14:creationId xmlns:p14="http://schemas.microsoft.com/office/powerpoint/2010/main" val="1261593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Cadena y </a:t>
              </a:r>
              <a:r>
                <a:rPr lang="en-US" sz="2800" b="1" dirty="0" err="1" smtClean="0"/>
                <a:t>Operadores</a:t>
              </a:r>
              <a:endParaRPr lang="en-US" sz="2800" b="1" dirty="0"/>
            </a:p>
          </p:txBody>
        </p:sp>
      </p:grpSp>
      <p:pic>
        <p:nvPicPr>
          <p:cNvPr id="3" name="Imagen 2"/>
          <p:cNvPicPr>
            <a:picLocks noChangeAspect="1"/>
          </p:cNvPicPr>
          <p:nvPr/>
        </p:nvPicPr>
        <p:blipFill>
          <a:blip r:embed="rId3"/>
          <a:stretch>
            <a:fillRect/>
          </a:stretch>
        </p:blipFill>
        <p:spPr>
          <a:xfrm>
            <a:off x="1259632" y="1124744"/>
            <a:ext cx="6802140" cy="4992396"/>
          </a:xfrm>
          <a:prstGeom prst="rect">
            <a:avLst/>
          </a:prstGeom>
        </p:spPr>
      </p:pic>
    </p:spTree>
    <p:extLst>
      <p:ext uri="{BB962C8B-B14F-4D97-AF65-F5344CB8AC3E}">
        <p14:creationId xmlns:p14="http://schemas.microsoft.com/office/powerpoint/2010/main" val="2903691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400" b="1" dirty="0"/>
                <a:t>Operadores condicionales y sentencias de </a:t>
              </a:r>
              <a:r>
                <a:rPr lang="es-CL" sz="2400" b="1" dirty="0" smtClean="0"/>
                <a:t>control</a:t>
              </a:r>
              <a:endParaRPr lang="es-CL" sz="24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lenguaje Java le da operadores y sentencias de control que le permiten tomar decisiones en su código. Muy a menudo, una decisión en el código comienza con una </a:t>
            </a:r>
            <a:r>
              <a:rPr lang="es-CL" sz="2400" i="1" dirty="0"/>
              <a:t>expresión booleana</a:t>
            </a:r>
            <a:r>
              <a:rPr lang="es-CL" sz="2400" dirty="0"/>
              <a:t> (es decir, una que evalúa ya sea verdadera o falsa). Tales expresiones usan </a:t>
            </a:r>
            <a:r>
              <a:rPr lang="es-CL" sz="2400" i="1" dirty="0"/>
              <a:t>operadores relacionales</a:t>
            </a:r>
            <a:r>
              <a:rPr lang="es-CL" sz="2400" dirty="0"/>
              <a:t>, que comparan un operando o una expresión con otra, y </a:t>
            </a:r>
            <a:r>
              <a:rPr lang="es-CL" sz="2400" i="1" dirty="0"/>
              <a:t>operadores condicionales</a:t>
            </a:r>
            <a:r>
              <a:rPr lang="es-CL" sz="2400" dirty="0"/>
              <a:t>.</a:t>
            </a:r>
          </a:p>
        </p:txBody>
      </p:sp>
    </p:spTree>
    <p:extLst>
      <p:ext uri="{BB962C8B-B14F-4D97-AF65-F5344CB8AC3E}">
        <p14:creationId xmlns:p14="http://schemas.microsoft.com/office/powerpoint/2010/main" val="865035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400" b="1" dirty="0"/>
                <a:t>Operadores condicionales y sentencias de </a:t>
              </a:r>
              <a:r>
                <a:rPr lang="es-CL" sz="2400" b="1" dirty="0" smtClean="0"/>
                <a:t>control</a:t>
              </a:r>
              <a:endParaRPr lang="es-CL" sz="2400" b="1" dirty="0"/>
            </a:p>
          </p:txBody>
        </p:sp>
      </p:grpSp>
      <p:pic>
        <p:nvPicPr>
          <p:cNvPr id="3" name="Imagen 2"/>
          <p:cNvPicPr>
            <a:picLocks noChangeAspect="1"/>
          </p:cNvPicPr>
          <p:nvPr/>
        </p:nvPicPr>
        <p:blipFill>
          <a:blip r:embed="rId3"/>
          <a:stretch>
            <a:fillRect/>
          </a:stretch>
        </p:blipFill>
        <p:spPr>
          <a:xfrm>
            <a:off x="914400" y="1005105"/>
            <a:ext cx="6969968" cy="5100419"/>
          </a:xfrm>
          <a:prstGeom prst="rect">
            <a:avLst/>
          </a:prstGeom>
        </p:spPr>
      </p:pic>
    </p:spTree>
    <p:extLst>
      <p:ext uri="{BB962C8B-B14F-4D97-AF65-F5344CB8AC3E}">
        <p14:creationId xmlns:p14="http://schemas.microsoft.com/office/powerpoint/2010/main" val="3797458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n-US" sz="2800" b="1" dirty="0"/>
              <a:t>¿</a:t>
            </a:r>
            <a:r>
              <a:rPr lang="en-US" sz="2800" b="1" dirty="0" err="1"/>
              <a:t>Qué</a:t>
            </a:r>
            <a:r>
              <a:rPr lang="en-US" sz="2800" b="1" dirty="0"/>
              <a:t> </a:t>
            </a:r>
            <a:r>
              <a:rPr lang="en-US" sz="2800" b="1" dirty="0" err="1"/>
              <a:t>es</a:t>
            </a:r>
            <a:r>
              <a:rPr lang="en-US" sz="2800" b="1" dirty="0"/>
              <a:t> un </a:t>
            </a:r>
            <a:r>
              <a:rPr lang="en-US" sz="2800" b="1" dirty="0" err="1"/>
              <a:t>objeto</a:t>
            </a:r>
            <a:r>
              <a:rPr lang="en-US" sz="2800" b="1" dirty="0" smtClean="0"/>
              <a:t>?</a:t>
            </a:r>
          </a:p>
          <a:p>
            <a:pPr marL="0" indent="0" algn="just">
              <a:buNone/>
            </a:pPr>
            <a:endParaRPr lang="es-CL" sz="2400" dirty="0" smtClean="0"/>
          </a:p>
          <a:p>
            <a:pPr marL="0" indent="0" algn="just">
              <a:buNone/>
            </a:pPr>
            <a:r>
              <a:rPr lang="es-CL" sz="2400" dirty="0" smtClean="0"/>
              <a:t>Un </a:t>
            </a:r>
            <a:r>
              <a:rPr lang="es-CL" sz="2400" dirty="0"/>
              <a:t>objeto es una entidad independiente que contiene atributos y </a:t>
            </a:r>
            <a:r>
              <a:rPr lang="es-CL" sz="2400" dirty="0" smtClean="0"/>
              <a:t>comportamientos, </a:t>
            </a:r>
            <a:r>
              <a:rPr lang="es-CL" sz="2400" dirty="0"/>
              <a:t>nada más. En lugar de tener una estructura de datos con campos (atributos) y pasar esa estructura a toda la lógica del programa que actúa sobre ella (comportamiento), en un lenguaje orientado a objetos, se combinan los datos y la lógica del programa. Esta combinación puede ocurrir en niveles completamente diferentes de granularidad, desde objetos específicos como un </a:t>
            </a:r>
            <a:r>
              <a:rPr lang="es-CL" sz="2400" dirty="0" err="1"/>
              <a:t>Number</a:t>
            </a:r>
            <a:r>
              <a:rPr lang="es-CL" sz="2400" dirty="0"/>
              <a:t> hasta objetos de aplicación general como un servicio de </a:t>
            </a:r>
            <a:r>
              <a:rPr lang="es-CL" sz="2400" dirty="0" err="1"/>
              <a:t>FundsTransfer</a:t>
            </a:r>
            <a:r>
              <a:rPr lang="es-CL" sz="2400" dirty="0"/>
              <a:t> en una gran aplicación bancaria.</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Conceptos de programación orientada a </a:t>
              </a:r>
              <a:r>
                <a:rPr lang="es-CL" sz="2600" b="1" dirty="0" smtClean="0"/>
                <a:t>objetos</a:t>
              </a:r>
              <a:endParaRPr lang="es-CL" sz="2600" b="1" dirty="0"/>
            </a:p>
          </p:txBody>
        </p:sp>
      </p:grpSp>
    </p:spTree>
    <p:extLst>
      <p:ext uri="{BB962C8B-B14F-4D97-AF65-F5344CB8AC3E}">
        <p14:creationId xmlns:p14="http://schemas.microsoft.com/office/powerpoint/2010/main" val="1225528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400" b="1" dirty="0"/>
                <a:t>Operadores condicionales y sentencias de </a:t>
              </a:r>
              <a:r>
                <a:rPr lang="es-CL" sz="2400" b="1" dirty="0" smtClean="0"/>
                <a:t>control</a:t>
              </a:r>
              <a:endParaRPr lang="es-CL" sz="24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Sentencias de control</a:t>
            </a:r>
          </a:p>
          <a:p>
            <a:pPr marL="0" indent="0" algn="just">
              <a:buNone/>
            </a:pPr>
            <a:r>
              <a:rPr lang="es-CL" sz="2400" dirty="0"/>
              <a:t>	</a:t>
            </a:r>
            <a:r>
              <a:rPr lang="es-CL" sz="2400" dirty="0" err="1" smtClean="0"/>
              <a:t>if</a:t>
            </a:r>
            <a:r>
              <a:rPr lang="es-CL" sz="2400" dirty="0" smtClean="0"/>
              <a:t> – </a:t>
            </a:r>
            <a:r>
              <a:rPr lang="es-CL" sz="2400" dirty="0" err="1" smtClean="0"/>
              <a:t>else</a:t>
            </a:r>
            <a:endParaRPr lang="es-CL" sz="2400" dirty="0" smtClean="0"/>
          </a:p>
          <a:p>
            <a:pPr marL="0" indent="0" algn="just">
              <a:buNone/>
            </a:pPr>
            <a:endParaRPr lang="es-CL" sz="2400" dirty="0"/>
          </a:p>
          <a:p>
            <a:pPr marL="0" indent="0" algn="just">
              <a:buNone/>
            </a:pPr>
            <a:endParaRPr lang="es-CL" sz="2400" dirty="0"/>
          </a:p>
        </p:txBody>
      </p:sp>
      <p:pic>
        <p:nvPicPr>
          <p:cNvPr id="2" name="Imagen 1"/>
          <p:cNvPicPr>
            <a:picLocks noChangeAspect="1"/>
          </p:cNvPicPr>
          <p:nvPr/>
        </p:nvPicPr>
        <p:blipFill>
          <a:blip r:embed="rId3"/>
          <a:stretch>
            <a:fillRect/>
          </a:stretch>
        </p:blipFill>
        <p:spPr>
          <a:xfrm>
            <a:off x="2411760" y="2348880"/>
            <a:ext cx="4032448" cy="2694168"/>
          </a:xfrm>
          <a:prstGeom prst="rect">
            <a:avLst/>
          </a:prstGeom>
        </p:spPr>
      </p:pic>
    </p:spTree>
    <p:extLst>
      <p:ext uri="{BB962C8B-B14F-4D97-AF65-F5344CB8AC3E}">
        <p14:creationId xmlns:p14="http://schemas.microsoft.com/office/powerpoint/2010/main" val="28731883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Ciclos de Repetición</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Un </a:t>
            </a:r>
            <a:r>
              <a:rPr lang="es-CL" sz="2400" i="1" dirty="0" smtClean="0"/>
              <a:t>ciclo de repetición</a:t>
            </a:r>
            <a:r>
              <a:rPr lang="es-CL" sz="2400" dirty="0"/>
              <a:t> es una construcción de programación que se ejecuta repetidamente mientras se cumple alguna condición (o conjunto de condiciones). Por ejemplo, puede pedirle a un programa que lea todos los registros hasta el final de un archivo o que realice un bucle por todos los elementos de una matriz, procesando cada uno</a:t>
            </a:r>
            <a:endParaRPr lang="es-CL" sz="2400" dirty="0"/>
          </a:p>
          <a:p>
            <a:pPr marL="0" indent="0" algn="just">
              <a:buNone/>
            </a:pPr>
            <a:endParaRPr lang="es-CL" sz="2400" dirty="0"/>
          </a:p>
        </p:txBody>
      </p:sp>
    </p:spTree>
    <p:extLst>
      <p:ext uri="{BB962C8B-B14F-4D97-AF65-F5344CB8AC3E}">
        <p14:creationId xmlns:p14="http://schemas.microsoft.com/office/powerpoint/2010/main" val="35896377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Ciclo </a:t>
              </a:r>
              <a:r>
                <a:rPr lang="es-CL" sz="2800" b="1" dirty="0" err="1" smtClean="0"/>
                <a:t>for</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Permite </a:t>
            </a:r>
            <a:r>
              <a:rPr lang="es-CL" sz="2400" dirty="0"/>
              <a:t>iterar un rango de valores para determinar cuántas veces ejecutar </a:t>
            </a:r>
            <a:r>
              <a:rPr lang="es-CL" sz="2400" dirty="0" smtClean="0"/>
              <a:t>la repetición. </a:t>
            </a:r>
            <a:r>
              <a:rPr lang="es-CL" sz="2400" dirty="0"/>
              <a:t>La sintaxis abstracta para un </a:t>
            </a:r>
            <a:r>
              <a:rPr lang="es-CL" sz="2400" dirty="0" smtClean="0"/>
              <a:t>ciclo </a:t>
            </a:r>
            <a:r>
              <a:rPr lang="es-CL" sz="2400" dirty="0" err="1"/>
              <a:t>for</a:t>
            </a:r>
            <a:r>
              <a:rPr lang="es-CL" sz="2400" dirty="0"/>
              <a:t> es</a:t>
            </a:r>
            <a:r>
              <a:rPr lang="es-CL" sz="2400" dirty="0" smtClean="0"/>
              <a:t>:</a:t>
            </a:r>
          </a:p>
          <a:p>
            <a:pPr marL="0" indent="0" algn="just">
              <a:buNone/>
            </a:pPr>
            <a:endParaRPr lang="es-CL" sz="2400" dirty="0"/>
          </a:p>
          <a:p>
            <a:pPr marL="0" indent="0" algn="just">
              <a:buNone/>
            </a:pPr>
            <a:endParaRPr lang="es-CL" sz="2400" dirty="0" smtClean="0"/>
          </a:p>
          <a:p>
            <a:pPr marL="0" indent="0" algn="just">
              <a:buNone/>
            </a:pPr>
            <a:r>
              <a:rPr lang="es-CL" sz="2400" dirty="0" smtClean="0"/>
              <a:t>Ejemplo:</a:t>
            </a:r>
            <a:endParaRPr lang="es-CL" sz="2400" dirty="0"/>
          </a:p>
        </p:txBody>
      </p:sp>
      <p:pic>
        <p:nvPicPr>
          <p:cNvPr id="3" name="Imagen 2"/>
          <p:cNvPicPr>
            <a:picLocks noChangeAspect="1"/>
          </p:cNvPicPr>
          <p:nvPr/>
        </p:nvPicPr>
        <p:blipFill>
          <a:blip r:embed="rId3"/>
          <a:stretch>
            <a:fillRect/>
          </a:stretch>
        </p:blipFill>
        <p:spPr>
          <a:xfrm>
            <a:off x="780974" y="2175430"/>
            <a:ext cx="7722022" cy="828476"/>
          </a:xfrm>
          <a:prstGeom prst="rect">
            <a:avLst/>
          </a:prstGeom>
        </p:spPr>
      </p:pic>
      <p:pic>
        <p:nvPicPr>
          <p:cNvPr id="5" name="Imagen 4"/>
          <p:cNvPicPr>
            <a:picLocks noChangeAspect="1"/>
          </p:cNvPicPr>
          <p:nvPr/>
        </p:nvPicPr>
        <p:blipFill>
          <a:blip r:embed="rId4"/>
          <a:stretch>
            <a:fillRect/>
          </a:stretch>
        </p:blipFill>
        <p:spPr>
          <a:xfrm>
            <a:off x="794790" y="3389842"/>
            <a:ext cx="7581111" cy="2480584"/>
          </a:xfrm>
          <a:prstGeom prst="rect">
            <a:avLst/>
          </a:prstGeom>
        </p:spPr>
      </p:pic>
    </p:spTree>
    <p:extLst>
      <p:ext uri="{BB962C8B-B14F-4D97-AF65-F5344CB8AC3E}">
        <p14:creationId xmlns:p14="http://schemas.microsoft.com/office/powerpoint/2010/main" val="9574322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Ciclo </a:t>
              </a:r>
              <a:r>
                <a:rPr lang="es-CL" sz="2800" b="1" dirty="0" err="1" smtClean="0"/>
                <a:t>while</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Permite </a:t>
            </a:r>
            <a:r>
              <a:rPr lang="es-CL" sz="2400" dirty="0"/>
              <a:t>iterar </a:t>
            </a:r>
            <a:r>
              <a:rPr lang="es-CL" sz="2400" dirty="0" smtClean="0"/>
              <a:t>mientras la condición sea verdadera. </a:t>
            </a:r>
            <a:r>
              <a:rPr lang="es-CL" sz="2400" dirty="0"/>
              <a:t>La sintaxis </a:t>
            </a:r>
            <a:r>
              <a:rPr lang="es-CL" sz="2400" dirty="0" smtClean="0"/>
              <a:t>para </a:t>
            </a:r>
            <a:r>
              <a:rPr lang="es-CL" sz="2400" dirty="0"/>
              <a:t>un </a:t>
            </a:r>
            <a:r>
              <a:rPr lang="es-CL" sz="2400" dirty="0" smtClean="0"/>
              <a:t>ciclo </a:t>
            </a:r>
            <a:r>
              <a:rPr lang="es-CL" sz="2400" dirty="0" err="1" smtClean="0"/>
              <a:t>while</a:t>
            </a:r>
            <a:r>
              <a:rPr lang="es-CL" sz="2400" dirty="0" smtClean="0"/>
              <a:t> es:</a:t>
            </a:r>
          </a:p>
          <a:p>
            <a:pPr marL="0" indent="0" algn="just">
              <a:buNone/>
            </a:pPr>
            <a:endParaRPr lang="es-CL" sz="2400" dirty="0"/>
          </a:p>
          <a:p>
            <a:pPr marL="0" indent="0" algn="just">
              <a:buNone/>
            </a:pPr>
            <a:endParaRPr lang="es-CL" sz="2400" dirty="0" smtClean="0"/>
          </a:p>
          <a:p>
            <a:pPr marL="0" indent="0" algn="just">
              <a:buNone/>
            </a:pPr>
            <a:r>
              <a:rPr lang="es-CL" sz="2400" dirty="0" smtClean="0"/>
              <a:t>Ejemplo:</a:t>
            </a:r>
            <a:endParaRPr lang="es-CL" sz="2400" dirty="0"/>
          </a:p>
        </p:txBody>
      </p:sp>
      <p:pic>
        <p:nvPicPr>
          <p:cNvPr id="2" name="Imagen 1"/>
          <p:cNvPicPr>
            <a:picLocks noChangeAspect="1"/>
          </p:cNvPicPr>
          <p:nvPr/>
        </p:nvPicPr>
        <p:blipFill>
          <a:blip r:embed="rId3"/>
          <a:stretch>
            <a:fillRect/>
          </a:stretch>
        </p:blipFill>
        <p:spPr>
          <a:xfrm>
            <a:off x="794790" y="2186406"/>
            <a:ext cx="3384376" cy="783575"/>
          </a:xfrm>
          <a:prstGeom prst="rect">
            <a:avLst/>
          </a:prstGeom>
        </p:spPr>
      </p:pic>
      <p:pic>
        <p:nvPicPr>
          <p:cNvPr id="4" name="Imagen 3"/>
          <p:cNvPicPr>
            <a:picLocks noChangeAspect="1"/>
          </p:cNvPicPr>
          <p:nvPr/>
        </p:nvPicPr>
        <p:blipFill>
          <a:blip r:embed="rId4"/>
          <a:stretch>
            <a:fillRect/>
          </a:stretch>
        </p:blipFill>
        <p:spPr>
          <a:xfrm>
            <a:off x="683649" y="3380820"/>
            <a:ext cx="7419018" cy="2619259"/>
          </a:xfrm>
          <a:prstGeom prst="rect">
            <a:avLst/>
          </a:prstGeom>
        </p:spPr>
      </p:pic>
    </p:spTree>
    <p:extLst>
      <p:ext uri="{BB962C8B-B14F-4D97-AF65-F5344CB8AC3E}">
        <p14:creationId xmlns:p14="http://schemas.microsoft.com/office/powerpoint/2010/main" val="6808140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Ciclo do ... </a:t>
              </a:r>
              <a:r>
                <a:rPr lang="es-CL" sz="2800" b="1" dirty="0" err="1" smtClean="0"/>
                <a:t>while</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Permite </a:t>
            </a:r>
            <a:r>
              <a:rPr lang="es-CL" sz="2400" dirty="0"/>
              <a:t>iterar </a:t>
            </a:r>
            <a:r>
              <a:rPr lang="es-CL" sz="2400" dirty="0" smtClean="0"/>
              <a:t>mientras la condición se cumpla</a:t>
            </a:r>
            <a:endParaRPr lang="es-CL" sz="2400" dirty="0"/>
          </a:p>
          <a:p>
            <a:pPr marL="0" indent="0" algn="just">
              <a:buNone/>
            </a:pPr>
            <a:endParaRPr lang="es-CL" sz="2400" dirty="0" smtClean="0"/>
          </a:p>
          <a:p>
            <a:pPr marL="0" indent="0" algn="just">
              <a:buNone/>
            </a:pPr>
            <a:r>
              <a:rPr lang="es-CL" sz="2400" dirty="0" smtClean="0"/>
              <a:t>Ejemplo:</a:t>
            </a:r>
            <a:endParaRPr lang="es-CL" sz="2400" dirty="0"/>
          </a:p>
        </p:txBody>
      </p:sp>
      <p:pic>
        <p:nvPicPr>
          <p:cNvPr id="5" name="Imagen 4"/>
          <p:cNvPicPr>
            <a:picLocks noChangeAspect="1"/>
          </p:cNvPicPr>
          <p:nvPr/>
        </p:nvPicPr>
        <p:blipFill>
          <a:blip r:embed="rId3"/>
          <a:stretch>
            <a:fillRect/>
          </a:stretch>
        </p:blipFill>
        <p:spPr>
          <a:xfrm>
            <a:off x="899592" y="2636912"/>
            <a:ext cx="7912018" cy="2537817"/>
          </a:xfrm>
          <a:prstGeom prst="rect">
            <a:avLst/>
          </a:prstGeom>
        </p:spPr>
      </p:pic>
    </p:spTree>
    <p:extLst>
      <p:ext uri="{BB962C8B-B14F-4D97-AF65-F5344CB8AC3E}">
        <p14:creationId xmlns:p14="http://schemas.microsoft.com/office/powerpoint/2010/main" val="550055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Arreglos </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La mayoría de los lenguajes de programación incluyen el concepto de  </a:t>
            </a:r>
            <a:r>
              <a:rPr lang="es-CL" sz="2400" i="1" dirty="0" smtClean="0"/>
              <a:t>arreglo</a:t>
            </a:r>
            <a:r>
              <a:rPr lang="es-CL" sz="2400" dirty="0"/>
              <a:t> para tener una colección de elementos y el lenguaje Java no es ninguna excepción. </a:t>
            </a:r>
            <a:r>
              <a:rPr lang="es-CL" sz="2400" dirty="0" smtClean="0"/>
              <a:t>Un arreglo </a:t>
            </a:r>
            <a:r>
              <a:rPr lang="es-CL" sz="2400" dirty="0"/>
              <a:t>no es nada más que una colección de elementos del mismo tipo</a:t>
            </a:r>
            <a:r>
              <a:rPr lang="es-CL" sz="2400" dirty="0" smtClean="0"/>
              <a:t>.</a:t>
            </a:r>
          </a:p>
          <a:p>
            <a:pPr marL="0" indent="0" algn="just">
              <a:buNone/>
            </a:pPr>
            <a:endParaRPr lang="es-CL" sz="2400" dirty="0" smtClean="0"/>
          </a:p>
          <a:p>
            <a:pPr marL="0" indent="0" algn="just">
              <a:buNone/>
            </a:pPr>
            <a:r>
              <a:rPr lang="es-CL" sz="2400" dirty="0" smtClean="0"/>
              <a:t>Puede </a:t>
            </a:r>
            <a:r>
              <a:rPr lang="es-CL" sz="2400" dirty="0"/>
              <a:t>declarar una matriz en una de dos formas:</a:t>
            </a:r>
          </a:p>
          <a:p>
            <a:pPr algn="just"/>
            <a:r>
              <a:rPr lang="es-CL" sz="2400" dirty="0"/>
              <a:t>Crearlo con un cierto tamaño, que se fija por la vida </a:t>
            </a:r>
            <a:r>
              <a:rPr lang="es-CL" sz="2400" dirty="0" smtClean="0"/>
              <a:t>del arreglo.</a:t>
            </a:r>
            <a:endParaRPr lang="es-CL" sz="2400" dirty="0"/>
          </a:p>
          <a:p>
            <a:pPr algn="just"/>
            <a:r>
              <a:rPr lang="es-CL" sz="2400" dirty="0"/>
              <a:t>Crearlo con un cierto conjunto de valores iniciales. El tamaño de este conjunto determina el tamaño </a:t>
            </a:r>
            <a:r>
              <a:rPr lang="es-CL" sz="2400" dirty="0" smtClean="0"/>
              <a:t>del arreglo, </a:t>
            </a:r>
            <a:r>
              <a:rPr lang="es-CL" sz="2400" dirty="0"/>
              <a:t>— será exacta y suficientemente grande para tener todos esos valores y su tamaño se fija por la vida </a:t>
            </a:r>
            <a:r>
              <a:rPr lang="es-CL" sz="2400" dirty="0" smtClean="0"/>
              <a:t>del arreglo.</a:t>
            </a:r>
            <a:endParaRPr lang="es-CL" sz="2400" dirty="0"/>
          </a:p>
          <a:p>
            <a:pPr marL="0" indent="0" algn="just">
              <a:buNone/>
            </a:pPr>
            <a:endParaRPr lang="es-CL" sz="2400" dirty="0"/>
          </a:p>
        </p:txBody>
      </p:sp>
    </p:spTree>
    <p:extLst>
      <p:ext uri="{BB962C8B-B14F-4D97-AF65-F5344CB8AC3E}">
        <p14:creationId xmlns:p14="http://schemas.microsoft.com/office/powerpoint/2010/main" val="30342726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Arreglos </a:t>
              </a:r>
              <a:endParaRPr lang="es-CL" sz="2800" b="1" dirty="0"/>
            </a:p>
          </p:txBody>
        </p:sp>
      </p:grpSp>
      <p:sp>
        <p:nvSpPr>
          <p:cNvPr id="6" name="Rectangle 3"/>
          <p:cNvSpPr txBox="1">
            <a:spLocks noGrp="1"/>
          </p:cNvSpPr>
          <p:nvPr>
            <p:ph idx="1"/>
          </p:nvPr>
        </p:nvSpPr>
        <p:spPr bwMode="auto">
          <a:xfrm>
            <a:off x="319482"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Sintaxis:</a:t>
            </a:r>
          </a:p>
          <a:p>
            <a:pPr marL="0" indent="0" algn="just">
              <a:buNone/>
            </a:pPr>
            <a:endParaRPr lang="es-CL" sz="2400" dirty="0"/>
          </a:p>
          <a:p>
            <a:pPr marL="0" indent="0" algn="just">
              <a:buNone/>
            </a:pPr>
            <a:endParaRPr lang="es-CL" sz="2400" dirty="0" smtClean="0"/>
          </a:p>
          <a:p>
            <a:pPr marL="0" indent="0" algn="just">
              <a:buNone/>
            </a:pPr>
            <a:r>
              <a:rPr lang="es-CL" sz="2400" dirty="0" smtClean="0"/>
              <a:t>Ejemplo:</a:t>
            </a:r>
            <a:endParaRPr lang="es-CL" sz="2400" dirty="0"/>
          </a:p>
        </p:txBody>
      </p:sp>
      <p:pic>
        <p:nvPicPr>
          <p:cNvPr id="2" name="Imagen 1"/>
          <p:cNvPicPr>
            <a:picLocks noChangeAspect="1"/>
          </p:cNvPicPr>
          <p:nvPr/>
        </p:nvPicPr>
        <p:blipFill>
          <a:blip r:embed="rId3"/>
          <a:stretch>
            <a:fillRect/>
          </a:stretch>
        </p:blipFill>
        <p:spPr>
          <a:xfrm>
            <a:off x="1475656" y="1700808"/>
            <a:ext cx="4902566" cy="622548"/>
          </a:xfrm>
          <a:prstGeom prst="rect">
            <a:avLst/>
          </a:prstGeom>
        </p:spPr>
      </p:pic>
      <p:pic>
        <p:nvPicPr>
          <p:cNvPr id="3" name="Imagen 2"/>
          <p:cNvPicPr>
            <a:picLocks noChangeAspect="1"/>
          </p:cNvPicPr>
          <p:nvPr/>
        </p:nvPicPr>
        <p:blipFill>
          <a:blip r:embed="rId4"/>
          <a:stretch>
            <a:fillRect/>
          </a:stretch>
        </p:blipFill>
        <p:spPr>
          <a:xfrm>
            <a:off x="1475656" y="3356992"/>
            <a:ext cx="5461107" cy="952849"/>
          </a:xfrm>
          <a:prstGeom prst="rect">
            <a:avLst/>
          </a:prstGeom>
        </p:spPr>
      </p:pic>
    </p:spTree>
    <p:extLst>
      <p:ext uri="{BB962C8B-B14F-4D97-AF65-F5344CB8AC3E}">
        <p14:creationId xmlns:p14="http://schemas.microsoft.com/office/powerpoint/2010/main" val="36519978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Matrices</a:t>
              </a:r>
              <a:endParaRPr lang="es-CL" sz="2800" b="1" dirty="0"/>
            </a:p>
          </p:txBody>
        </p:sp>
      </p:grpSp>
      <p:sp>
        <p:nvSpPr>
          <p:cNvPr id="6" name="Rectangle 3"/>
          <p:cNvSpPr txBox="1">
            <a:spLocks noGrp="1"/>
          </p:cNvSpPr>
          <p:nvPr>
            <p:ph idx="1"/>
          </p:nvPr>
        </p:nvSpPr>
        <p:spPr bwMode="auto">
          <a:xfrm>
            <a:off x="319482" y="1202267"/>
            <a:ext cx="8645006" cy="4891029"/>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algn="just"/>
            <a:r>
              <a:rPr lang="es-CL" sz="2300" dirty="0"/>
              <a:t>Un </a:t>
            </a:r>
            <a:r>
              <a:rPr lang="es-CL" sz="2300" dirty="0" err="1"/>
              <a:t>array</a:t>
            </a:r>
            <a:r>
              <a:rPr lang="es-CL" sz="2300" dirty="0"/>
              <a:t> en Java puede tener más de una dimensión. El caso más general son los </a:t>
            </a:r>
            <a:r>
              <a:rPr lang="es-CL" sz="2300" dirty="0" err="1"/>
              <a:t>arrays</a:t>
            </a:r>
            <a:r>
              <a:rPr lang="es-CL" sz="2300" dirty="0"/>
              <a:t> bidimensionales también llamados </a:t>
            </a:r>
            <a:r>
              <a:rPr lang="es-CL" sz="2300" b="1" dirty="0"/>
              <a:t>matrices</a:t>
            </a:r>
            <a:r>
              <a:rPr lang="es-CL" sz="2300" dirty="0"/>
              <a:t> o </a:t>
            </a:r>
            <a:r>
              <a:rPr lang="es-CL" sz="2300" b="1" dirty="0"/>
              <a:t>tablas</a:t>
            </a:r>
            <a:r>
              <a:rPr lang="es-CL" sz="2300" dirty="0"/>
              <a:t>.</a:t>
            </a:r>
          </a:p>
          <a:p>
            <a:pPr algn="just"/>
            <a:r>
              <a:rPr lang="es-CL" sz="2300" dirty="0"/>
              <a:t>La dimensión de un </a:t>
            </a:r>
            <a:r>
              <a:rPr lang="es-CL" sz="2300" dirty="0" err="1"/>
              <a:t>array</a:t>
            </a:r>
            <a:r>
              <a:rPr lang="es-CL" sz="2300" dirty="0"/>
              <a:t> la determina el número de índices necesarios para acceder a sus elementos.</a:t>
            </a:r>
          </a:p>
          <a:p>
            <a:pPr algn="just"/>
            <a:r>
              <a:rPr lang="es-CL" sz="2300" dirty="0"/>
              <a:t>Los vectores que hemos visto en otra entrada anterior son </a:t>
            </a:r>
            <a:r>
              <a:rPr lang="es-CL" sz="2300" dirty="0" err="1"/>
              <a:t>arrays</a:t>
            </a:r>
            <a:r>
              <a:rPr lang="es-CL" sz="2300" dirty="0"/>
              <a:t> unidimensionales porque solo utilizan un índice para acceder a cada elemento.</a:t>
            </a:r>
          </a:p>
          <a:p>
            <a:pPr algn="just"/>
            <a:r>
              <a:rPr lang="es-CL" sz="2300" dirty="0"/>
              <a:t>Una matriz necesita dos índices para acceder a sus elementos. Gráficamente podemos representar una matriz como una tabla de n filas y m columnas cuyos elementos son todos del mismo tipo.</a:t>
            </a:r>
          </a:p>
          <a:p>
            <a:pPr algn="just"/>
            <a:r>
              <a:rPr lang="es-CL" sz="2300" dirty="0"/>
              <a:t>La siguiente figura representa un </a:t>
            </a:r>
            <a:r>
              <a:rPr lang="es-CL" sz="2300" dirty="0" err="1"/>
              <a:t>array</a:t>
            </a:r>
            <a:r>
              <a:rPr lang="es-CL" sz="2300" dirty="0"/>
              <a:t> </a:t>
            </a:r>
            <a:r>
              <a:rPr lang="es-CL" sz="2300" i="1" dirty="0"/>
              <a:t>M</a:t>
            </a:r>
            <a:r>
              <a:rPr lang="es-CL" sz="2300" dirty="0"/>
              <a:t> de 3 filas y 5 columnas:</a:t>
            </a:r>
          </a:p>
          <a:p>
            <a:pPr marL="0" indent="0" algn="just">
              <a:buNone/>
            </a:pPr>
            <a:endParaRPr lang="es-CL" sz="2300" dirty="0"/>
          </a:p>
        </p:txBody>
      </p:sp>
    </p:spTree>
    <p:extLst>
      <p:ext uri="{BB962C8B-B14F-4D97-AF65-F5344CB8AC3E}">
        <p14:creationId xmlns:p14="http://schemas.microsoft.com/office/powerpoint/2010/main" val="4255084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Arreglos </a:t>
              </a:r>
              <a:endParaRPr lang="es-CL"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Sintaxis:</a:t>
            </a:r>
          </a:p>
          <a:p>
            <a:pPr marL="0" indent="0" algn="just">
              <a:buNone/>
            </a:pPr>
            <a:endParaRPr lang="es-CL" sz="2400" dirty="0"/>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buNone/>
            </a:pPr>
            <a:r>
              <a:rPr lang="es-CL" sz="2400" dirty="0" smtClean="0"/>
              <a:t>Se </a:t>
            </a:r>
            <a:r>
              <a:rPr lang="es-CL" sz="2400" dirty="0"/>
              <a:t>crean de forma similar a los </a:t>
            </a:r>
            <a:r>
              <a:rPr lang="es-CL" sz="2400" dirty="0" err="1"/>
              <a:t>arrays</a:t>
            </a:r>
            <a:r>
              <a:rPr lang="es-CL" sz="2400" dirty="0"/>
              <a:t> unidimensionales, añadiendo un índice.</a:t>
            </a:r>
          </a:p>
          <a:p>
            <a:pPr marL="0" indent="0">
              <a:buNone/>
            </a:pPr>
            <a:r>
              <a:rPr lang="es-CL" sz="2400" dirty="0"/>
              <a:t>Por ejemplo:</a:t>
            </a:r>
          </a:p>
          <a:p>
            <a:pPr marL="0" indent="0">
              <a:buNone/>
            </a:pPr>
            <a:r>
              <a:rPr lang="es-CL" sz="2400" dirty="0"/>
              <a:t>matriz de datos de tipo </a:t>
            </a:r>
            <a:r>
              <a:rPr lang="es-CL" sz="2400" dirty="0" err="1"/>
              <a:t>int</a:t>
            </a:r>
            <a:r>
              <a:rPr lang="es-CL" sz="2400" dirty="0"/>
              <a:t> llamado ventas de 4 filas y 6 columnas:</a:t>
            </a:r>
          </a:p>
          <a:p>
            <a:pPr marL="0" indent="0">
              <a:buNone/>
            </a:pPr>
            <a:r>
              <a:rPr lang="es-CL" sz="2400" dirty="0" err="1"/>
              <a:t>int</a:t>
            </a:r>
            <a:r>
              <a:rPr lang="es-CL" sz="2400" dirty="0"/>
              <a:t> [][] ventas = new </a:t>
            </a:r>
            <a:r>
              <a:rPr lang="es-CL" sz="2400" dirty="0" err="1"/>
              <a:t>int</a:t>
            </a:r>
            <a:r>
              <a:rPr lang="es-CL" sz="2400" dirty="0"/>
              <a:t>[4][6]; </a:t>
            </a:r>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p:txBody>
      </p:sp>
      <p:pic>
        <p:nvPicPr>
          <p:cNvPr id="18434" name="Picture 2" descr="http://3.bp.blogspot.com/-4D4u4fWzklU/UMZgIWNL0CI/AAAAAAAAAHU/pdhefsibOiY/s1600/matrices-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10" y="1916832"/>
            <a:ext cx="8157883" cy="137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85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Clases Anidadas</a:t>
              </a:r>
              <a:endParaRPr lang="es-CL"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Como su nombre lo sugiere, una </a:t>
            </a:r>
            <a:r>
              <a:rPr lang="es-CL" sz="2400" i="1" dirty="0"/>
              <a:t>clase anidada</a:t>
            </a:r>
            <a:r>
              <a:rPr lang="es-CL" sz="2400" dirty="0"/>
              <a:t> es una clase que se define dentro de otra clase. Aquí hay una clase anidada</a:t>
            </a:r>
            <a:r>
              <a:rPr lang="es-CL" sz="2400" dirty="0" smtClean="0"/>
              <a:t>:</a:t>
            </a:r>
          </a:p>
          <a:p>
            <a:pPr marL="0" indent="0" algn="just">
              <a:buNone/>
            </a:pPr>
            <a:endParaRPr lang="es-CL" sz="2400" dirty="0"/>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p:txBody>
      </p:sp>
      <p:pic>
        <p:nvPicPr>
          <p:cNvPr id="2" name="Imagen 1"/>
          <p:cNvPicPr>
            <a:picLocks noChangeAspect="1"/>
          </p:cNvPicPr>
          <p:nvPr/>
        </p:nvPicPr>
        <p:blipFill>
          <a:blip r:embed="rId3"/>
          <a:stretch>
            <a:fillRect/>
          </a:stretch>
        </p:blipFill>
        <p:spPr>
          <a:xfrm>
            <a:off x="2627784" y="2348880"/>
            <a:ext cx="3986444" cy="1671240"/>
          </a:xfrm>
          <a:prstGeom prst="rect">
            <a:avLst/>
          </a:prstGeom>
        </p:spPr>
      </p:pic>
    </p:spTree>
    <p:extLst>
      <p:ext uri="{BB962C8B-B14F-4D97-AF65-F5344CB8AC3E}">
        <p14:creationId xmlns:p14="http://schemas.microsoft.com/office/powerpoint/2010/main" val="3005786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n-US" sz="2800" b="1" dirty="0" err="1"/>
              <a:t>Objetos</a:t>
            </a:r>
            <a:r>
              <a:rPr lang="en-US" sz="2800" b="1" dirty="0"/>
              <a:t> padre e </a:t>
            </a:r>
            <a:r>
              <a:rPr lang="en-US" sz="2800" b="1" dirty="0" err="1" smtClean="0"/>
              <a:t>hijo</a:t>
            </a:r>
            <a:endParaRPr lang="en-US" sz="2800" b="1" dirty="0" smtClean="0"/>
          </a:p>
          <a:p>
            <a:pPr marL="0" indent="0" algn="just">
              <a:buNone/>
            </a:pPr>
            <a:endParaRPr lang="es-CL" sz="2400" dirty="0" smtClean="0"/>
          </a:p>
          <a:p>
            <a:pPr marL="0" indent="0" algn="just">
              <a:buNone/>
            </a:pPr>
            <a:r>
              <a:rPr lang="es-CL" sz="2400" dirty="0"/>
              <a:t>Un </a:t>
            </a:r>
            <a:r>
              <a:rPr lang="es-CL" sz="2400" i="1" dirty="0"/>
              <a:t>objeto padre</a:t>
            </a:r>
            <a:r>
              <a:rPr lang="es-CL" sz="2400" dirty="0"/>
              <a:t> es aquel que sirve como la base estructural para derivar </a:t>
            </a:r>
            <a:r>
              <a:rPr lang="es-CL" sz="2400" i="1" dirty="0"/>
              <a:t>objetos hijos</a:t>
            </a:r>
            <a:r>
              <a:rPr lang="es-CL" sz="2400" dirty="0"/>
              <a:t> más </a:t>
            </a:r>
            <a:r>
              <a:rPr lang="es-CL" sz="2400" dirty="0" smtClean="0"/>
              <a:t>complejos.</a:t>
            </a:r>
          </a:p>
          <a:p>
            <a:pPr marL="0" indent="0" algn="just">
              <a:buNone/>
            </a:pPr>
            <a:r>
              <a:rPr lang="es-CL" sz="2400" dirty="0" smtClean="0"/>
              <a:t>Un </a:t>
            </a:r>
            <a:r>
              <a:rPr lang="es-CL" sz="2400" dirty="0"/>
              <a:t>objeto hijo se parece a su padre pero es más </a:t>
            </a:r>
            <a:r>
              <a:rPr lang="es-CL" sz="2400" dirty="0" smtClean="0"/>
              <a:t>especializado.</a:t>
            </a:r>
          </a:p>
          <a:p>
            <a:pPr marL="0" indent="0" algn="just">
              <a:buNone/>
            </a:pPr>
            <a:r>
              <a:rPr lang="es-CL" sz="2400" dirty="0" smtClean="0"/>
              <a:t>El </a:t>
            </a:r>
            <a:r>
              <a:rPr lang="es-CL" sz="2400" dirty="0"/>
              <a:t>paradigma orientado a objetos le permite reutilizar los atributos y comportamientos comunes del objeto padre y le agrega a sus objetos hijos atributos y comportamientos que difieren</a:t>
            </a:r>
            <a:r>
              <a:rPr lang="es-CL" sz="2400" dirty="0" smtClean="0"/>
              <a:t>.</a:t>
            </a:r>
            <a:endParaRPr lang="en-US"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Conceptos de programación orientada a </a:t>
              </a:r>
              <a:r>
                <a:rPr lang="es-CL" sz="2600" b="1" dirty="0" smtClean="0"/>
                <a:t>objetos</a:t>
              </a:r>
              <a:endParaRPr lang="es-CL" sz="2600" b="1" dirty="0"/>
            </a:p>
          </p:txBody>
        </p:sp>
      </p:grpSp>
    </p:spTree>
    <p:extLst>
      <p:ext uri="{BB962C8B-B14F-4D97-AF65-F5344CB8AC3E}">
        <p14:creationId xmlns:p14="http://schemas.microsoft.com/office/powerpoint/2010/main" val="8121808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800" b="1" dirty="0" smtClean="0"/>
                <a:t>Clases Anidadas</a:t>
              </a:r>
              <a:endParaRPr lang="es-CL"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Al igual que las variables y los métodos miembro, las clases Java también se pueden definir en cualquier ámbito, incluidos los </a:t>
            </a:r>
            <a:r>
              <a:rPr lang="es-CL" sz="2400" dirty="0" err="1"/>
              <a:t>public</a:t>
            </a:r>
            <a:r>
              <a:rPr lang="es-CL" sz="2400" dirty="0"/>
              <a:t>, </a:t>
            </a:r>
            <a:r>
              <a:rPr lang="es-CL" sz="2400" dirty="0" err="1"/>
              <a:t>private</a:t>
            </a:r>
            <a:r>
              <a:rPr lang="es-CL" sz="2400" dirty="0"/>
              <a:t> o </a:t>
            </a:r>
            <a:r>
              <a:rPr lang="es-CL" sz="2400" dirty="0" err="1"/>
              <a:t>protected</a:t>
            </a:r>
            <a:r>
              <a:rPr lang="es-CL" sz="2400" dirty="0"/>
              <a:t>. Las clases anidadas pueden ser útiles cuando usted quiere manejar procesos internos dentro de su clase de un modo orientado a objetos, pero esta funcionalidad está limitada a la clase en donde la necesita.</a:t>
            </a:r>
          </a:p>
          <a:p>
            <a:pPr marL="0" indent="0" algn="just">
              <a:buNone/>
            </a:pPr>
            <a:r>
              <a:rPr lang="es-CL" sz="2400" dirty="0"/>
              <a:t>Normalmente, usted usará una clase anidada para casos en los que necesite una clase que esté asociada firmemente con la clase en que se define. Una clase anidada tiene acceso a los datos privados dentro de su clase cerrada pero esto conlleva algunos efectos secundarios que no son evidentes cuando comienza a trabajar con clases anidadas (o internas).</a:t>
            </a:r>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p:txBody>
      </p:sp>
    </p:spTree>
    <p:extLst>
      <p:ext uri="{BB962C8B-B14F-4D97-AF65-F5344CB8AC3E}">
        <p14:creationId xmlns:p14="http://schemas.microsoft.com/office/powerpoint/2010/main" val="19473738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Expresiones</a:t>
              </a:r>
              <a:r>
                <a:rPr lang="en-US" sz="2800" b="1" dirty="0"/>
                <a:t> </a:t>
              </a:r>
              <a:r>
                <a:rPr lang="en-US" sz="2800" b="1" dirty="0" err="1" smtClean="0"/>
                <a:t>regulares</a:t>
              </a:r>
              <a:endParaRPr lang="en-US"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Una expresión regular es esencialmente un patrón para describir un conjunto de cadenas que comparten ese patrón. Si usted es un programador Perl, debería sentirse como en su hogar con la sintaxis de patrón de expresión regular (</a:t>
            </a:r>
            <a:r>
              <a:rPr lang="es-CL" sz="2400" dirty="0" err="1"/>
              <a:t>regex</a:t>
            </a:r>
            <a:r>
              <a:rPr lang="es-CL" sz="2400" dirty="0"/>
              <a:t>) en el lenguaje Java. Sin embargo, si no está acostumbrado a la sintaxis de expresiones regulares, puede parecer </a:t>
            </a:r>
            <a:r>
              <a:rPr lang="es-CL" sz="2400" dirty="0" smtClean="0"/>
              <a:t>raro</a:t>
            </a:r>
          </a:p>
          <a:p>
            <a:pPr marL="0" indent="0" algn="just">
              <a:buNone/>
            </a:pPr>
            <a:endParaRPr lang="es-CL" sz="2400" dirty="0"/>
          </a:p>
          <a:p>
            <a:pPr marL="0" indent="0" algn="just">
              <a:buNone/>
            </a:pP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p:txBody>
      </p:sp>
    </p:spTree>
    <p:extLst>
      <p:ext uri="{BB962C8B-B14F-4D97-AF65-F5344CB8AC3E}">
        <p14:creationId xmlns:p14="http://schemas.microsoft.com/office/powerpoint/2010/main" val="9535456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Expresiones</a:t>
              </a:r>
              <a:r>
                <a:rPr lang="en-US" sz="2800" b="1" dirty="0"/>
                <a:t> </a:t>
              </a:r>
              <a:r>
                <a:rPr lang="en-US" sz="2800" b="1" dirty="0" err="1" smtClean="0"/>
                <a:t>regulares</a:t>
              </a:r>
              <a:endParaRPr lang="en-US"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n-US" sz="2400" b="1" dirty="0" err="1"/>
              <a:t>Sintaxis</a:t>
            </a:r>
            <a:r>
              <a:rPr lang="en-US" sz="2400" b="1" dirty="0"/>
              <a:t> del </a:t>
            </a:r>
            <a:r>
              <a:rPr lang="en-US" sz="2400" b="1" dirty="0" err="1"/>
              <a:t>patrón</a:t>
            </a:r>
            <a:r>
              <a:rPr lang="en-US" sz="2400" b="1" dirty="0"/>
              <a:t> </a:t>
            </a:r>
            <a:r>
              <a:rPr lang="en-US" sz="2400" b="1" dirty="0" smtClean="0"/>
              <a:t>regex</a:t>
            </a:r>
            <a:endParaRPr lang="es-CL" sz="2400" b="1" dirty="0"/>
          </a:p>
          <a:p>
            <a:pPr marL="0" indent="0" algn="just">
              <a:buNone/>
            </a:pPr>
            <a:endParaRPr lang="es-CL" sz="2400" dirty="0" smtClean="0"/>
          </a:p>
          <a:p>
            <a:pPr marL="0" indent="0" algn="just">
              <a:buNone/>
            </a:pPr>
            <a:r>
              <a:rPr lang="es-CL" sz="2400" dirty="0"/>
              <a:t>Un </a:t>
            </a:r>
            <a:r>
              <a:rPr lang="es-CL" sz="2400" i="1" dirty="0"/>
              <a:t>patrón </a:t>
            </a:r>
            <a:r>
              <a:rPr lang="es-CL" sz="2400" i="1" dirty="0" err="1"/>
              <a:t>regex</a:t>
            </a:r>
            <a:r>
              <a:rPr lang="es-CL" sz="2400" dirty="0"/>
              <a:t> describe la estructura de la cadena que la expresión intentará encontrar en una cadena de entrada. Aquí es donde las expresiones regulares pueden parecer un poco extrañas. De todos modos, una vez que entiende la sintaxis, resulta más fácil de descifrar</a:t>
            </a:r>
            <a:endParaRPr lang="es-CL" sz="2400" dirty="0" smtClean="0"/>
          </a:p>
          <a:p>
            <a:pPr marL="0" indent="0" algn="just">
              <a:buNone/>
            </a:pPr>
            <a:endParaRPr lang="es-CL" sz="2400" dirty="0"/>
          </a:p>
          <a:p>
            <a:pPr marL="0" indent="0" algn="just">
              <a:buNone/>
            </a:pPr>
            <a:endParaRPr lang="es-CL" sz="2400" dirty="0" smtClean="0"/>
          </a:p>
          <a:p>
            <a:pPr marL="0" indent="0" algn="just">
              <a:buNone/>
            </a:pPr>
            <a:endParaRPr lang="es-CL" sz="2400" dirty="0"/>
          </a:p>
        </p:txBody>
      </p:sp>
    </p:spTree>
    <p:extLst>
      <p:ext uri="{BB962C8B-B14F-4D97-AF65-F5344CB8AC3E}">
        <p14:creationId xmlns:p14="http://schemas.microsoft.com/office/powerpoint/2010/main" val="2166318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Expresiones</a:t>
              </a:r>
              <a:r>
                <a:rPr lang="en-US" sz="2800" b="1" dirty="0"/>
                <a:t> </a:t>
              </a:r>
              <a:r>
                <a:rPr lang="en-US" sz="2800" b="1" dirty="0" err="1" smtClean="0"/>
                <a:t>regulares</a:t>
              </a:r>
              <a:endParaRPr lang="en-US" sz="2800" b="1" dirty="0"/>
            </a:p>
          </p:txBody>
        </p:sp>
      </p:grpSp>
      <p:pic>
        <p:nvPicPr>
          <p:cNvPr id="3" name="Imagen 2"/>
          <p:cNvPicPr>
            <a:picLocks noChangeAspect="1"/>
          </p:cNvPicPr>
          <p:nvPr/>
        </p:nvPicPr>
        <p:blipFill>
          <a:blip r:embed="rId3"/>
          <a:stretch>
            <a:fillRect/>
          </a:stretch>
        </p:blipFill>
        <p:spPr>
          <a:xfrm>
            <a:off x="1187624" y="1124744"/>
            <a:ext cx="6799968" cy="4971256"/>
          </a:xfrm>
          <a:prstGeom prst="rect">
            <a:avLst/>
          </a:prstGeom>
        </p:spPr>
      </p:pic>
    </p:spTree>
    <p:extLst>
      <p:ext uri="{BB962C8B-B14F-4D97-AF65-F5344CB8AC3E}">
        <p14:creationId xmlns:p14="http://schemas.microsoft.com/office/powerpoint/2010/main" val="4907522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E/S</a:t>
              </a:r>
              <a:endParaRPr lang="en-US"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En mucha ocasiones, los datos que usted usa en sus programas Java vendrán de un origen de datos externo, tales como una base de datos, una transferencia directa de bytes por un socket o un almacenamiento de archivos. El lenguaje Java le da muchas herramientas para conseguir información de estos orígenes y la mayoría de ellas están ubicadas en el paquete java.io</a:t>
            </a:r>
            <a:r>
              <a:rPr lang="es-CL" sz="2400" dirty="0" smtClean="0"/>
              <a:t>.</a:t>
            </a:r>
            <a:endParaRPr lang="es-CL" sz="2400" dirty="0"/>
          </a:p>
          <a:p>
            <a:pPr marL="0" indent="0" algn="just">
              <a:buNone/>
            </a:pPr>
            <a:endParaRPr lang="es-CL" sz="2400" dirty="0" smtClean="0"/>
          </a:p>
          <a:p>
            <a:pPr marL="0" indent="0" algn="just">
              <a:buNone/>
            </a:pPr>
            <a:endParaRPr lang="es-CL" sz="2400" dirty="0"/>
          </a:p>
        </p:txBody>
      </p:sp>
    </p:spTree>
    <p:extLst>
      <p:ext uri="{BB962C8B-B14F-4D97-AF65-F5344CB8AC3E}">
        <p14:creationId xmlns:p14="http://schemas.microsoft.com/office/powerpoint/2010/main" val="24158125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E/S</a:t>
              </a:r>
              <a:endParaRPr lang="en-US" sz="2800" b="1" dirty="0"/>
            </a:p>
          </p:txBody>
        </p:sp>
      </p:grpSp>
      <p:sp>
        <p:nvSpPr>
          <p:cNvPr id="6" name="Rectangle 3"/>
          <p:cNvSpPr txBox="1">
            <a:spLocks noGrp="1"/>
          </p:cNvSpPr>
          <p:nvPr>
            <p:ph idx="1"/>
          </p:nvPr>
        </p:nvSpPr>
        <p:spPr bwMode="auto">
          <a:xfrm>
            <a:off x="302549" y="1268760"/>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Archivos</a:t>
            </a:r>
          </a:p>
          <a:p>
            <a:pPr marL="0" indent="0" algn="just">
              <a:buNone/>
            </a:pPr>
            <a:r>
              <a:rPr lang="es-CL" sz="2400" dirty="0"/>
              <a:t>De todos los orígenes de datos disponibles para sus aplicaciones Java, los archivos son los más comunes y, con frecuencia, los más convenientes. Si </a:t>
            </a:r>
            <a:r>
              <a:rPr lang="es-CL" sz="2400" dirty="0" smtClean="0"/>
              <a:t>se quiere </a:t>
            </a:r>
            <a:r>
              <a:rPr lang="es-CL" sz="2400" dirty="0"/>
              <a:t>leer un archivo en </a:t>
            </a:r>
            <a:r>
              <a:rPr lang="es-CL" sz="2400" dirty="0" smtClean="0"/>
              <a:t>una </a:t>
            </a:r>
            <a:r>
              <a:rPr lang="es-CL" sz="2400" dirty="0"/>
              <a:t>aplicación Java, </a:t>
            </a:r>
            <a:r>
              <a:rPr lang="es-CL" sz="2400" dirty="0" smtClean="0"/>
              <a:t>se debe </a:t>
            </a:r>
            <a:r>
              <a:rPr lang="es-CL" sz="2400" dirty="0"/>
              <a:t>usar </a:t>
            </a:r>
            <a:r>
              <a:rPr lang="es-CL" sz="2400" i="1" dirty="0" err="1"/>
              <a:t>streams</a:t>
            </a:r>
            <a:r>
              <a:rPr lang="es-CL" sz="2400" dirty="0"/>
              <a:t> que analicen sus bytes entrantes en los tipos de lenguaje Java</a:t>
            </a:r>
            <a:r>
              <a:rPr lang="es-CL" sz="2400" dirty="0" smtClean="0"/>
              <a:t>.</a:t>
            </a:r>
          </a:p>
          <a:p>
            <a:pPr marL="0" indent="0" algn="just">
              <a:buNone/>
            </a:pPr>
            <a:r>
              <a:rPr lang="es-CL" sz="2400" dirty="0" err="1" smtClean="0"/>
              <a:t>java.io.File</a:t>
            </a:r>
            <a:r>
              <a:rPr lang="es-CL" sz="2400" dirty="0" smtClean="0"/>
              <a:t> </a:t>
            </a:r>
            <a:r>
              <a:rPr lang="es-CL" sz="2400" dirty="0"/>
              <a:t>es una clase que define un recurso en su sistema de archivos y representa ese recurso en un modo abstracto. Crear un objeto File es fácil:</a:t>
            </a:r>
          </a:p>
          <a:p>
            <a:pPr marL="0" indent="0" algn="just">
              <a:buNone/>
            </a:pPr>
            <a:endParaRPr lang="es-CL" sz="2400" dirty="0" smtClean="0"/>
          </a:p>
          <a:p>
            <a:pPr marL="0" indent="0" algn="just">
              <a:buNone/>
            </a:pPr>
            <a:endParaRPr lang="es-CL" sz="2400" dirty="0"/>
          </a:p>
        </p:txBody>
      </p:sp>
      <p:pic>
        <p:nvPicPr>
          <p:cNvPr id="3" name="Imagen 2"/>
          <p:cNvPicPr>
            <a:picLocks noChangeAspect="1"/>
          </p:cNvPicPr>
          <p:nvPr/>
        </p:nvPicPr>
        <p:blipFill>
          <a:blip r:embed="rId3"/>
          <a:stretch>
            <a:fillRect/>
          </a:stretch>
        </p:blipFill>
        <p:spPr>
          <a:xfrm>
            <a:off x="1242555" y="4869160"/>
            <a:ext cx="6764993" cy="788665"/>
          </a:xfrm>
          <a:prstGeom prst="rect">
            <a:avLst/>
          </a:prstGeom>
        </p:spPr>
      </p:pic>
    </p:spTree>
    <p:extLst>
      <p:ext uri="{BB962C8B-B14F-4D97-AF65-F5344CB8AC3E}">
        <p14:creationId xmlns:p14="http://schemas.microsoft.com/office/powerpoint/2010/main" val="2418068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smtClean="0"/>
                <a:t>E/S</a:t>
              </a:r>
              <a:endParaRPr lang="en-US" sz="2800" b="1" dirty="0"/>
            </a:p>
          </p:txBody>
        </p:sp>
      </p:grpSp>
      <p:sp>
        <p:nvSpPr>
          <p:cNvPr id="6" name="Rectangle 3"/>
          <p:cNvSpPr txBox="1">
            <a:spLocks noGrp="1"/>
          </p:cNvSpPr>
          <p:nvPr>
            <p:ph idx="1"/>
          </p:nvPr>
        </p:nvSpPr>
        <p:spPr bwMode="auto">
          <a:xfrm>
            <a:off x="302549" y="1167162"/>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smtClean="0"/>
              <a:t>Ejemplo:</a:t>
            </a:r>
          </a:p>
          <a:p>
            <a:pPr marL="0" indent="0" algn="just">
              <a:buNone/>
            </a:pPr>
            <a:r>
              <a:rPr lang="es-CL" sz="2300" dirty="0"/>
              <a:t>Este código le pregunta al objeto File recientemente creado si el archivo existe</a:t>
            </a:r>
            <a:r>
              <a:rPr lang="es-CL" sz="2300" dirty="0" smtClean="0"/>
              <a:t>:</a:t>
            </a:r>
          </a:p>
          <a:p>
            <a:pPr marL="0" indent="0" algn="just">
              <a:buNone/>
            </a:pPr>
            <a:endParaRPr lang="es-CL" sz="2300" dirty="0"/>
          </a:p>
          <a:p>
            <a:pPr marL="0" indent="0" algn="just">
              <a:buNone/>
            </a:pPr>
            <a:endParaRPr lang="es-CL" sz="2300" dirty="0"/>
          </a:p>
          <a:p>
            <a:pPr marL="0" indent="0" algn="just">
              <a:buNone/>
            </a:pPr>
            <a:endParaRPr lang="es-CL" sz="2300" dirty="0" smtClean="0"/>
          </a:p>
          <a:p>
            <a:pPr marL="0" indent="0" algn="just">
              <a:buNone/>
            </a:pPr>
            <a:r>
              <a:rPr lang="es-CL" sz="2300" dirty="0" err="1"/>
              <a:t>java.io.File</a:t>
            </a:r>
            <a:r>
              <a:rPr lang="es-CL" sz="2300" dirty="0"/>
              <a:t> tiene otros métodos útiles que puede usar para suprimir archivos, crear directorios (al pasar el nombre de un directorio como el argumento al constructor del File), determinar si un recurso es un archivo, directorio o enlace simbólico, y más.</a:t>
            </a:r>
          </a:p>
          <a:p>
            <a:pPr marL="0" indent="0" algn="just">
              <a:buNone/>
            </a:pPr>
            <a:r>
              <a:rPr lang="es-CL" sz="2300" dirty="0"/>
              <a:t>La acción real de E/S de Java está en la escritura a y lectura de los orígenes de datos, que es donde entran las secuencias.</a:t>
            </a:r>
            <a:endParaRPr lang="es-CL" sz="2300" dirty="0" smtClean="0"/>
          </a:p>
          <a:p>
            <a:pPr marL="0" indent="0" algn="just">
              <a:buNone/>
            </a:pPr>
            <a:endParaRPr lang="es-CL" sz="2400" dirty="0"/>
          </a:p>
        </p:txBody>
      </p:sp>
      <p:pic>
        <p:nvPicPr>
          <p:cNvPr id="5" name="Imagen 4"/>
          <p:cNvPicPr>
            <a:picLocks noChangeAspect="1"/>
          </p:cNvPicPr>
          <p:nvPr/>
        </p:nvPicPr>
        <p:blipFill>
          <a:blip r:embed="rId3"/>
          <a:stretch>
            <a:fillRect/>
          </a:stretch>
        </p:blipFill>
        <p:spPr>
          <a:xfrm>
            <a:off x="2300486" y="2132856"/>
            <a:ext cx="5112568" cy="1386920"/>
          </a:xfrm>
          <a:prstGeom prst="rect">
            <a:avLst/>
          </a:prstGeom>
        </p:spPr>
      </p:pic>
    </p:spTree>
    <p:extLst>
      <p:ext uri="{BB962C8B-B14F-4D97-AF65-F5344CB8AC3E}">
        <p14:creationId xmlns:p14="http://schemas.microsoft.com/office/powerpoint/2010/main" val="25486868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Uso</a:t>
              </a:r>
              <a:r>
                <a:rPr lang="en-US" sz="2800" b="1" dirty="0"/>
                <a:t> de </a:t>
              </a:r>
              <a:r>
                <a:rPr lang="en-US" sz="2800" b="1" dirty="0" err="1"/>
                <a:t>secuencias</a:t>
              </a:r>
              <a:r>
                <a:rPr lang="en-US" sz="2800" b="1" dirty="0"/>
                <a:t> </a:t>
              </a:r>
              <a:r>
                <a:rPr lang="en-US" sz="2800" b="1" dirty="0" err="1"/>
                <a:t>en</a:t>
              </a:r>
              <a:r>
                <a:rPr lang="en-US" sz="2800" b="1" dirty="0"/>
                <a:t> E/S de </a:t>
              </a:r>
              <a:r>
                <a:rPr lang="en-US" sz="2800" b="1" dirty="0" smtClean="0"/>
                <a:t>Java</a:t>
              </a:r>
              <a:endParaRPr lang="en-US" sz="2800" b="1" dirty="0"/>
            </a:p>
          </p:txBody>
        </p:sp>
      </p:grpSp>
      <p:sp>
        <p:nvSpPr>
          <p:cNvPr id="6" name="Rectangle 3"/>
          <p:cNvSpPr txBox="1">
            <a:spLocks noGrp="1"/>
          </p:cNvSpPr>
          <p:nvPr>
            <p:ph idx="1"/>
          </p:nvPr>
        </p:nvSpPr>
        <p:spPr bwMode="auto">
          <a:xfrm>
            <a:off x="302549" y="1167162"/>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a:t>Puede acceder a archivos en el sistema de archivos con el uso de secuencias. En el nivel más bajo, las secuencias le permiten a un programa recibir bytes de un origen o enviar salidas a un destino. Algunas secuencias manejan todo tipo de caracteres de 16 bits (tipos de Reader y </a:t>
            </a:r>
            <a:r>
              <a:rPr lang="es-CL" sz="2300" dirty="0" err="1"/>
              <a:t>Writer</a:t>
            </a:r>
            <a:r>
              <a:rPr lang="es-CL" sz="2300" dirty="0"/>
              <a:t>). Otras manejan solo bytes de 8 bits (tipos de </a:t>
            </a:r>
            <a:r>
              <a:rPr lang="es-CL" sz="2300" dirty="0" err="1"/>
              <a:t>InputStream</a:t>
            </a:r>
            <a:r>
              <a:rPr lang="es-CL" sz="2300" dirty="0"/>
              <a:t> y </a:t>
            </a:r>
            <a:r>
              <a:rPr lang="es-CL" sz="2300" dirty="0" err="1"/>
              <a:t>OutputStream</a:t>
            </a:r>
            <a:r>
              <a:rPr lang="es-CL" sz="2300" dirty="0"/>
              <a:t>). Dentro de estas jerarquías hay varios sabores de secuencias, que se encuentran todos en el paquete java.io. En el nivel más alto de abstracción están las secuencias de caracteres y secuencias de bytes.</a:t>
            </a:r>
            <a:endParaRPr lang="es-CL" sz="2400" dirty="0"/>
          </a:p>
        </p:txBody>
      </p:sp>
    </p:spTree>
    <p:extLst>
      <p:ext uri="{BB962C8B-B14F-4D97-AF65-F5344CB8AC3E}">
        <p14:creationId xmlns:p14="http://schemas.microsoft.com/office/powerpoint/2010/main" val="39414647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Uso</a:t>
              </a:r>
              <a:r>
                <a:rPr lang="en-US" sz="2800" b="1" dirty="0"/>
                <a:t> de </a:t>
              </a:r>
              <a:r>
                <a:rPr lang="en-US" sz="2800" b="1" dirty="0" err="1"/>
                <a:t>secuencias</a:t>
              </a:r>
              <a:r>
                <a:rPr lang="en-US" sz="2800" b="1" dirty="0"/>
                <a:t> </a:t>
              </a:r>
              <a:r>
                <a:rPr lang="en-US" sz="2800" b="1" dirty="0" err="1"/>
                <a:t>en</a:t>
              </a:r>
              <a:r>
                <a:rPr lang="en-US" sz="2800" b="1" dirty="0"/>
                <a:t> E/S de </a:t>
              </a:r>
              <a:r>
                <a:rPr lang="en-US" sz="2800" b="1" dirty="0" smtClean="0"/>
                <a:t>Java</a:t>
              </a:r>
              <a:endParaRPr lang="en-US" sz="2800" b="1" dirty="0"/>
            </a:p>
          </p:txBody>
        </p:sp>
      </p:grpSp>
      <p:sp>
        <p:nvSpPr>
          <p:cNvPr id="6" name="Rectangle 3"/>
          <p:cNvSpPr txBox="1">
            <a:spLocks noGrp="1"/>
          </p:cNvSpPr>
          <p:nvPr>
            <p:ph idx="1"/>
          </p:nvPr>
        </p:nvSpPr>
        <p:spPr bwMode="auto">
          <a:xfrm>
            <a:off x="302549" y="1167162"/>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a:t>Las secuencias de bytes leen (</a:t>
            </a:r>
            <a:r>
              <a:rPr lang="es-CL" sz="2300" dirty="0" err="1"/>
              <a:t>InputStream</a:t>
            </a:r>
            <a:r>
              <a:rPr lang="es-CL" sz="2300" dirty="0"/>
              <a:t> y subclases) y escriben (</a:t>
            </a:r>
            <a:r>
              <a:rPr lang="es-CL" sz="2300" dirty="0" err="1"/>
              <a:t>OutputStream</a:t>
            </a:r>
            <a:r>
              <a:rPr lang="es-CL" sz="2300" dirty="0"/>
              <a:t> y subclases) bytes de 8 bits. En otras palabras, una secuencia de bytes puede considerarse un tipo más crudo de secuencia. Aquí hay un resumen de dos secuencias de bytes comunes y su uso:</a:t>
            </a:r>
          </a:p>
          <a:p>
            <a:pPr algn="just"/>
            <a:r>
              <a:rPr lang="es-CL" sz="2300" b="1" dirty="0" err="1"/>
              <a:t>FileInputStream</a:t>
            </a:r>
            <a:r>
              <a:rPr lang="es-CL" sz="2300" b="1" dirty="0"/>
              <a:t>/</a:t>
            </a:r>
            <a:r>
              <a:rPr lang="es-CL" sz="2300" b="1" dirty="0" err="1"/>
              <a:t>FileOutputStream</a:t>
            </a:r>
            <a:r>
              <a:rPr lang="es-CL" sz="2300" dirty="0"/>
              <a:t>: Lee bytes desde un archivo, escribe bytes para un archivo.</a:t>
            </a:r>
          </a:p>
          <a:p>
            <a:pPr algn="just"/>
            <a:r>
              <a:rPr lang="es-CL" sz="2300" b="1" dirty="0" err="1"/>
              <a:t>ByteArrayInputStream</a:t>
            </a:r>
            <a:r>
              <a:rPr lang="es-CL" sz="2300" b="1" dirty="0"/>
              <a:t>/</a:t>
            </a:r>
            <a:r>
              <a:rPr lang="es-CL" sz="2300" b="1" dirty="0" err="1"/>
              <a:t>ByteArrayOutputStream</a:t>
            </a:r>
            <a:r>
              <a:rPr lang="es-CL" sz="2300" dirty="0"/>
              <a:t>: Lee bytes desde una matriz en memoria, escribe bytes para una matriz en memoria.</a:t>
            </a:r>
            <a:endParaRPr lang="es-CL" sz="2400" dirty="0"/>
          </a:p>
        </p:txBody>
      </p:sp>
    </p:spTree>
    <p:extLst>
      <p:ext uri="{BB962C8B-B14F-4D97-AF65-F5344CB8AC3E}">
        <p14:creationId xmlns:p14="http://schemas.microsoft.com/office/powerpoint/2010/main" val="4790213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Uso</a:t>
              </a:r>
              <a:r>
                <a:rPr lang="en-US" sz="2800" b="1" dirty="0"/>
                <a:t> de </a:t>
              </a:r>
              <a:r>
                <a:rPr lang="en-US" sz="2800" b="1" dirty="0" err="1"/>
                <a:t>secuencias</a:t>
              </a:r>
              <a:r>
                <a:rPr lang="en-US" sz="2800" b="1" dirty="0"/>
                <a:t> </a:t>
              </a:r>
              <a:r>
                <a:rPr lang="en-US" sz="2800" b="1" dirty="0" err="1"/>
                <a:t>en</a:t>
              </a:r>
              <a:r>
                <a:rPr lang="en-US" sz="2800" b="1" dirty="0"/>
                <a:t> E/S de </a:t>
              </a:r>
              <a:r>
                <a:rPr lang="en-US" sz="2800" b="1" dirty="0" smtClean="0"/>
                <a:t>Java</a:t>
              </a:r>
              <a:endParaRPr lang="en-US" sz="2800" b="1" dirty="0"/>
            </a:p>
          </p:txBody>
        </p:sp>
      </p:grpSp>
      <p:sp>
        <p:nvSpPr>
          <p:cNvPr id="6" name="Rectangle 3"/>
          <p:cNvSpPr txBox="1">
            <a:spLocks noGrp="1"/>
          </p:cNvSpPr>
          <p:nvPr>
            <p:ph idx="1"/>
          </p:nvPr>
        </p:nvSpPr>
        <p:spPr bwMode="auto">
          <a:xfrm>
            <a:off x="302549" y="1167162"/>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smtClean="0"/>
              <a:t>Ejemplo </a:t>
            </a:r>
            <a:r>
              <a:rPr lang="es-CL" sz="2300" dirty="0"/>
              <a:t>de la lectura desde un </a:t>
            </a:r>
            <a:r>
              <a:rPr lang="es-CL" sz="2300" dirty="0" smtClean="0"/>
              <a:t>File:</a:t>
            </a:r>
            <a:endParaRPr lang="es-CL" sz="2400" dirty="0"/>
          </a:p>
        </p:txBody>
      </p:sp>
      <p:pic>
        <p:nvPicPr>
          <p:cNvPr id="3" name="Imagen 2"/>
          <p:cNvPicPr>
            <a:picLocks noChangeAspect="1"/>
          </p:cNvPicPr>
          <p:nvPr/>
        </p:nvPicPr>
        <p:blipFill>
          <a:blip r:embed="rId3"/>
          <a:stretch>
            <a:fillRect/>
          </a:stretch>
        </p:blipFill>
        <p:spPr>
          <a:xfrm>
            <a:off x="1156675" y="2141167"/>
            <a:ext cx="6936753" cy="2876525"/>
          </a:xfrm>
          <a:prstGeom prst="rect">
            <a:avLst/>
          </a:prstGeom>
        </p:spPr>
      </p:pic>
    </p:spTree>
    <p:extLst>
      <p:ext uri="{BB962C8B-B14F-4D97-AF65-F5344CB8AC3E}">
        <p14:creationId xmlns:p14="http://schemas.microsoft.com/office/powerpoint/2010/main" val="3053936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Un </a:t>
            </a:r>
            <a:r>
              <a:rPr lang="es-CL" sz="2400" dirty="0"/>
              <a:t>objeto bien escrito</a:t>
            </a:r>
            <a:r>
              <a:rPr lang="es-CL" sz="2400" dirty="0" smtClean="0"/>
              <a:t>:</a:t>
            </a:r>
          </a:p>
          <a:p>
            <a:pPr marL="0" indent="0" algn="just">
              <a:buNone/>
            </a:pPr>
            <a:endParaRPr lang="es-CL" sz="2400" dirty="0"/>
          </a:p>
          <a:p>
            <a:pPr algn="just"/>
            <a:r>
              <a:rPr lang="es-CL" sz="2400" dirty="0"/>
              <a:t>T</a:t>
            </a:r>
            <a:r>
              <a:rPr lang="es-CL" sz="2400" dirty="0" smtClean="0"/>
              <a:t>iene </a:t>
            </a:r>
            <a:r>
              <a:rPr lang="es-CL" sz="2400" dirty="0"/>
              <a:t>límites nítidos.</a:t>
            </a:r>
          </a:p>
          <a:p>
            <a:pPr algn="just"/>
            <a:r>
              <a:rPr lang="es-CL" sz="2400" dirty="0"/>
              <a:t>R</a:t>
            </a:r>
            <a:r>
              <a:rPr lang="es-CL" sz="2400" dirty="0" smtClean="0"/>
              <a:t>ealiza </a:t>
            </a:r>
            <a:r>
              <a:rPr lang="es-CL" sz="2400" dirty="0"/>
              <a:t>un conjunto limitado de actividades.</a:t>
            </a:r>
          </a:p>
          <a:p>
            <a:pPr algn="just"/>
            <a:r>
              <a:rPr lang="es-CL" sz="2400" dirty="0"/>
              <a:t>C</a:t>
            </a:r>
            <a:r>
              <a:rPr lang="es-CL" sz="2400" dirty="0" smtClean="0"/>
              <a:t>onoce </a:t>
            </a:r>
            <a:r>
              <a:rPr lang="es-CL" sz="2400" dirty="0"/>
              <a:t>solo lo relacionado a sus datos y cualquier otro objeto que necesite para cumplir sus actividades.</a:t>
            </a:r>
          </a:p>
          <a:p>
            <a:pPr algn="just"/>
            <a:r>
              <a:rPr lang="es-CL" sz="2400" dirty="0"/>
              <a:t>Básicamente, un objeto es una entidad diferenciada que tiene solo las dependencias necesarias de otros objetos para realizar sus </a:t>
            </a:r>
            <a:r>
              <a:rPr lang="es-CL" sz="2400" dirty="0" smtClean="0"/>
              <a:t>tareas.</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Conceptos de programación orientada a </a:t>
              </a:r>
              <a:r>
                <a:rPr lang="es-CL" sz="2600" b="1" dirty="0" smtClean="0"/>
                <a:t>objetos</a:t>
              </a:r>
              <a:endParaRPr lang="es-CL" sz="2600" b="1" dirty="0"/>
            </a:p>
          </p:txBody>
        </p:sp>
      </p:grpSp>
    </p:spTree>
    <p:extLst>
      <p:ext uri="{BB962C8B-B14F-4D97-AF65-F5344CB8AC3E}">
        <p14:creationId xmlns:p14="http://schemas.microsoft.com/office/powerpoint/2010/main" val="3504892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n-US" sz="2800" b="1" dirty="0" err="1"/>
                <a:t>Uso</a:t>
              </a:r>
              <a:r>
                <a:rPr lang="en-US" sz="2800" b="1" dirty="0"/>
                <a:t> de </a:t>
              </a:r>
              <a:r>
                <a:rPr lang="en-US" sz="2800" b="1" dirty="0" err="1"/>
                <a:t>secuencias</a:t>
              </a:r>
              <a:r>
                <a:rPr lang="en-US" sz="2800" b="1" dirty="0"/>
                <a:t> </a:t>
              </a:r>
              <a:r>
                <a:rPr lang="en-US" sz="2800" b="1" dirty="0" err="1"/>
                <a:t>en</a:t>
              </a:r>
              <a:r>
                <a:rPr lang="en-US" sz="2800" b="1" dirty="0"/>
                <a:t> E/S de </a:t>
              </a:r>
              <a:r>
                <a:rPr lang="en-US" sz="2800" b="1" dirty="0" smtClean="0"/>
                <a:t>Java</a:t>
              </a:r>
              <a:endParaRPr lang="en-US" sz="2800" b="1" dirty="0"/>
            </a:p>
          </p:txBody>
        </p:sp>
      </p:grpSp>
      <p:sp>
        <p:nvSpPr>
          <p:cNvPr id="6" name="Rectangle 3"/>
          <p:cNvSpPr txBox="1">
            <a:spLocks noGrp="1"/>
          </p:cNvSpPr>
          <p:nvPr>
            <p:ph idx="1"/>
          </p:nvPr>
        </p:nvSpPr>
        <p:spPr bwMode="auto">
          <a:xfrm>
            <a:off x="302549" y="1167162"/>
            <a:ext cx="8645006" cy="4824536"/>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300" dirty="0" smtClean="0"/>
              <a:t>Ejemplo </a:t>
            </a:r>
            <a:r>
              <a:rPr lang="es-CL" sz="2300" dirty="0"/>
              <a:t>de la </a:t>
            </a:r>
            <a:r>
              <a:rPr lang="es-CL" sz="2300" dirty="0" smtClean="0"/>
              <a:t>escritura a un File:</a:t>
            </a:r>
            <a:endParaRPr lang="es-CL" sz="2400" dirty="0"/>
          </a:p>
        </p:txBody>
      </p:sp>
      <p:pic>
        <p:nvPicPr>
          <p:cNvPr id="2" name="Imagen 1"/>
          <p:cNvPicPr>
            <a:picLocks noChangeAspect="1"/>
          </p:cNvPicPr>
          <p:nvPr/>
        </p:nvPicPr>
        <p:blipFill>
          <a:blip r:embed="rId3"/>
          <a:stretch>
            <a:fillRect/>
          </a:stretch>
        </p:blipFill>
        <p:spPr>
          <a:xfrm>
            <a:off x="805680" y="2313188"/>
            <a:ext cx="7638743" cy="2532484"/>
          </a:xfrm>
          <a:prstGeom prst="rect">
            <a:avLst/>
          </a:prstGeom>
        </p:spPr>
      </p:pic>
    </p:spTree>
    <p:extLst>
      <p:ext uri="{BB962C8B-B14F-4D97-AF65-F5344CB8AC3E}">
        <p14:creationId xmlns:p14="http://schemas.microsoft.com/office/powerpoint/2010/main" val="252305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smtClean="0"/>
              <a:t>Ejemplo:</a:t>
            </a:r>
          </a:p>
          <a:p>
            <a:pPr marL="0" indent="0" algn="just">
              <a:buNone/>
            </a:pPr>
            <a:r>
              <a:rPr lang="en-US" sz="2300" dirty="0" smtClean="0"/>
              <a:t>Se </a:t>
            </a:r>
            <a:r>
              <a:rPr lang="en-US" sz="2300" dirty="0" err="1"/>
              <a:t>representa</a:t>
            </a:r>
            <a:r>
              <a:rPr lang="en-US" sz="2300" dirty="0"/>
              <a:t> </a:t>
            </a:r>
            <a:r>
              <a:rPr lang="en-US" sz="2300" dirty="0" smtClean="0"/>
              <a:t>un </a:t>
            </a:r>
            <a:r>
              <a:rPr lang="en-US" sz="2300" dirty="0" err="1"/>
              <a:t>individuo</a:t>
            </a:r>
            <a:r>
              <a:rPr lang="en-US" sz="2300" dirty="0"/>
              <a:t> </a:t>
            </a:r>
            <a:r>
              <a:rPr lang="en-US" sz="2300" dirty="0" err="1" smtClean="0"/>
              <a:t>como</a:t>
            </a:r>
            <a:r>
              <a:rPr lang="en-US" sz="2300" dirty="0" smtClean="0"/>
              <a:t> </a:t>
            </a:r>
            <a:r>
              <a:rPr lang="en-US" sz="2300" dirty="0"/>
              <a:t>un </a:t>
            </a:r>
            <a:r>
              <a:rPr lang="en-US" sz="2300" dirty="0" err="1" smtClean="0"/>
              <a:t>objeto</a:t>
            </a:r>
            <a:r>
              <a:rPr lang="en-US" sz="2300" dirty="0" smtClean="0"/>
              <a:t> PERSONA. U</a:t>
            </a:r>
            <a:r>
              <a:rPr lang="es-CL" sz="2300" dirty="0" smtClean="0"/>
              <a:t>n </a:t>
            </a:r>
            <a:r>
              <a:rPr lang="es-CL" sz="2300" dirty="0"/>
              <a:t>objeto tiene dos elementos primarios: atributos y </a:t>
            </a:r>
            <a:r>
              <a:rPr lang="es-CL" sz="2300" dirty="0" smtClean="0"/>
              <a:t>comportamiento.</a:t>
            </a:r>
          </a:p>
          <a:p>
            <a:pPr marL="0" indent="0" algn="just">
              <a:buNone/>
            </a:pPr>
            <a:r>
              <a:rPr lang="en-US" sz="2300" b="1" dirty="0" err="1" smtClean="0"/>
              <a:t>Atributos</a:t>
            </a:r>
            <a:r>
              <a:rPr lang="en-US" sz="2300" dirty="0" smtClean="0"/>
              <a:t>: </a:t>
            </a:r>
            <a:r>
              <a:rPr lang="en-US" sz="2300" dirty="0" err="1" smtClean="0"/>
              <a:t>algunos</a:t>
            </a:r>
            <a:r>
              <a:rPr lang="en-US" sz="2300" dirty="0" smtClean="0"/>
              <a:t> </a:t>
            </a:r>
            <a:r>
              <a:rPr lang="en-US" sz="2300" dirty="0" err="1"/>
              <a:t>atributos</a:t>
            </a:r>
            <a:r>
              <a:rPr lang="en-US" sz="2300" dirty="0"/>
              <a:t> </a:t>
            </a:r>
            <a:r>
              <a:rPr lang="en-US" sz="2300" dirty="0" err="1"/>
              <a:t>comunes</a:t>
            </a:r>
            <a:r>
              <a:rPr lang="en-US" sz="2300" dirty="0"/>
              <a:t> </a:t>
            </a:r>
            <a:r>
              <a:rPr lang="en-US" sz="2300" dirty="0" err="1" smtClean="0"/>
              <a:t>incluyen</a:t>
            </a:r>
            <a:r>
              <a:rPr lang="en-US" sz="2300" dirty="0" smtClean="0"/>
              <a:t> de la persona son:</a:t>
            </a:r>
          </a:p>
          <a:p>
            <a:pPr marL="0" indent="0" algn="just">
              <a:buNone/>
            </a:pPr>
            <a:endParaRPr lang="en-US" sz="2300" dirty="0" smtClean="0"/>
          </a:p>
          <a:p>
            <a:pPr algn="ctr"/>
            <a:r>
              <a:rPr lang="es-CL" sz="2300" dirty="0"/>
              <a:t>Nombre</a:t>
            </a:r>
          </a:p>
          <a:p>
            <a:pPr algn="ctr"/>
            <a:r>
              <a:rPr lang="es-CL" sz="2300" dirty="0"/>
              <a:t>Edad</a:t>
            </a:r>
          </a:p>
          <a:p>
            <a:pPr algn="ctr"/>
            <a:r>
              <a:rPr lang="es-CL" sz="2300" dirty="0"/>
              <a:t>Altura</a:t>
            </a:r>
          </a:p>
          <a:p>
            <a:pPr algn="ctr"/>
            <a:r>
              <a:rPr lang="es-CL" sz="2300" dirty="0"/>
              <a:t>Peso</a:t>
            </a:r>
          </a:p>
          <a:p>
            <a:pPr algn="ctr"/>
            <a:r>
              <a:rPr lang="es-CL" sz="2300" dirty="0"/>
              <a:t>Color de ojos</a:t>
            </a:r>
          </a:p>
          <a:p>
            <a:pPr algn="ctr"/>
            <a:r>
              <a:rPr lang="es-CL" sz="2300" dirty="0" smtClean="0"/>
              <a:t>Género</a:t>
            </a:r>
            <a:endParaRPr lang="en-US" sz="2300" dirty="0"/>
          </a:p>
          <a:p>
            <a:pPr marL="0" indent="0" algn="just">
              <a:buNone/>
            </a:pP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Conceptos de programación orientada a </a:t>
              </a:r>
              <a:r>
                <a:rPr lang="es-CL" sz="2600" b="1" dirty="0" smtClean="0"/>
                <a:t>objetos</a:t>
              </a:r>
              <a:endParaRPr lang="es-CL" sz="2600" b="1" dirty="0"/>
            </a:p>
          </p:txBody>
        </p:sp>
      </p:grpSp>
    </p:spTree>
    <p:extLst>
      <p:ext uri="{BB962C8B-B14F-4D97-AF65-F5344CB8AC3E}">
        <p14:creationId xmlns:p14="http://schemas.microsoft.com/office/powerpoint/2010/main" val="1381280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19482"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n-US" sz="2400" b="1" dirty="0" err="1" smtClean="0"/>
              <a:t>Comportamiento</a:t>
            </a:r>
            <a:r>
              <a:rPr lang="en-US" sz="2400" b="1" dirty="0" smtClean="0"/>
              <a:t>:</a:t>
            </a:r>
          </a:p>
          <a:p>
            <a:pPr marL="0" indent="0" algn="just">
              <a:buNone/>
            </a:pPr>
            <a:endParaRPr lang="es-CL" sz="2400" b="1" dirty="0" smtClean="0"/>
          </a:p>
          <a:p>
            <a:pPr marL="0" indent="0" algn="just">
              <a:buNone/>
            </a:pPr>
            <a:r>
              <a:rPr lang="es-CL" sz="2300" dirty="0"/>
              <a:t>Una persona real puede hacer todo tipo de actividades pero los comportamientos de los objetos normalmente se relacionan con algún tipo de contexto de </a:t>
            </a:r>
            <a:r>
              <a:rPr lang="es-CL" sz="2300" dirty="0" smtClean="0"/>
              <a:t>aplicación.</a:t>
            </a:r>
          </a:p>
          <a:p>
            <a:pPr marL="0" indent="0" algn="just">
              <a:buNone/>
            </a:pPr>
            <a:endParaRPr lang="es-CL" sz="2300" dirty="0"/>
          </a:p>
          <a:p>
            <a:pPr marL="0" indent="0" algn="just">
              <a:buNone/>
            </a:pPr>
            <a:r>
              <a:rPr lang="es-CL" sz="2300" dirty="0" smtClean="0"/>
              <a:t>En </a:t>
            </a:r>
            <a:r>
              <a:rPr lang="es-CL" sz="2300" dirty="0"/>
              <a:t>un contexto de aplicación de negocio, por ejemplo, puede querer preguntarle a su objeto </a:t>
            </a:r>
            <a:r>
              <a:rPr lang="es-CL" sz="2300" dirty="0" smtClean="0"/>
              <a:t>Persona: </a:t>
            </a:r>
            <a:r>
              <a:rPr lang="es-CL" sz="2300" dirty="0"/>
              <a:t>"¿Qué edad tiene?" Como respuesta, </a:t>
            </a:r>
            <a:r>
              <a:rPr lang="es-CL" sz="2300" dirty="0" smtClean="0"/>
              <a:t>Persona </a:t>
            </a:r>
            <a:r>
              <a:rPr lang="es-CL" sz="2300" dirty="0"/>
              <a:t>le diría el valor de su atributo de Edad</a:t>
            </a:r>
            <a:r>
              <a:rPr lang="es-CL" sz="2300" dirty="0" smtClean="0"/>
              <a:t>.</a:t>
            </a:r>
            <a:endParaRPr lang="es-CL" sz="2400" dirty="0"/>
          </a:p>
        </p:txBody>
      </p:sp>
      <p:grpSp>
        <p:nvGrpSpPr>
          <p:cNvPr id="7" name="Grupo 6"/>
          <p:cNvGrpSpPr/>
          <p:nvPr/>
        </p:nvGrpSpPr>
        <p:grpSpPr>
          <a:xfrm>
            <a:off x="302549" y="385500"/>
            <a:ext cx="7149771"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Conceptos de programación orientada a </a:t>
              </a:r>
              <a:r>
                <a:rPr lang="es-CL" sz="2600" b="1" dirty="0" smtClean="0"/>
                <a:t>objetos</a:t>
              </a:r>
              <a:endParaRPr lang="es-CL" sz="2600" b="1" dirty="0"/>
            </a:p>
          </p:txBody>
        </p:sp>
      </p:grpSp>
    </p:spTree>
    <p:extLst>
      <p:ext uri="{BB962C8B-B14F-4D97-AF65-F5344CB8AC3E}">
        <p14:creationId xmlns:p14="http://schemas.microsoft.com/office/powerpoint/2010/main" val="276166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117611</TotalTime>
  <Words>3346</Words>
  <Application>Microsoft Office PowerPoint</Application>
  <PresentationFormat>Presentación en pantalla (4:3)</PresentationFormat>
  <Paragraphs>372</Paragraphs>
  <Slides>70</Slides>
  <Notes>68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70</vt:i4>
      </vt:variant>
    </vt:vector>
  </HeadingPairs>
  <TitlesOfParts>
    <vt:vector size="75" baseType="lpstr">
      <vt:lpstr>MS PGothic</vt:lpstr>
      <vt:lpstr>Arial</vt:lpstr>
      <vt:lpstr>Calibri</vt:lpstr>
      <vt:lpstr>Times New Roman</vt:lpstr>
      <vt:lpstr>Tema DuocUC 2012</vt:lpstr>
      <vt:lpstr>Curso Desarrollo de Software Unidad 2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Benjamin Sebastian Valladares Lobos</cp:lastModifiedBy>
  <cp:revision>585</cp:revision>
  <dcterms:created xsi:type="dcterms:W3CDTF">2013-06-28T16:52:03Z</dcterms:created>
  <dcterms:modified xsi:type="dcterms:W3CDTF">2017-10-20T01:06:07Z</dcterms:modified>
</cp:coreProperties>
</file>