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9"/>
  </p:notesMasterIdLst>
  <p:sldIdLst>
    <p:sldId id="327" r:id="rId2"/>
    <p:sldId id="393" r:id="rId3"/>
    <p:sldId id="258"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88" autoAdjust="0"/>
    <p:restoredTop sz="81150" autoAdjust="0"/>
  </p:normalViewPr>
  <p:slideViewPr>
    <p:cSldViewPr>
      <p:cViewPr varScale="1">
        <p:scale>
          <a:sx n="93" d="100"/>
          <a:sy n="93" d="100"/>
        </p:scale>
        <p:origin x="21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10-10-2017</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extLst>
      <p:ext uri="{BB962C8B-B14F-4D97-AF65-F5344CB8AC3E}">
        <p14:creationId xmlns:p14="http://schemas.microsoft.com/office/powerpoint/2010/main" val="2995404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dirty="0"/>
          </a:p>
        </p:txBody>
      </p:sp>
    </p:spTree>
    <p:extLst>
      <p:ext uri="{BB962C8B-B14F-4D97-AF65-F5344CB8AC3E}">
        <p14:creationId xmlns:p14="http://schemas.microsoft.com/office/powerpoint/2010/main" val="293473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13</a:t>
            </a:fld>
            <a:endParaRPr lang="es-CL" dirty="0"/>
          </a:p>
        </p:txBody>
      </p:sp>
    </p:spTree>
    <p:extLst>
      <p:ext uri="{BB962C8B-B14F-4D97-AF65-F5344CB8AC3E}">
        <p14:creationId xmlns:p14="http://schemas.microsoft.com/office/powerpoint/2010/main" val="219721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dirty="0"/>
          </a:p>
        </p:txBody>
      </p:sp>
    </p:spTree>
    <p:extLst>
      <p:ext uri="{BB962C8B-B14F-4D97-AF65-F5344CB8AC3E}">
        <p14:creationId xmlns:p14="http://schemas.microsoft.com/office/powerpoint/2010/main" val="288537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dirty="0"/>
          </a:p>
        </p:txBody>
      </p:sp>
    </p:spTree>
    <p:extLst>
      <p:ext uri="{BB962C8B-B14F-4D97-AF65-F5344CB8AC3E}">
        <p14:creationId xmlns:p14="http://schemas.microsoft.com/office/powerpoint/2010/main" val="2292295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dirty="0"/>
          </a:p>
        </p:txBody>
      </p:sp>
    </p:spTree>
    <p:extLst>
      <p:ext uri="{BB962C8B-B14F-4D97-AF65-F5344CB8AC3E}">
        <p14:creationId xmlns:p14="http://schemas.microsoft.com/office/powerpoint/2010/main" val="2731000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dirty="0"/>
          </a:p>
        </p:txBody>
      </p:sp>
    </p:spTree>
    <p:extLst>
      <p:ext uri="{BB962C8B-B14F-4D97-AF65-F5344CB8AC3E}">
        <p14:creationId xmlns:p14="http://schemas.microsoft.com/office/powerpoint/2010/main" val="208493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18</a:t>
            </a:fld>
            <a:endParaRPr lang="es-CL" dirty="0"/>
          </a:p>
        </p:txBody>
      </p:sp>
    </p:spTree>
    <p:extLst>
      <p:ext uri="{BB962C8B-B14F-4D97-AF65-F5344CB8AC3E}">
        <p14:creationId xmlns:p14="http://schemas.microsoft.com/office/powerpoint/2010/main" val="1968790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19</a:t>
            </a:fld>
            <a:endParaRPr lang="es-CL" dirty="0"/>
          </a:p>
        </p:txBody>
      </p:sp>
    </p:spTree>
    <p:extLst>
      <p:ext uri="{BB962C8B-B14F-4D97-AF65-F5344CB8AC3E}">
        <p14:creationId xmlns:p14="http://schemas.microsoft.com/office/powerpoint/2010/main" val="3870652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20</a:t>
            </a:fld>
            <a:endParaRPr lang="es-CL" dirty="0"/>
          </a:p>
        </p:txBody>
      </p:sp>
    </p:spTree>
    <p:extLst>
      <p:ext uri="{BB962C8B-B14F-4D97-AF65-F5344CB8AC3E}">
        <p14:creationId xmlns:p14="http://schemas.microsoft.com/office/powerpoint/2010/main" val="113104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21</a:t>
            </a:fld>
            <a:endParaRPr lang="es-CL" dirty="0"/>
          </a:p>
        </p:txBody>
      </p:sp>
    </p:spTree>
    <p:extLst>
      <p:ext uri="{BB962C8B-B14F-4D97-AF65-F5344CB8AC3E}">
        <p14:creationId xmlns:p14="http://schemas.microsoft.com/office/powerpoint/2010/main" val="182467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dirty="0"/>
          </a:p>
        </p:txBody>
      </p:sp>
    </p:spTree>
    <p:extLst>
      <p:ext uri="{BB962C8B-B14F-4D97-AF65-F5344CB8AC3E}">
        <p14:creationId xmlns:p14="http://schemas.microsoft.com/office/powerpoint/2010/main" val="1780368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22</a:t>
            </a:fld>
            <a:endParaRPr lang="es-CL" dirty="0"/>
          </a:p>
        </p:txBody>
      </p:sp>
    </p:spTree>
    <p:extLst>
      <p:ext uri="{BB962C8B-B14F-4D97-AF65-F5344CB8AC3E}">
        <p14:creationId xmlns:p14="http://schemas.microsoft.com/office/powerpoint/2010/main" val="547390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23</a:t>
            </a:fld>
            <a:endParaRPr lang="es-CL" dirty="0"/>
          </a:p>
        </p:txBody>
      </p:sp>
    </p:spTree>
    <p:extLst>
      <p:ext uri="{BB962C8B-B14F-4D97-AF65-F5344CB8AC3E}">
        <p14:creationId xmlns:p14="http://schemas.microsoft.com/office/powerpoint/2010/main" val="309968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24</a:t>
            </a:fld>
            <a:endParaRPr lang="es-CL" dirty="0"/>
          </a:p>
        </p:txBody>
      </p:sp>
    </p:spTree>
    <p:extLst>
      <p:ext uri="{BB962C8B-B14F-4D97-AF65-F5344CB8AC3E}">
        <p14:creationId xmlns:p14="http://schemas.microsoft.com/office/powerpoint/2010/main" val="3074305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25</a:t>
            </a:fld>
            <a:endParaRPr lang="es-CL" dirty="0"/>
          </a:p>
        </p:txBody>
      </p:sp>
    </p:spTree>
    <p:extLst>
      <p:ext uri="{BB962C8B-B14F-4D97-AF65-F5344CB8AC3E}">
        <p14:creationId xmlns:p14="http://schemas.microsoft.com/office/powerpoint/2010/main" val="3767977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26</a:t>
            </a:fld>
            <a:endParaRPr lang="es-CL" dirty="0"/>
          </a:p>
        </p:txBody>
      </p:sp>
    </p:spTree>
    <p:extLst>
      <p:ext uri="{BB962C8B-B14F-4D97-AF65-F5344CB8AC3E}">
        <p14:creationId xmlns:p14="http://schemas.microsoft.com/office/powerpoint/2010/main" val="2290433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27</a:t>
            </a:fld>
            <a:endParaRPr lang="es-CL" dirty="0"/>
          </a:p>
        </p:txBody>
      </p:sp>
    </p:spTree>
    <p:extLst>
      <p:ext uri="{BB962C8B-B14F-4D97-AF65-F5344CB8AC3E}">
        <p14:creationId xmlns:p14="http://schemas.microsoft.com/office/powerpoint/2010/main" val="289807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dirty="0"/>
          </a:p>
        </p:txBody>
      </p:sp>
    </p:spTree>
    <p:extLst>
      <p:ext uri="{BB962C8B-B14F-4D97-AF65-F5344CB8AC3E}">
        <p14:creationId xmlns:p14="http://schemas.microsoft.com/office/powerpoint/2010/main" val="38562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dirty="0"/>
          </a:p>
        </p:txBody>
      </p:sp>
    </p:spTree>
    <p:extLst>
      <p:ext uri="{BB962C8B-B14F-4D97-AF65-F5344CB8AC3E}">
        <p14:creationId xmlns:p14="http://schemas.microsoft.com/office/powerpoint/2010/main" val="131551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a:t>Para que la página XHTML resultante sea válida, es necesario añadir el atributo </a:t>
            </a:r>
            <a:r>
              <a:rPr lang="es-CL" dirty="0" err="1"/>
              <a:t>type</a:t>
            </a:r>
            <a:r>
              <a:rPr lang="es-CL" dirty="0"/>
              <a:t> a la etiqueta &lt;script&gt;. Los valores que se incluyen en el atributo </a:t>
            </a:r>
            <a:r>
              <a:rPr lang="es-CL" dirty="0" err="1"/>
              <a:t>type</a:t>
            </a:r>
            <a:r>
              <a:rPr lang="es-CL" dirty="0"/>
              <a:t> están estandarizados y para el caso de JavaScript, el valor correcto es </a:t>
            </a:r>
            <a:r>
              <a:rPr lang="es-CL" dirty="0" err="1"/>
              <a:t>text</a:t>
            </a:r>
            <a:r>
              <a:rPr lang="es-CL" dirty="0"/>
              <a:t>/</a:t>
            </a:r>
            <a:r>
              <a:rPr lang="es-CL" dirty="0" err="1"/>
              <a:t>javascript</a:t>
            </a:r>
            <a:r>
              <a:rPr lang="es-CL" dirty="0"/>
              <a:t>.</a:t>
            </a:r>
          </a:p>
          <a:p>
            <a:r>
              <a:rPr lang="es-CL" dirty="0"/>
              <a:t>Este método se emplea cuando se define un bloque pequeño de código o cuando se quieren incluir instrucciones específicas en un determinado documento HTML que completen las instrucciones y funciones que se incluyen por defecto en todos los documentos del sitio web.</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dirty="0"/>
          </a:p>
        </p:txBody>
      </p:sp>
    </p:spTree>
    <p:extLst>
      <p:ext uri="{BB962C8B-B14F-4D97-AF65-F5344CB8AC3E}">
        <p14:creationId xmlns:p14="http://schemas.microsoft.com/office/powerpoint/2010/main" val="208131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dirty="0"/>
          </a:p>
        </p:txBody>
      </p:sp>
    </p:spTree>
    <p:extLst>
      <p:ext uri="{BB962C8B-B14F-4D97-AF65-F5344CB8AC3E}">
        <p14:creationId xmlns:p14="http://schemas.microsoft.com/office/powerpoint/2010/main" val="663201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dirty="0"/>
          </a:p>
        </p:txBody>
      </p:sp>
    </p:spTree>
    <p:extLst>
      <p:ext uri="{BB962C8B-B14F-4D97-AF65-F5344CB8AC3E}">
        <p14:creationId xmlns:p14="http://schemas.microsoft.com/office/powerpoint/2010/main" val="192680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dirty="0"/>
          </a:p>
        </p:txBody>
      </p:sp>
    </p:spTree>
    <p:extLst>
      <p:ext uri="{BB962C8B-B14F-4D97-AF65-F5344CB8AC3E}">
        <p14:creationId xmlns:p14="http://schemas.microsoft.com/office/powerpoint/2010/main" val="2062415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dirty="0"/>
          </a:p>
        </p:txBody>
      </p:sp>
    </p:spTree>
    <p:extLst>
      <p:ext uri="{BB962C8B-B14F-4D97-AF65-F5344CB8AC3E}">
        <p14:creationId xmlns:p14="http://schemas.microsoft.com/office/powerpoint/2010/main" val="205444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42910" y="928670"/>
            <a:ext cx="7772400" cy="1470025"/>
          </a:xfrm>
        </p:spPr>
        <p:txBody>
          <a:bodyPr/>
          <a:lstStyle>
            <a:lvl1pPr>
              <a:defRPr b="0">
                <a:solidFill>
                  <a:schemeClr val="tx1"/>
                </a:solidFill>
              </a:defRPr>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Shape 3"/>
          <p:cNvSpPr>
            <a:spLocks noGrp="1"/>
          </p:cNvSpPr>
          <p:nvPr>
            <p:ph type="dt" sz="half" idx="10"/>
          </p:nvPr>
        </p:nvSpPr>
        <p:spPr>
          <a:xfrm>
            <a:off x="457200" y="6356350"/>
            <a:ext cx="2133600" cy="365125"/>
          </a:xfrm>
          <a:prstGeom prst="rect">
            <a:avLst/>
          </a:prstGeom>
        </p:spPr>
        <p:txBody>
          <a:bodyPr/>
          <a:lstStyle/>
          <a:p>
            <a:fld id="{41BF2EB3-0EDA-4ED9-9536-B32CA2814CB2}" type="datetimeFigureOut">
              <a:rPr lang="es-CL" smtClean="0"/>
              <a:pPr/>
              <a:t>10-10-2017</a:t>
            </a:fld>
            <a:endParaRPr lang="es-CL" dirty="0"/>
          </a:p>
        </p:txBody>
      </p:sp>
      <p:sp>
        <p:nvSpPr>
          <p:cNvPr id="5" name="Shape 4"/>
          <p:cNvSpPr>
            <a:spLocks noGrp="1"/>
          </p:cNvSpPr>
          <p:nvPr>
            <p:ph type="ftr" sz="quarter" idx="11"/>
          </p:nvPr>
        </p:nvSpPr>
        <p:spPr/>
        <p:txBody>
          <a:bodyPr/>
          <a:lstStyle/>
          <a:p>
            <a:endParaRPr lang="es-CL" dirty="0"/>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dirty="0"/>
          </a:p>
        </p:txBody>
      </p:sp>
      <p:sp>
        <p:nvSpPr>
          <p:cNvPr id="7" name="Rectangle 6"/>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10" name="9 Marcador de fecha"/>
          <p:cNvSpPr>
            <a:spLocks noGrp="1"/>
          </p:cNvSpPr>
          <p:nvPr>
            <p:ph type="dt" sz="half" idx="10"/>
          </p:nvPr>
        </p:nvSpPr>
        <p:spPr>
          <a:xfrm>
            <a:off x="457200" y="6356350"/>
            <a:ext cx="2133600" cy="365125"/>
          </a:xfrm>
          <a:prstGeom prst="rect">
            <a:avLst/>
          </a:prstGeom>
        </p:spPr>
        <p:txBody>
          <a:bodyPr/>
          <a:lstStyle/>
          <a:p>
            <a:fld id="{6C70D0AA-A564-40E6-BDF9-FE3371FD07B4}" type="datetimeFigureOut">
              <a:rPr lang="es-CL" smtClean="0"/>
              <a:pPr/>
              <a:t>10-10-2017</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s-ES" dirty="0"/>
              <a:t>Haga clic para modificar el estilo de título del patrón</a:t>
            </a:r>
            <a:endParaRPr lang="es-ES_tradnl" dirty="0"/>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a:t>Haga clic para modificar el estilo de título del patrón</a:t>
            </a:r>
            <a:endParaRPr lang="es-ES_tradnl" dirty="0"/>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s-ES_tradnl" noProof="0"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fld id="{41BF2EB3-0EDA-4ED9-9536-B32CA2814CB2}" type="datetimeFigureOut">
              <a:rPr lang="es-CL" smtClean="0"/>
              <a:pPr/>
              <a:t>10-10-2017</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upo 6"/>
          <p:cNvGrpSpPr/>
          <p:nvPr userDrawn="1"/>
        </p:nvGrpSpPr>
        <p:grpSpPr>
          <a:xfrm>
            <a:off x="0" y="6283325"/>
            <a:ext cx="9144000" cy="574675"/>
            <a:chOff x="0" y="6283325"/>
            <a:chExt cx="9144000" cy="574675"/>
          </a:xfrm>
        </p:grpSpPr>
        <p:sp>
          <p:nvSpPr>
            <p:cNvPr id="8" name="10 Rectángulo">
              <a:extLst>
                <a:ext uri="{FF2B5EF4-FFF2-40B4-BE49-F238E27FC236}">
                  <a16:creationId xmlns:a16="http://schemas.microsoft.com/office/drawing/2014/main" id="{4D7D3691-0863-4CB8-83A7-D0919952D15B}"/>
                </a:ext>
              </a:extLst>
            </p:cNvPr>
            <p:cNvSpPr/>
            <p:nvPr userDrawn="1"/>
          </p:nvSpPr>
          <p:spPr>
            <a:xfrm>
              <a:off x="0" y="6283325"/>
              <a:ext cx="9144000" cy="574675"/>
            </a:xfrm>
            <a:prstGeom prst="rect">
              <a:avLst/>
            </a:prstGeom>
            <a:solidFill>
              <a:srgbClr val="F3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L"/>
            </a:p>
          </p:txBody>
        </p:sp>
        <p:pic>
          <p:nvPicPr>
            <p:cNvPr id="9" name="6 Imagen" descr="capTICvariaciones fondo y color -1_blanco fondo transparente.png">
              <a:extLst>
                <a:ext uri="{FF2B5EF4-FFF2-40B4-BE49-F238E27FC236}">
                  <a16:creationId xmlns:a16="http://schemas.microsoft.com/office/drawing/2014/main" id="{BEF54760-0B36-426D-9BE9-1F924AE0A981}"/>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2100" y="6394450"/>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pic>
        <p:nvPicPr>
          <p:cNvPr id="10" name="Picture 1" descr="A picture containing clipart&#10;&#10;Description generated with very high confidence"/>
          <p:cNvPicPr/>
          <p:nvPr userDrawn="1"/>
        </p:nvPicPr>
        <p:blipFill>
          <a:blip r:embed="rId15" cstate="print">
            <a:extLst>
              <a:ext uri="{28A0092B-C50C-407E-A947-70E740481C1C}">
                <a14:useLocalDpi xmlns:a14="http://schemas.microsoft.com/office/drawing/2010/main" val="0"/>
              </a:ext>
            </a:extLst>
          </a:blip>
          <a:stretch>
            <a:fillRect/>
          </a:stretch>
        </p:blipFill>
        <p:spPr>
          <a:xfrm>
            <a:off x="7596336" y="260648"/>
            <a:ext cx="1280758" cy="540977"/>
          </a:xfrm>
          <a:prstGeom prst="rect">
            <a:avLst/>
          </a:prstGeom>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librosweb.es/libro/javascrip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83768" y="620688"/>
            <a:ext cx="3676207" cy="1347333"/>
          </a:xfrm>
          <a:prstGeom prst="rect">
            <a:avLst/>
          </a:prstGeom>
        </p:spPr>
      </p:pic>
      <p:pic>
        <p:nvPicPr>
          <p:cNvPr id="3" name="Picture Placeholder 5">
            <a:extLst>
              <a:ext uri="{FF2B5EF4-FFF2-40B4-BE49-F238E27FC236}">
                <a16:creationId xmlns:a16="http://schemas.microsoft.com/office/drawing/2014/main" id="{2C58DB8F-4132-4FB5-9179-4E7D0C3D8114}"/>
              </a:ext>
            </a:extLst>
          </p:cNvPr>
          <p:cNvPicPr>
            <a:picLocks noChangeAspect="1"/>
          </p:cNvPicPr>
          <p:nvPr/>
        </p:nvPicPr>
        <p:blipFill>
          <a:blip r:embed="rId3">
            <a:extLst>
              <a:ext uri="{28A0092B-C50C-407E-A947-70E740481C1C}">
                <a14:useLocalDpi xmlns:a14="http://schemas.microsoft.com/office/drawing/2010/main" val="0"/>
              </a:ext>
            </a:extLst>
          </a:blip>
          <a:srcRect l="1564" r="1564"/>
          <a:stretch>
            <a:fillRect/>
          </a:stretch>
        </p:blipFill>
        <p:spPr bwMode="auto">
          <a:xfrm>
            <a:off x="0" y="0"/>
            <a:ext cx="9144000" cy="6292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2 Título">
            <a:extLst>
              <a:ext uri="{FF2B5EF4-FFF2-40B4-BE49-F238E27FC236}">
                <a16:creationId xmlns:a16="http://schemas.microsoft.com/office/drawing/2014/main" id="{CB2A55F3-BDC9-41D7-AFAF-AD4AD89F533B}"/>
              </a:ext>
            </a:extLst>
          </p:cNvPr>
          <p:cNvSpPr>
            <a:spLocks noGrp="1"/>
          </p:cNvSpPr>
          <p:nvPr>
            <p:ph type="ctrTitle"/>
          </p:nvPr>
        </p:nvSpPr>
        <p:spPr>
          <a:xfrm>
            <a:off x="179512" y="2132857"/>
            <a:ext cx="4392488" cy="3672408"/>
          </a:xfrm>
        </p:spPr>
        <p:txBody>
          <a:bodyPr/>
          <a:lstStyle/>
          <a:p>
            <a:pPr algn="r" fontAlgn="auto">
              <a:spcAft>
                <a:spcPts val="0"/>
              </a:spcAft>
              <a:defRPr/>
            </a:pPr>
            <a:r>
              <a:rPr lang="es-ES" b="1" dirty="0"/>
              <a:t>Curso</a:t>
            </a:r>
            <a:br>
              <a:rPr lang="es-ES" b="1" dirty="0"/>
            </a:br>
            <a:r>
              <a:rPr lang="es-CL" b="1" dirty="0"/>
              <a:t>Desarrollo de Software</a:t>
            </a:r>
            <a:br>
              <a:rPr lang="es-CL" b="1" dirty="0"/>
            </a:br>
            <a:r>
              <a:rPr lang="es-CL" b="1" dirty="0"/>
              <a:t>Unidad 1</a:t>
            </a:r>
            <a:br>
              <a:rPr lang="es-CL" b="1" dirty="0"/>
            </a:br>
            <a:endParaRPr lang="es-ES" b="1" dirty="0"/>
          </a:p>
        </p:txBody>
      </p:sp>
      <p:sp>
        <p:nvSpPr>
          <p:cNvPr id="5" name="Rectangle 6">
            <a:extLst>
              <a:ext uri="{FF2B5EF4-FFF2-40B4-BE49-F238E27FC236}">
                <a16:creationId xmlns:a16="http://schemas.microsoft.com/office/drawing/2014/main" id="{AFD02F98-6002-412A-BC2A-33931BDA021B}"/>
              </a:ext>
            </a:extLst>
          </p:cNvPr>
          <p:cNvSpPr/>
          <p:nvPr/>
        </p:nvSpPr>
        <p:spPr>
          <a:xfrm>
            <a:off x="323528" y="332656"/>
            <a:ext cx="4248472" cy="646331"/>
          </a:xfrm>
          <a:prstGeom prst="rect">
            <a:avLst/>
          </a:prstGeom>
        </p:spPr>
        <p:txBody>
          <a:bodyPr wrap="square">
            <a:spAutoFit/>
          </a:bodyPr>
          <a:lstStyle/>
          <a:p>
            <a:pPr lvl="0" eaLnBrk="0" hangingPunct="0"/>
            <a:r>
              <a:rPr lang="es-ES" altLang="en-US" dirty="0">
                <a:solidFill>
                  <a:srgbClr val="000000"/>
                </a:solidFill>
                <a:ea typeface="Times New Roman" panose="02020603050405020304" pitchFamily="18" charset="0"/>
              </a:rPr>
              <a:t>Programa becas capital humano </a:t>
            </a:r>
          </a:p>
          <a:p>
            <a:pPr lvl="0" eaLnBrk="0" hangingPunct="0"/>
            <a:r>
              <a:rPr lang="es-ES" altLang="en-US" dirty="0">
                <a:solidFill>
                  <a:srgbClr val="000000"/>
                </a:solidFill>
                <a:ea typeface="Times New Roman" panose="02020603050405020304" pitchFamily="18" charset="0"/>
              </a:rPr>
              <a:t>17PFC-73282</a:t>
            </a:r>
            <a:endParaRPr lang="es-ES" altLang="en-US" sz="2400" dirty="0"/>
          </a:p>
        </p:txBody>
      </p:sp>
    </p:spTree>
    <p:extLst>
      <p:ext uri="{BB962C8B-B14F-4D97-AF65-F5344CB8AC3E}">
        <p14:creationId xmlns:p14="http://schemas.microsoft.com/office/powerpoint/2010/main" val="76011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Etiqueta </a:t>
              </a:r>
              <a:r>
                <a:rPr lang="es-CL" sz="2600" b="1" dirty="0" err="1"/>
                <a:t>noscript</a:t>
              </a:r>
              <a:endParaRPr lang="es-CL" sz="2600" b="1" dirty="0"/>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Algunos navegadores no disponen de soporte completo de JavaScript, otros navegadores permiten bloquearlo parcialmente e incluso algunos usuarios bloquean completamente el uso de JavaScript porque creen que así navegan de forma más segura.</a:t>
            </a:r>
          </a:p>
          <a:p>
            <a:pPr marL="0" indent="0" algn="just">
              <a:buNone/>
            </a:pPr>
            <a:endParaRPr lang="es-CL" sz="2400" dirty="0"/>
          </a:p>
          <a:p>
            <a:pPr marL="0" indent="0" algn="just">
              <a:buNone/>
            </a:pPr>
            <a:r>
              <a:rPr lang="es-CL" sz="2400" dirty="0"/>
              <a:t>En estos casos, es habitual que si la página web requiere JavaScript para su correcto funcionamiento, se incluya un mensaje de aviso al usuario indicándole que debería activar JavaScript para disfrutar completamente de la página. El siguiente ejemplo muestra una página web basada en JavaScript cuando se accede con JavaScript activado y cuando se accede con JavaScript completamente desactivado.</a:t>
            </a:r>
          </a:p>
        </p:txBody>
      </p:sp>
    </p:spTree>
    <p:extLst>
      <p:ext uri="{BB962C8B-B14F-4D97-AF65-F5344CB8AC3E}">
        <p14:creationId xmlns:p14="http://schemas.microsoft.com/office/powerpoint/2010/main" val="88377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Etiqueta </a:t>
              </a:r>
              <a:r>
                <a:rPr lang="es-CL" sz="2600" b="1" dirty="0" err="1"/>
                <a:t>noscript</a:t>
              </a:r>
              <a:endParaRPr lang="es-CL" sz="2600" b="1" dirty="0"/>
            </a:p>
          </p:txBody>
        </p:sp>
      </p:grpSp>
      <p:pic>
        <p:nvPicPr>
          <p:cNvPr id="3" name="Imagen 2"/>
          <p:cNvPicPr>
            <a:picLocks noChangeAspect="1"/>
          </p:cNvPicPr>
          <p:nvPr/>
        </p:nvPicPr>
        <p:blipFill>
          <a:blip r:embed="rId3"/>
          <a:stretch>
            <a:fillRect/>
          </a:stretch>
        </p:blipFill>
        <p:spPr>
          <a:xfrm>
            <a:off x="358655" y="1628800"/>
            <a:ext cx="8174374" cy="2304256"/>
          </a:xfrm>
          <a:prstGeom prst="rect">
            <a:avLst/>
          </a:prstGeom>
          <a:ln>
            <a:solidFill>
              <a:schemeClr val="accent6"/>
            </a:solidFill>
          </a:ln>
        </p:spPr>
      </p:pic>
    </p:spTree>
    <p:extLst>
      <p:ext uri="{BB962C8B-B14F-4D97-AF65-F5344CB8AC3E}">
        <p14:creationId xmlns:p14="http://schemas.microsoft.com/office/powerpoint/2010/main" val="378090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Palabras Reservadas</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son las palabras (en inglés) que se utilizan para construir las sentencias de JavaScript y que por tanto no pueden ser utilizadas libremente. Las palabras actualmente reservadas por JavaScript son:</a:t>
            </a:r>
          </a:p>
        </p:txBody>
      </p:sp>
      <p:pic>
        <p:nvPicPr>
          <p:cNvPr id="2" name="Imagen 1"/>
          <p:cNvPicPr>
            <a:picLocks noChangeAspect="1"/>
          </p:cNvPicPr>
          <p:nvPr/>
        </p:nvPicPr>
        <p:blipFill>
          <a:blip r:embed="rId3"/>
          <a:stretch>
            <a:fillRect/>
          </a:stretch>
        </p:blipFill>
        <p:spPr>
          <a:xfrm>
            <a:off x="692997" y="2996952"/>
            <a:ext cx="7566506" cy="258316"/>
          </a:xfrm>
          <a:prstGeom prst="rect">
            <a:avLst/>
          </a:prstGeom>
        </p:spPr>
      </p:pic>
      <p:pic>
        <p:nvPicPr>
          <p:cNvPr id="3" name="Imagen 2"/>
          <p:cNvPicPr>
            <a:picLocks noChangeAspect="1"/>
          </p:cNvPicPr>
          <p:nvPr/>
        </p:nvPicPr>
        <p:blipFill>
          <a:blip r:embed="rId4"/>
          <a:stretch>
            <a:fillRect/>
          </a:stretch>
        </p:blipFill>
        <p:spPr>
          <a:xfrm>
            <a:off x="700720" y="3577806"/>
            <a:ext cx="7558783" cy="307440"/>
          </a:xfrm>
          <a:prstGeom prst="rect">
            <a:avLst/>
          </a:prstGeom>
        </p:spPr>
      </p:pic>
    </p:spTree>
    <p:extLst>
      <p:ext uri="{BB962C8B-B14F-4D97-AF65-F5344CB8AC3E}">
        <p14:creationId xmlns:p14="http://schemas.microsoft.com/office/powerpoint/2010/main" val="12837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Variables en JavaScript</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Una variable es un elemento que se emplea para almacenar y hacer referencia a otro valor. Gracias a las variables es posible crear </a:t>
            </a:r>
            <a:r>
              <a:rPr lang="es-CL" sz="2400" i="1" dirty="0"/>
              <a:t>"programas genéricos"</a:t>
            </a:r>
            <a:r>
              <a:rPr lang="es-CL" sz="2400" dirty="0"/>
              <a:t>, es decir, programas que funcionan siempre igual independientemente de los valores concretos utilizados.</a:t>
            </a:r>
          </a:p>
        </p:txBody>
      </p:sp>
      <p:pic>
        <p:nvPicPr>
          <p:cNvPr id="4" name="Imagen 3"/>
          <p:cNvPicPr>
            <a:picLocks noChangeAspect="1"/>
          </p:cNvPicPr>
          <p:nvPr/>
        </p:nvPicPr>
        <p:blipFill>
          <a:blip r:embed="rId3"/>
          <a:stretch>
            <a:fillRect/>
          </a:stretch>
        </p:blipFill>
        <p:spPr>
          <a:xfrm>
            <a:off x="2414938" y="3632163"/>
            <a:ext cx="4122624" cy="952302"/>
          </a:xfrm>
          <a:prstGeom prst="rect">
            <a:avLst/>
          </a:prstGeom>
        </p:spPr>
      </p:pic>
    </p:spTree>
    <p:extLst>
      <p:ext uri="{BB962C8B-B14F-4D97-AF65-F5344CB8AC3E}">
        <p14:creationId xmlns:p14="http://schemas.microsoft.com/office/powerpoint/2010/main" val="63924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Variables en JavaScript</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nombre de una variable también se conoce como identificador y debe cumplir las siguientes normas:</a:t>
            </a:r>
          </a:p>
          <a:p>
            <a:pPr lvl="1" algn="just">
              <a:buFont typeface="Arial" panose="020B0604020202020204" pitchFamily="34" charset="0"/>
              <a:buChar char="•"/>
            </a:pPr>
            <a:r>
              <a:rPr lang="es-CL" sz="2400" dirty="0"/>
              <a:t>Sólo puede estar formado por letras, números y los símbolos $ (dólar) y _ (</a:t>
            </a:r>
            <a:r>
              <a:rPr lang="es-CL" sz="2400" dirty="0" err="1"/>
              <a:t>guión</a:t>
            </a:r>
            <a:r>
              <a:rPr lang="es-CL" sz="2400" dirty="0"/>
              <a:t> bajo).</a:t>
            </a:r>
          </a:p>
          <a:p>
            <a:pPr lvl="1" algn="just">
              <a:buFont typeface="Arial" panose="020B0604020202020204" pitchFamily="34" charset="0"/>
              <a:buChar char="•"/>
            </a:pPr>
            <a:r>
              <a:rPr lang="es-CL" sz="2400" dirty="0"/>
              <a:t>El primer carácter no puede ser un número.</a:t>
            </a:r>
          </a:p>
          <a:p>
            <a:pPr marL="0" indent="0" algn="just">
              <a:buNone/>
            </a:pPr>
            <a:r>
              <a:rPr lang="es-CL" sz="2400" dirty="0"/>
              <a:t>Por tanto, las siguientes variables tienen nombres correctos:</a:t>
            </a:r>
          </a:p>
        </p:txBody>
      </p:sp>
      <p:pic>
        <p:nvPicPr>
          <p:cNvPr id="3" name="Imagen 2"/>
          <p:cNvPicPr>
            <a:picLocks noChangeAspect="1"/>
          </p:cNvPicPr>
          <p:nvPr/>
        </p:nvPicPr>
        <p:blipFill>
          <a:blip r:embed="rId3"/>
          <a:stretch>
            <a:fillRect/>
          </a:stretch>
        </p:blipFill>
        <p:spPr>
          <a:xfrm>
            <a:off x="556074" y="3984435"/>
            <a:ext cx="2675267" cy="1627808"/>
          </a:xfrm>
          <a:prstGeom prst="rect">
            <a:avLst/>
          </a:prstGeom>
        </p:spPr>
      </p:pic>
      <p:pic>
        <p:nvPicPr>
          <p:cNvPr id="5" name="Imagen 4"/>
          <p:cNvPicPr>
            <a:picLocks noChangeAspect="1"/>
          </p:cNvPicPr>
          <p:nvPr/>
        </p:nvPicPr>
        <p:blipFill>
          <a:blip r:embed="rId4"/>
          <a:stretch>
            <a:fillRect/>
          </a:stretch>
        </p:blipFill>
        <p:spPr>
          <a:xfrm>
            <a:off x="3156592" y="3984435"/>
            <a:ext cx="5389759" cy="694680"/>
          </a:xfrm>
          <a:prstGeom prst="rect">
            <a:avLst/>
          </a:prstGeom>
        </p:spPr>
      </p:pic>
      <p:sp>
        <p:nvSpPr>
          <p:cNvPr id="10" name="CuadroTexto 9"/>
          <p:cNvSpPr txBox="1"/>
          <p:nvPr/>
        </p:nvSpPr>
        <p:spPr>
          <a:xfrm>
            <a:off x="3275856" y="4571836"/>
            <a:ext cx="3600400" cy="369332"/>
          </a:xfrm>
          <a:prstGeom prst="rect">
            <a:avLst/>
          </a:prstGeom>
          <a:noFill/>
        </p:spPr>
        <p:txBody>
          <a:bodyPr wrap="square" rtlCol="0">
            <a:spAutoFit/>
          </a:bodyPr>
          <a:lstStyle/>
          <a:p>
            <a:r>
              <a:rPr lang="es-ES" b="1" dirty="0"/>
              <a:t>Declaración Incorrecta</a:t>
            </a:r>
            <a:endParaRPr lang="en-US" b="1" dirty="0"/>
          </a:p>
        </p:txBody>
      </p:sp>
      <p:sp>
        <p:nvSpPr>
          <p:cNvPr id="11" name="CuadroTexto 10"/>
          <p:cNvSpPr txBox="1"/>
          <p:nvPr/>
        </p:nvSpPr>
        <p:spPr>
          <a:xfrm>
            <a:off x="683568" y="5508661"/>
            <a:ext cx="3600400" cy="369332"/>
          </a:xfrm>
          <a:prstGeom prst="rect">
            <a:avLst/>
          </a:prstGeom>
          <a:noFill/>
        </p:spPr>
        <p:txBody>
          <a:bodyPr wrap="square" rtlCol="0">
            <a:spAutoFit/>
          </a:bodyPr>
          <a:lstStyle/>
          <a:p>
            <a:r>
              <a:rPr lang="es-ES" b="1" dirty="0"/>
              <a:t>Declaración Correcta</a:t>
            </a:r>
            <a:endParaRPr lang="en-US" b="1" dirty="0"/>
          </a:p>
        </p:txBody>
      </p:sp>
    </p:spTree>
    <p:extLst>
      <p:ext uri="{BB962C8B-B14F-4D97-AF65-F5344CB8AC3E}">
        <p14:creationId xmlns:p14="http://schemas.microsoft.com/office/powerpoint/2010/main" val="353908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Ejercicio</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Según las normas vistas hasta ahora debe realizar el siguiente mensaje:</a:t>
            </a:r>
          </a:p>
        </p:txBody>
      </p:sp>
      <p:pic>
        <p:nvPicPr>
          <p:cNvPr id="10242" name="Picture 2" descr="Nuevo mensaje que debe mostrar el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08819"/>
            <a:ext cx="5328592" cy="3785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86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Ejercicio - Respuesta</a:t>
              </a:r>
            </a:p>
          </p:txBody>
        </p:sp>
      </p:grpSp>
      <p:pic>
        <p:nvPicPr>
          <p:cNvPr id="2" name="Imagen 1"/>
          <p:cNvPicPr>
            <a:picLocks noChangeAspect="1"/>
          </p:cNvPicPr>
          <p:nvPr/>
        </p:nvPicPr>
        <p:blipFill>
          <a:blip r:embed="rId3"/>
          <a:stretch>
            <a:fillRect/>
          </a:stretch>
        </p:blipFill>
        <p:spPr>
          <a:xfrm>
            <a:off x="251520" y="1140826"/>
            <a:ext cx="8721961" cy="4952470"/>
          </a:xfrm>
          <a:prstGeom prst="rect">
            <a:avLst/>
          </a:prstGeom>
          <a:ln>
            <a:solidFill>
              <a:schemeClr val="accent6"/>
            </a:solidFill>
          </a:ln>
        </p:spPr>
      </p:pic>
    </p:spTree>
    <p:extLst>
      <p:ext uri="{BB962C8B-B14F-4D97-AF65-F5344CB8AC3E}">
        <p14:creationId xmlns:p14="http://schemas.microsoft.com/office/powerpoint/2010/main" val="396868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Arreglos</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Un </a:t>
            </a:r>
            <a:r>
              <a:rPr lang="es-CL" sz="2400" dirty="0" err="1"/>
              <a:t>array</a:t>
            </a:r>
            <a:r>
              <a:rPr lang="es-CL" sz="2400" dirty="0"/>
              <a:t> es una colección de variables, que pueden ser todas del mismo tipo o cada una de un tipo diferente. Su utilidad se comprende mejor con un ejemplo sencillo: si una aplicación necesita manejar los días de la semana, se podrían crear siete variables de tipo texto:</a:t>
            </a:r>
          </a:p>
        </p:txBody>
      </p:sp>
      <p:pic>
        <p:nvPicPr>
          <p:cNvPr id="3" name="Imagen 2"/>
          <p:cNvPicPr>
            <a:picLocks noChangeAspect="1"/>
          </p:cNvPicPr>
          <p:nvPr/>
        </p:nvPicPr>
        <p:blipFill>
          <a:blip r:embed="rId3"/>
          <a:stretch>
            <a:fillRect/>
          </a:stretch>
        </p:blipFill>
        <p:spPr>
          <a:xfrm>
            <a:off x="2771800" y="3429000"/>
            <a:ext cx="2765913" cy="1574850"/>
          </a:xfrm>
          <a:prstGeom prst="rect">
            <a:avLst/>
          </a:prstGeom>
        </p:spPr>
      </p:pic>
    </p:spTree>
    <p:extLst>
      <p:ext uri="{BB962C8B-B14F-4D97-AF65-F5344CB8AC3E}">
        <p14:creationId xmlns:p14="http://schemas.microsoft.com/office/powerpoint/2010/main" val="126633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Arreglos</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En este tipo de casos, se pueden agrupar todas las variables relacionadas en una colección de variables o </a:t>
            </a:r>
            <a:r>
              <a:rPr lang="es-CL" sz="2400" dirty="0" err="1"/>
              <a:t>array</a:t>
            </a:r>
            <a:r>
              <a:rPr lang="es-CL" sz="2400" dirty="0"/>
              <a:t>. El ejemplo anterior se puede rehacer de la siguiente forma:</a:t>
            </a:r>
          </a:p>
          <a:p>
            <a:pPr marL="0" indent="0" algn="just">
              <a:buNone/>
            </a:pPr>
            <a:endParaRPr lang="es-CL" sz="2400" dirty="0"/>
          </a:p>
          <a:p>
            <a:pPr marL="0" indent="0" algn="just">
              <a:buNone/>
            </a:pPr>
            <a:r>
              <a:rPr lang="es-CL" sz="2400" dirty="0"/>
              <a:t>Ahora, una única variable llamada días almacena todos los valores relacionados entre sí, en este caso los días de la semana. Para definir un </a:t>
            </a:r>
            <a:r>
              <a:rPr lang="es-CL" sz="2400" dirty="0" err="1"/>
              <a:t>array</a:t>
            </a:r>
            <a:r>
              <a:rPr lang="es-CL" sz="2400" dirty="0"/>
              <a:t>, se utilizan los caracteres [ y ] para delimitar su comienzo y su final y se utiliza el carácter , (coma) para separar sus elementos:</a:t>
            </a:r>
          </a:p>
        </p:txBody>
      </p:sp>
      <p:pic>
        <p:nvPicPr>
          <p:cNvPr id="2" name="Imagen 1"/>
          <p:cNvPicPr>
            <a:picLocks noChangeAspect="1"/>
          </p:cNvPicPr>
          <p:nvPr/>
        </p:nvPicPr>
        <p:blipFill>
          <a:blip r:embed="rId3"/>
          <a:stretch>
            <a:fillRect/>
          </a:stretch>
        </p:blipFill>
        <p:spPr>
          <a:xfrm>
            <a:off x="413099" y="2501448"/>
            <a:ext cx="8126301" cy="329167"/>
          </a:xfrm>
          <a:prstGeom prst="rect">
            <a:avLst/>
          </a:prstGeom>
        </p:spPr>
      </p:pic>
      <p:pic>
        <p:nvPicPr>
          <p:cNvPr id="4" name="Imagen 3"/>
          <p:cNvPicPr>
            <a:picLocks noChangeAspect="1"/>
          </p:cNvPicPr>
          <p:nvPr/>
        </p:nvPicPr>
        <p:blipFill>
          <a:blip r:embed="rId4"/>
          <a:stretch>
            <a:fillRect/>
          </a:stretch>
        </p:blipFill>
        <p:spPr>
          <a:xfrm>
            <a:off x="959685" y="4941168"/>
            <a:ext cx="7033127" cy="372616"/>
          </a:xfrm>
          <a:prstGeom prst="rect">
            <a:avLst/>
          </a:prstGeom>
        </p:spPr>
      </p:pic>
    </p:spTree>
    <p:extLst>
      <p:ext uri="{BB962C8B-B14F-4D97-AF65-F5344CB8AC3E}">
        <p14:creationId xmlns:p14="http://schemas.microsoft.com/office/powerpoint/2010/main" val="281642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Ejercicio</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Crear un </a:t>
            </a:r>
            <a:r>
              <a:rPr lang="es-CL" sz="2400" dirty="0" err="1"/>
              <a:t>array</a:t>
            </a:r>
            <a:r>
              <a:rPr lang="es-CL" sz="2400" dirty="0"/>
              <a:t> llamado meses y que almacene el nombre de los doce meses del año. Mostrar por pantalla los doce nombres utilizando la función </a:t>
            </a:r>
            <a:r>
              <a:rPr lang="es-CL" sz="2400" dirty="0" err="1"/>
              <a:t>alert</a:t>
            </a:r>
            <a:r>
              <a:rPr lang="es-CL" sz="2400" dirty="0"/>
              <a:t>().</a:t>
            </a:r>
          </a:p>
        </p:txBody>
      </p:sp>
    </p:spTree>
    <p:extLst>
      <p:ext uri="{BB962C8B-B14F-4D97-AF65-F5344CB8AC3E}">
        <p14:creationId xmlns:p14="http://schemas.microsoft.com/office/powerpoint/2010/main" val="77054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323528" y="836712"/>
            <a:ext cx="8208912" cy="4573560"/>
          </a:xfrm>
          <a:prstGeom prst="rect">
            <a:avLst/>
          </a:prstGeom>
        </p:spPr>
        <p:txBody>
          <a:bodyPr wrap="square">
            <a:spAutoFit/>
          </a:bodyPr>
          <a:lstStyle/>
          <a:p>
            <a:pPr algn="ctr"/>
            <a:endParaRPr lang="es-CL" sz="2800" b="1" dirty="0">
              <a:latin typeface="Calibri" pitchFamily="34" charset="0"/>
            </a:endParaRPr>
          </a:p>
          <a:p>
            <a:pPr algn="ctr"/>
            <a:r>
              <a:rPr lang="es-CL" sz="2800" b="1" dirty="0">
                <a:latin typeface="Calibri" pitchFamily="34" charset="0"/>
              </a:rPr>
              <a:t>Unidad de Aprendizaje 1</a:t>
            </a:r>
            <a:endParaRPr lang="es-CL" sz="2800" dirty="0">
              <a:solidFill>
                <a:schemeClr val="bg1"/>
              </a:solidFill>
              <a:latin typeface="Calibri" pitchFamily="34" charset="0"/>
            </a:endParaRPr>
          </a:p>
          <a:p>
            <a:pPr algn="ctr"/>
            <a:r>
              <a:rPr lang="es-CL" sz="2800" dirty="0"/>
              <a:t>Programación web en Java</a:t>
            </a:r>
          </a:p>
          <a:p>
            <a:pPr algn="ctr"/>
            <a:endParaRPr lang="es-CL" sz="2800" dirty="0">
              <a:latin typeface="Calibri" pitchFamily="34" charset="0"/>
            </a:endParaRPr>
          </a:p>
          <a:p>
            <a:pPr algn="ctr"/>
            <a:r>
              <a:rPr lang="es-CL" sz="2800" b="1" dirty="0">
                <a:latin typeface="Calibri" pitchFamily="34" charset="0"/>
              </a:rPr>
              <a:t>EA 1:</a:t>
            </a:r>
            <a:r>
              <a:rPr lang="es-CL" sz="2800" dirty="0">
                <a:latin typeface="Calibri" pitchFamily="34" charset="0"/>
              </a:rPr>
              <a:t> </a:t>
            </a:r>
            <a:r>
              <a:rPr lang="es-CL" sz="2800" b="1" dirty="0"/>
              <a:t>“Que es JavaScript”</a:t>
            </a:r>
          </a:p>
          <a:p>
            <a:pPr algn="ctr"/>
            <a:endParaRPr lang="es-CL" sz="2800" b="1" dirty="0"/>
          </a:p>
          <a:p>
            <a:pPr algn="ctr"/>
            <a:r>
              <a:rPr lang="es-CL" sz="2800" b="1" dirty="0"/>
              <a:t>Aprendizaje Esperado: </a:t>
            </a:r>
            <a:r>
              <a:rPr lang="es-CL" sz="2800" dirty="0"/>
              <a:t>Identifica las clases y librerías para crear aplicaciones web en Java. </a:t>
            </a:r>
          </a:p>
          <a:p>
            <a:pPr algn="ctr"/>
            <a:endParaRPr lang="es-CL" sz="2800" dirty="0"/>
          </a:p>
        </p:txBody>
      </p:sp>
    </p:spTree>
    <p:extLst>
      <p:ext uri="{BB962C8B-B14F-4D97-AF65-F5344CB8AC3E}">
        <p14:creationId xmlns:p14="http://schemas.microsoft.com/office/powerpoint/2010/main" val="4215256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Ejercicio - Solución</a:t>
              </a:r>
            </a:p>
          </p:txBody>
        </p:sp>
      </p:grpSp>
      <p:pic>
        <p:nvPicPr>
          <p:cNvPr id="3" name="Imagen 2"/>
          <p:cNvPicPr>
            <a:picLocks noChangeAspect="1"/>
          </p:cNvPicPr>
          <p:nvPr/>
        </p:nvPicPr>
        <p:blipFill>
          <a:blip r:embed="rId3"/>
          <a:stretch>
            <a:fillRect/>
          </a:stretch>
        </p:blipFill>
        <p:spPr>
          <a:xfrm>
            <a:off x="1619672" y="1018926"/>
            <a:ext cx="5970110" cy="5697502"/>
          </a:xfrm>
          <a:prstGeom prst="rect">
            <a:avLst/>
          </a:prstGeom>
        </p:spPr>
      </p:pic>
    </p:spTree>
    <p:extLst>
      <p:ext uri="{BB962C8B-B14F-4D97-AF65-F5344CB8AC3E}">
        <p14:creationId xmlns:p14="http://schemas.microsoft.com/office/powerpoint/2010/main" val="311195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Funciones</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dirty="0"/>
              <a:t>Las funciones son la solución a todos estos problemas, tanto en JavaScript como en el resto de lenguajes de programación. Una función es un conjunto de instrucciones que se agrupan para realizar una tarea concreta y que se pueden reutilizar fácilmente.</a:t>
            </a:r>
          </a:p>
          <a:p>
            <a:pPr marL="0" indent="0">
              <a:buNone/>
            </a:pPr>
            <a:r>
              <a:rPr lang="es-CL" sz="2400" dirty="0"/>
              <a:t>En el siguiente ejemplo, las instrucciones que suman los dos números y muestran un mensaje con el resultado se repiten una y otra vez:</a:t>
            </a:r>
          </a:p>
        </p:txBody>
      </p:sp>
    </p:spTree>
    <p:extLst>
      <p:ext uri="{BB962C8B-B14F-4D97-AF65-F5344CB8AC3E}">
        <p14:creationId xmlns:p14="http://schemas.microsoft.com/office/powerpoint/2010/main" val="219225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Funciones</a:t>
              </a:r>
            </a:p>
          </p:txBody>
        </p:sp>
      </p:grpSp>
      <p:pic>
        <p:nvPicPr>
          <p:cNvPr id="3" name="Imagen 2"/>
          <p:cNvPicPr>
            <a:picLocks noChangeAspect="1"/>
          </p:cNvPicPr>
          <p:nvPr/>
        </p:nvPicPr>
        <p:blipFill>
          <a:blip r:embed="rId3"/>
          <a:stretch>
            <a:fillRect/>
          </a:stretch>
        </p:blipFill>
        <p:spPr>
          <a:xfrm>
            <a:off x="2483768" y="1052736"/>
            <a:ext cx="3860453" cy="5006694"/>
          </a:xfrm>
          <a:prstGeom prst="rect">
            <a:avLst/>
          </a:prstGeom>
          <a:ln>
            <a:solidFill>
              <a:schemeClr val="accent6"/>
            </a:solidFill>
          </a:ln>
        </p:spPr>
      </p:pic>
    </p:spTree>
    <p:extLst>
      <p:ext uri="{BB962C8B-B14F-4D97-AF65-F5344CB8AC3E}">
        <p14:creationId xmlns:p14="http://schemas.microsoft.com/office/powerpoint/2010/main" val="170201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Funciones</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dirty="0"/>
              <a:t>Para que la solución del ejemplo anterior sea válida, las instrucciones comunes se tienen que agrupar en una función a la que se le puedan indicar los números que debe sumar antes de mostrar el mensaje.</a:t>
            </a:r>
          </a:p>
          <a:p>
            <a:pPr marL="0" indent="0">
              <a:buNone/>
            </a:pPr>
            <a:r>
              <a:rPr lang="es-CL" sz="2400" dirty="0"/>
              <a:t>Por lo tanto, en primer lugar se debe crear la función básica con las instrucciones comunes. Las funciones en JavaScript se definen mediante la palabra reservada </a:t>
            </a:r>
            <a:r>
              <a:rPr lang="es-CL" sz="2400" dirty="0" err="1"/>
              <a:t>function</a:t>
            </a:r>
            <a:r>
              <a:rPr lang="es-CL" sz="2400" dirty="0"/>
              <a:t>, seguida del nombre de la función. Su definición formal es la siguiente:</a:t>
            </a:r>
          </a:p>
        </p:txBody>
      </p:sp>
      <p:pic>
        <p:nvPicPr>
          <p:cNvPr id="3" name="Imagen 2"/>
          <p:cNvPicPr>
            <a:picLocks noChangeAspect="1"/>
          </p:cNvPicPr>
          <p:nvPr/>
        </p:nvPicPr>
        <p:blipFill>
          <a:blip r:embed="rId3"/>
          <a:stretch>
            <a:fillRect/>
          </a:stretch>
        </p:blipFill>
        <p:spPr>
          <a:xfrm>
            <a:off x="2339752" y="4653136"/>
            <a:ext cx="3803176" cy="1013073"/>
          </a:xfrm>
          <a:prstGeom prst="rect">
            <a:avLst/>
          </a:prstGeom>
        </p:spPr>
      </p:pic>
    </p:spTree>
    <p:extLst>
      <p:ext uri="{BB962C8B-B14F-4D97-AF65-F5344CB8AC3E}">
        <p14:creationId xmlns:p14="http://schemas.microsoft.com/office/powerpoint/2010/main" val="2408936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Funciones - </a:t>
              </a:r>
              <a:r>
                <a:rPr lang="es-CL" sz="2800" b="1" dirty="0"/>
                <a:t>Argumentos y valores de retorno</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dirty="0"/>
              <a:t>Las variables que necesitan las funciones se llaman argumentos. Antes de que pueda utilizarlos, la función debe indicar cuántos argumentos necesita y cuál es el nombre de cada argumento. Además, al invocar la función, se deben incluir los valores que se le van a pasar a la función. Los argumentos se indican dentro de los paréntesis que van detrás del nombre de la función y se separan con una coma (,).</a:t>
            </a:r>
          </a:p>
        </p:txBody>
      </p:sp>
      <p:pic>
        <p:nvPicPr>
          <p:cNvPr id="2" name="Imagen 1"/>
          <p:cNvPicPr>
            <a:picLocks noChangeAspect="1"/>
          </p:cNvPicPr>
          <p:nvPr/>
        </p:nvPicPr>
        <p:blipFill>
          <a:blip r:embed="rId3"/>
          <a:stretch>
            <a:fillRect/>
          </a:stretch>
        </p:blipFill>
        <p:spPr>
          <a:xfrm>
            <a:off x="998894" y="4077072"/>
            <a:ext cx="6954711" cy="1332731"/>
          </a:xfrm>
          <a:prstGeom prst="rect">
            <a:avLst/>
          </a:prstGeom>
        </p:spPr>
      </p:pic>
    </p:spTree>
    <p:extLst>
      <p:ext uri="{BB962C8B-B14F-4D97-AF65-F5344CB8AC3E}">
        <p14:creationId xmlns:p14="http://schemas.microsoft.com/office/powerpoint/2010/main" val="4168792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Ejercicio</a:t>
              </a:r>
              <a:endParaRPr lang="es-CL" sz="2800" b="1" dirty="0"/>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dirty="0"/>
              <a:t>Escribir el código de una función a la que se pasa como parámetro un número entero y devuelve como resultado una cadena de texto que indica si el número es par o impar. Mostrar por pantalla el resultado devuelto por la función.</a:t>
            </a:r>
          </a:p>
        </p:txBody>
      </p:sp>
    </p:spTree>
    <p:extLst>
      <p:ext uri="{BB962C8B-B14F-4D97-AF65-F5344CB8AC3E}">
        <p14:creationId xmlns:p14="http://schemas.microsoft.com/office/powerpoint/2010/main" val="355510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Ejercicio - Solución</a:t>
              </a:r>
              <a:endParaRPr lang="es-CL" sz="2800" b="1" dirty="0"/>
            </a:p>
          </p:txBody>
        </p:sp>
      </p:grpSp>
      <p:pic>
        <p:nvPicPr>
          <p:cNvPr id="3" name="Imagen 2"/>
          <p:cNvPicPr>
            <a:picLocks noChangeAspect="1"/>
          </p:cNvPicPr>
          <p:nvPr/>
        </p:nvPicPr>
        <p:blipFill>
          <a:blip r:embed="rId3"/>
          <a:stretch>
            <a:fillRect/>
          </a:stretch>
        </p:blipFill>
        <p:spPr>
          <a:xfrm>
            <a:off x="1403648" y="985060"/>
            <a:ext cx="6648450" cy="5629275"/>
          </a:xfrm>
          <a:prstGeom prst="rect">
            <a:avLst/>
          </a:prstGeom>
          <a:ln>
            <a:solidFill>
              <a:schemeClr val="accent6"/>
            </a:solidFill>
          </a:ln>
        </p:spPr>
      </p:pic>
    </p:spTree>
    <p:extLst>
      <p:ext uri="{BB962C8B-B14F-4D97-AF65-F5344CB8AC3E}">
        <p14:creationId xmlns:p14="http://schemas.microsoft.com/office/powerpoint/2010/main" val="10703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err="1"/>
                <a:t>Bibliografia</a:t>
              </a:r>
              <a:endParaRPr lang="es-CL" sz="2800" b="1" dirty="0"/>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buNone/>
            </a:pPr>
            <a:r>
              <a:rPr lang="es-CL" sz="2400" dirty="0"/>
              <a:t>Para más información visite:</a:t>
            </a:r>
          </a:p>
          <a:p>
            <a:pPr marL="0" indent="0">
              <a:buNone/>
            </a:pPr>
            <a:endParaRPr lang="es-CL" sz="2400" dirty="0"/>
          </a:p>
          <a:p>
            <a:pPr marL="0" indent="0">
              <a:buNone/>
            </a:pPr>
            <a:r>
              <a:rPr lang="es-CL" sz="2400" dirty="0">
                <a:hlinkClick r:id="rId3"/>
              </a:rPr>
              <a:t>http://librosweb.es/libro/javascript/</a:t>
            </a:r>
            <a:endParaRPr lang="es-CL" sz="2400" dirty="0"/>
          </a:p>
          <a:p>
            <a:pPr marL="0" indent="0">
              <a:buNone/>
            </a:pPr>
            <a:endParaRPr lang="es-CL" sz="2400" dirty="0"/>
          </a:p>
        </p:txBody>
      </p:sp>
    </p:spTree>
    <p:extLst>
      <p:ext uri="{BB962C8B-B14F-4D97-AF65-F5344CB8AC3E}">
        <p14:creationId xmlns:p14="http://schemas.microsoft.com/office/powerpoint/2010/main" val="348649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Es una de las múltiples maneras que han surgido para extender las capacidades del lenguaje HTML. Al ser la más sencilla, es por el momento la más extendida. JavaScript no es un lenguaje de programación propiamente dicho como C, C++, Delphi, etc. Es un lenguaje script u orientado a documento.</a:t>
            </a:r>
          </a:p>
          <a:p>
            <a:pPr marL="0" indent="0" algn="just">
              <a:buNone/>
            </a:pPr>
            <a:endParaRPr lang="es-CL" sz="2400" dirty="0"/>
          </a:p>
          <a:p>
            <a:pPr marL="0" indent="0" algn="just">
              <a:buNone/>
            </a:pPr>
            <a:r>
              <a:rPr lang="es-CL" sz="2400" dirty="0"/>
              <a:t>JavaScript es un lenguaje interpretado que se embebe en una página web HTML. Un lenguaje interpretado significa que a las instrucciones las analiza y procesa el navegador en el momento que deben ser ejecutadas.</a:t>
            </a:r>
          </a:p>
        </p:txBody>
      </p:sp>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lvl="0" defTabSz="1155700" rtl="0">
                <a:lnSpc>
                  <a:spcPct val="90000"/>
                </a:lnSpc>
                <a:spcBef>
                  <a:spcPct val="0"/>
                </a:spcBef>
                <a:spcAft>
                  <a:spcPct val="35000"/>
                </a:spcAft>
              </a:pPr>
              <a:r>
                <a:rPr lang="es-CL" sz="2600" b="1" dirty="0"/>
                <a:t>¿Qué es JavaScript?</a:t>
              </a:r>
              <a:endParaRPr lang="es-CL" sz="26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Nuestro primer programa será el famoso "Hola Mundo", es decir un programa que muestre en el documento HTML el mensaje "Hola Mundo".</a:t>
            </a:r>
          </a:p>
        </p:txBody>
      </p:sp>
      <p:grpSp>
        <p:nvGrpSpPr>
          <p:cNvPr id="7" name="Grupo 6"/>
          <p:cNvGrpSpPr/>
          <p:nvPr/>
        </p:nvGrpSpPr>
        <p:grpSpPr>
          <a:xfrm>
            <a:off x="319482" y="409283"/>
            <a:ext cx="7132838" cy="475655"/>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lvl="0" defTabSz="1155700" rtl="0">
                <a:lnSpc>
                  <a:spcPct val="90000"/>
                </a:lnSpc>
                <a:spcBef>
                  <a:spcPct val="0"/>
                </a:spcBef>
                <a:spcAft>
                  <a:spcPct val="35000"/>
                </a:spcAft>
              </a:pPr>
              <a:r>
                <a:rPr lang="es-CL" sz="2600" b="1" dirty="0"/>
                <a:t>Ejemplo</a:t>
              </a:r>
              <a:endParaRPr lang="es-CL" sz="2600" kern="1200" dirty="0"/>
            </a:p>
          </p:txBody>
        </p:sp>
      </p:grpSp>
      <p:pic>
        <p:nvPicPr>
          <p:cNvPr id="2" name="Imagen 1"/>
          <p:cNvPicPr>
            <a:picLocks noChangeAspect="1"/>
          </p:cNvPicPr>
          <p:nvPr/>
        </p:nvPicPr>
        <p:blipFill>
          <a:blip r:embed="rId3"/>
          <a:stretch>
            <a:fillRect/>
          </a:stretch>
        </p:blipFill>
        <p:spPr>
          <a:xfrm>
            <a:off x="1619672" y="2492896"/>
            <a:ext cx="5627108" cy="3178274"/>
          </a:xfrm>
          <a:prstGeom prst="rect">
            <a:avLst/>
          </a:prstGeom>
          <a:ln>
            <a:solidFill>
              <a:schemeClr val="accent6"/>
            </a:solidFill>
          </a:ln>
        </p:spPr>
      </p:pic>
    </p:spTree>
    <p:extLst>
      <p:ext uri="{BB962C8B-B14F-4D97-AF65-F5344CB8AC3E}">
        <p14:creationId xmlns:p14="http://schemas.microsoft.com/office/powerpoint/2010/main" val="315984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409283"/>
            <a:ext cx="7132838" cy="475655"/>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lvl="0" defTabSz="1155700" rtl="0">
                <a:lnSpc>
                  <a:spcPct val="90000"/>
                </a:lnSpc>
                <a:spcBef>
                  <a:spcPct val="0"/>
                </a:spcBef>
                <a:spcAft>
                  <a:spcPct val="35000"/>
                </a:spcAft>
              </a:pPr>
              <a:r>
                <a:rPr lang="es-CL" sz="2600" b="1" dirty="0"/>
                <a:t>Caracteres especiales</a:t>
              </a:r>
              <a:endParaRPr lang="es-CL" sz="2600" kern="1200" dirty="0"/>
            </a:p>
          </p:txBody>
        </p:sp>
      </p:grpSp>
      <p:pic>
        <p:nvPicPr>
          <p:cNvPr id="4" name="Imagen 3"/>
          <p:cNvPicPr>
            <a:picLocks noChangeAspect="1"/>
          </p:cNvPicPr>
          <p:nvPr/>
        </p:nvPicPr>
        <p:blipFill>
          <a:blip r:embed="rId3"/>
          <a:stretch>
            <a:fillRect/>
          </a:stretch>
        </p:blipFill>
        <p:spPr>
          <a:xfrm>
            <a:off x="2483768" y="974179"/>
            <a:ext cx="3695700" cy="5191125"/>
          </a:xfrm>
          <a:prstGeom prst="rect">
            <a:avLst/>
          </a:prstGeom>
        </p:spPr>
      </p:pic>
    </p:spTree>
    <p:extLst>
      <p:ext uri="{BB962C8B-B14F-4D97-AF65-F5344CB8AC3E}">
        <p14:creationId xmlns:p14="http://schemas.microsoft.com/office/powerpoint/2010/main" val="24502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El código JavaScript se encierra entre etiquetas &lt;script&gt; y se incluye en cualquier parte del documento. Aunque es correcto incluir cualquier bloque de código en cualquier zona de la página, se recomienda definir el código JavaScript dentro de la cabecera del documento (dentro de la etiqueta &lt;head&gt;):</a:t>
            </a:r>
          </a:p>
        </p:txBody>
      </p:sp>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400" b="1" dirty="0"/>
                <a:t>Incluir JavaScript en el mismo documento HTML</a:t>
              </a:r>
            </a:p>
          </p:txBody>
        </p:sp>
      </p:grpSp>
    </p:spTree>
    <p:extLst>
      <p:ext uri="{BB962C8B-B14F-4D97-AF65-F5344CB8AC3E}">
        <p14:creationId xmlns:p14="http://schemas.microsoft.com/office/powerpoint/2010/main" val="95790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400" b="1" dirty="0"/>
                <a:t>Incluir JavaScript en el mismo documento HTML</a:t>
              </a:r>
            </a:p>
          </p:txBody>
        </p:sp>
      </p:grpSp>
      <p:pic>
        <p:nvPicPr>
          <p:cNvPr id="3" name="Imagen 2"/>
          <p:cNvPicPr>
            <a:picLocks noChangeAspect="1"/>
          </p:cNvPicPr>
          <p:nvPr/>
        </p:nvPicPr>
        <p:blipFill>
          <a:blip r:embed="rId3"/>
          <a:stretch>
            <a:fillRect/>
          </a:stretch>
        </p:blipFill>
        <p:spPr>
          <a:xfrm>
            <a:off x="319482" y="1412776"/>
            <a:ext cx="8525223" cy="4040857"/>
          </a:xfrm>
          <a:prstGeom prst="rect">
            <a:avLst/>
          </a:prstGeom>
          <a:ln>
            <a:solidFill>
              <a:schemeClr val="accent6"/>
            </a:solidFill>
          </a:ln>
        </p:spPr>
      </p:pic>
    </p:spTree>
    <p:extLst>
      <p:ext uri="{BB962C8B-B14F-4D97-AF65-F5344CB8AC3E}">
        <p14:creationId xmlns:p14="http://schemas.microsoft.com/office/powerpoint/2010/main" val="41274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Definir JavaScript en un archivo externo</a:t>
              </a:r>
            </a:p>
          </p:txBody>
        </p:sp>
      </p:grpSp>
      <p:sp>
        <p:nvSpPr>
          <p:cNvPr id="6" name="Rectangle 3"/>
          <p:cNvSpPr txBox="1">
            <a:spLocks noGrp="1"/>
          </p:cNvSpPr>
          <p:nvPr>
            <p:ph idx="1"/>
          </p:nvPr>
        </p:nvSpPr>
        <p:spPr bwMode="auto">
          <a:xfrm>
            <a:off x="358655" y="1268760"/>
            <a:ext cx="8235190" cy="4680520"/>
          </a:xfrm>
          <a:prstGeom prst="rect">
            <a:avLst/>
          </a:prstGeom>
        </p:spPr>
        <p:style>
          <a:lnRef idx="2">
            <a:schemeClr val="accent1"/>
          </a:lnRef>
          <a:fillRef idx="1">
            <a:schemeClr val="lt1"/>
          </a:fillRef>
          <a:effectRef idx="0">
            <a:schemeClr val="accent1"/>
          </a:effectRef>
          <a:fontRef idx="minor">
            <a:schemeClr val="dk1"/>
          </a:fontRef>
        </p:style>
        <p:txBody>
          <a:bodyPr vert="horz" rtlCol="0">
            <a:noAutofit/>
          </a:bodyPr>
          <a:lstStyle/>
          <a:p>
            <a:pPr marL="0" indent="0" algn="just">
              <a:buNone/>
            </a:pPr>
            <a:r>
              <a:rPr lang="es-CL" sz="2400" dirty="0"/>
              <a:t>Las instrucciones JavaScript se pueden incluir en un archivo externo de tipo JavaScript que los documentos XHTML enlazan mediante la etiqueta &lt;script&gt;. Se pueden crear todos los archivos JavaScript que sean necesarios y cada documento XHTML puede enlazar tantos archivos JavaScript como necesite.</a:t>
            </a:r>
          </a:p>
          <a:p>
            <a:pPr marL="0" indent="0" algn="just">
              <a:buNone/>
            </a:pPr>
            <a:endParaRPr lang="es-CL" sz="2400" dirty="0"/>
          </a:p>
          <a:p>
            <a:pPr marL="0" indent="0" algn="just">
              <a:buNone/>
            </a:pPr>
            <a:r>
              <a:rPr lang="es-CL" sz="2400" dirty="0"/>
              <a:t>Ejemplo:</a:t>
            </a:r>
          </a:p>
          <a:p>
            <a:pPr marL="0" indent="0" algn="just">
              <a:buNone/>
            </a:pPr>
            <a:endParaRPr lang="es-CL" sz="2400" dirty="0"/>
          </a:p>
          <a:p>
            <a:pPr marL="0" indent="0" algn="just">
              <a:buNone/>
            </a:pPr>
            <a:r>
              <a:rPr lang="es-CL" sz="2400" dirty="0"/>
              <a:t>Archivo codigo.js</a:t>
            </a:r>
          </a:p>
        </p:txBody>
      </p:sp>
    </p:spTree>
    <p:extLst>
      <p:ext uri="{BB962C8B-B14F-4D97-AF65-F5344CB8AC3E}">
        <p14:creationId xmlns:p14="http://schemas.microsoft.com/office/powerpoint/2010/main" val="95131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19482" y="385500"/>
            <a:ext cx="7132838" cy="523220"/>
            <a:chOff x="4542" y="0"/>
            <a:chExt cx="4650629" cy="523220"/>
          </a:xfrm>
        </p:grpSpPr>
        <p:sp>
          <p:nvSpPr>
            <p:cNvPr id="8" name="Rectángulo redondeado 7"/>
            <p:cNvSpPr/>
            <p:nvPr/>
          </p:nvSpPr>
          <p:spPr>
            <a:xfrm>
              <a:off x="4542" y="0"/>
              <a:ext cx="4650629" cy="52322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 name="Rectángulo 8"/>
            <p:cNvSpPr/>
            <p:nvPr/>
          </p:nvSpPr>
          <p:spPr>
            <a:xfrm>
              <a:off x="30083" y="25541"/>
              <a:ext cx="4599547" cy="472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defTabSz="1155700">
                <a:lnSpc>
                  <a:spcPct val="90000"/>
                </a:lnSpc>
                <a:spcBef>
                  <a:spcPct val="0"/>
                </a:spcBef>
                <a:spcAft>
                  <a:spcPct val="35000"/>
                </a:spcAft>
              </a:pPr>
              <a:r>
                <a:rPr lang="es-CL" sz="2600" b="1" dirty="0"/>
                <a:t>Definir JavaScript en un archivo externo</a:t>
              </a:r>
            </a:p>
          </p:txBody>
        </p:sp>
      </p:grpSp>
      <p:pic>
        <p:nvPicPr>
          <p:cNvPr id="3" name="Imagen 2"/>
          <p:cNvPicPr>
            <a:picLocks noChangeAspect="1"/>
          </p:cNvPicPr>
          <p:nvPr/>
        </p:nvPicPr>
        <p:blipFill>
          <a:blip r:embed="rId3"/>
          <a:stretch>
            <a:fillRect/>
          </a:stretch>
        </p:blipFill>
        <p:spPr>
          <a:xfrm>
            <a:off x="295983" y="1628800"/>
            <a:ext cx="8424467" cy="3423642"/>
          </a:xfrm>
          <a:prstGeom prst="rect">
            <a:avLst/>
          </a:prstGeom>
          <a:ln>
            <a:solidFill>
              <a:schemeClr val="accent6"/>
            </a:solidFill>
          </a:ln>
        </p:spPr>
      </p:pic>
    </p:spTree>
    <p:extLst>
      <p:ext uri="{BB962C8B-B14F-4D97-AF65-F5344CB8AC3E}">
        <p14:creationId xmlns:p14="http://schemas.microsoft.com/office/powerpoint/2010/main" val="744758481"/>
      </p:ext>
    </p:extLst>
  </p:cSld>
  <p:clrMapOvr>
    <a:masterClrMapping/>
  </p:clrMapOvr>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114446</TotalTime>
  <Words>1136</Words>
  <Application>Microsoft Office PowerPoint</Application>
  <PresentationFormat>Presentación en pantalla (4:3)</PresentationFormat>
  <Paragraphs>98</Paragraphs>
  <Slides>27</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ＭＳ Ｐゴシック</vt:lpstr>
      <vt:lpstr>Arial</vt:lpstr>
      <vt:lpstr>Calibri</vt:lpstr>
      <vt:lpstr>Times New Roman</vt:lpstr>
      <vt:lpstr>Tema DuocUC 2012</vt:lpstr>
      <vt:lpstr>Curso Desarrollo de Software Unidad 1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Fuenzalida Carlos Sitr Scl</cp:lastModifiedBy>
  <cp:revision>514</cp:revision>
  <dcterms:created xsi:type="dcterms:W3CDTF">2013-06-28T16:52:03Z</dcterms:created>
  <dcterms:modified xsi:type="dcterms:W3CDTF">2017-10-10T22:27:52Z</dcterms:modified>
</cp:coreProperties>
</file>