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9" r:id="rId3"/>
    <p:sldId id="260" r:id="rId4"/>
    <p:sldId id="269" r:id="rId5"/>
    <p:sldId id="266" r:id="rId6"/>
    <p:sldId id="268" r:id="rId7"/>
    <p:sldId id="261" r:id="rId8"/>
    <p:sldId id="270" r:id="rId9"/>
    <p:sldId id="271" r:id="rId10"/>
    <p:sldId id="272" r:id="rId11"/>
    <p:sldId id="262" r:id="rId12"/>
    <p:sldId id="263" r:id="rId13"/>
    <p:sldId id="264" r:id="rId14"/>
    <p:sldId id="265"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3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‹Nº›</a:t>
            </a:fld>
            <a:endParaRPr lang="es-CL"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Favor mejorar diseño. Requiere template más atractivo.</a:t>
            </a: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1</a:t>
            </a:fld>
            <a:endParaRPr lang="es-C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025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Esta lámina representa al “proceso”. En el relato se deberá utilizar lenguaje cotidiano, explicando la integración entre los módulos, por ejemplo, desarrollando la idea que el módulo comandas rebajará stocks que permitirá la gestión de insumos, y a la vez, generará las cuentas respectivas según consumos (caja).</a:t>
            </a:r>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13</a:t>
            </a:fld>
            <a:endParaRPr lang="es-C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dirty="0">
                <a:solidFill>
                  <a:schemeClr val="dk1"/>
                </a:solidFill>
                <a:latin typeface="Calibri"/>
                <a:ea typeface="Calibri"/>
                <a:cs typeface="Calibri"/>
                <a:sym typeface="Calibri"/>
              </a:rPr>
              <a:t>Favor mejorar diseño. Requiere </a:t>
            </a:r>
            <a:r>
              <a:rPr lang="es-CL" sz="1200" b="0" i="0" u="none" strike="noStrike" cap="none" dirty="0" err="1">
                <a:solidFill>
                  <a:schemeClr val="dk1"/>
                </a:solidFill>
                <a:latin typeface="Calibri"/>
                <a:ea typeface="Calibri"/>
                <a:cs typeface="Calibri"/>
                <a:sym typeface="Calibri"/>
              </a:rPr>
              <a:t>template</a:t>
            </a:r>
            <a:r>
              <a:rPr lang="es-CL" sz="1200" b="0" i="0" u="none" strike="noStrike" cap="none" dirty="0">
                <a:solidFill>
                  <a:schemeClr val="dk1"/>
                </a:solidFill>
                <a:latin typeface="Calibri"/>
                <a:ea typeface="Calibri"/>
                <a:cs typeface="Calibri"/>
                <a:sym typeface="Calibri"/>
              </a:rPr>
              <a:t> más atractivo.</a:t>
            </a: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14</a:t>
            </a:fld>
            <a:endParaRPr lang="es-C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Se enumeran 4 objetivos, indicando las ventajas de cada uno</a:t>
            </a:r>
          </a:p>
        </p:txBody>
      </p:sp>
      <p:sp>
        <p:nvSpPr>
          <p:cNvPr id="111" name="Shape 11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2</a:t>
            </a:fld>
            <a:endParaRPr lang="es-CL"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62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29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37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03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2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130425"/>
            <a:ext cx="7776000" cy="1470024"/>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6000" b="1" i="0" u="none" strike="noStrike" cap="none">
                <a:solidFill>
                  <a:schemeClr val="lt1"/>
                </a:solidFill>
                <a:latin typeface="Calibri"/>
                <a:ea typeface="Calibri"/>
                <a:cs typeface="Calibri"/>
                <a:sym typeface="Calibri"/>
              </a:rPr>
              <a:t>  Ristorante di Corfo</a:t>
            </a:r>
          </a:p>
        </p:txBody>
      </p:sp>
      <p:sp>
        <p:nvSpPr>
          <p:cNvPr id="90" name="Shape 90"/>
          <p:cNvSpPr txBox="1">
            <a:spLocks noGrp="1"/>
          </p:cNvSpPr>
          <p:nvPr>
            <p:ph type="subTitle" idx="1"/>
          </p:nvPr>
        </p:nvSpPr>
        <p:spPr>
          <a:xfrm>
            <a:off x="683568" y="3809360"/>
            <a:ext cx="7776000" cy="694927"/>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s-CL" sz="3200" b="1" i="0" u="none" strike="noStrike" cap="none" dirty="0">
                <a:solidFill>
                  <a:schemeClr val="lt1"/>
                </a:solidFill>
                <a:latin typeface="Calibri"/>
                <a:ea typeface="Calibri"/>
                <a:cs typeface="Calibri"/>
                <a:sym typeface="Calibri"/>
              </a:rPr>
              <a:t>Expertos en Pasta</a:t>
            </a:r>
          </a:p>
        </p:txBody>
      </p:sp>
      <p:pic>
        <p:nvPicPr>
          <p:cNvPr id="91" name="Shape 91" descr="https://lh3.googleusercontent.com/UYoqA1tPYIG6wkcW_ErB_3sM6GTnPLTspfNnAEjxVYz-BdHshtwfsVezEPLOchDjPjRnjXcYuszK2BHrXWFdVvMyb1Ajm_vodSe1QpY3Cq7Lt0Jl5E3rCTMAw5YR-czQNnPHklJGrw"/>
          <p:cNvPicPr preferRelativeResize="0"/>
          <p:nvPr/>
        </p:nvPicPr>
        <p:blipFill rotWithShape="1">
          <a:blip r:embed="rId3">
            <a:alphaModFix/>
          </a:blip>
          <a:srcRect/>
          <a:stretch/>
        </p:blipFill>
        <p:spPr>
          <a:xfrm>
            <a:off x="7232190" y="2479923"/>
            <a:ext cx="868201" cy="877069"/>
          </a:xfrm>
          <a:prstGeom prst="rect">
            <a:avLst/>
          </a:prstGeom>
          <a:noFill/>
          <a:ln w="9525" cap="flat" cmpd="sng">
            <a:solidFill>
              <a:srgbClr val="FFFF00">
                <a:alpha val="0"/>
              </a:srgbClr>
            </a:solidFill>
            <a:prstDash val="solid"/>
            <a:round/>
            <a:headEnd type="none" w="med" len="med"/>
            <a:tailEnd type="none" w="med" len="me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199" y="182919"/>
            <a:ext cx="8229600" cy="1026121"/>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Funcionalidades sistema de pedidos</a:t>
            </a:r>
          </a:p>
        </p:txBody>
      </p:sp>
      <p:pic>
        <p:nvPicPr>
          <p:cNvPr id="3" name="Imagen 2"/>
          <p:cNvPicPr>
            <a:picLocks noChangeAspect="1"/>
          </p:cNvPicPr>
          <p:nvPr/>
        </p:nvPicPr>
        <p:blipFill>
          <a:blip r:embed="rId3"/>
          <a:stretch>
            <a:fillRect/>
          </a:stretch>
        </p:blipFill>
        <p:spPr>
          <a:xfrm>
            <a:off x="-1" y="1587718"/>
            <a:ext cx="9144000" cy="4799095"/>
          </a:xfrm>
          <a:prstGeom prst="rect">
            <a:avLst/>
          </a:prstGeom>
        </p:spPr>
      </p:pic>
    </p:spTree>
    <p:extLst>
      <p:ext uri="{BB962C8B-B14F-4D97-AF65-F5344CB8AC3E}">
        <p14:creationId xmlns:p14="http://schemas.microsoft.com/office/powerpoint/2010/main" val="41180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548679"/>
            <a:ext cx="8229600" cy="1143000"/>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sp>
        <p:nvSpPr>
          <p:cNvPr id="137" name="Shape 137"/>
          <p:cNvSpPr txBox="1">
            <a:spLocks noGrp="1"/>
          </p:cNvSpPr>
          <p:nvPr>
            <p:ph type="body" idx="1"/>
          </p:nvPr>
        </p:nvSpPr>
        <p:spPr>
          <a:xfrm>
            <a:off x="457200" y="1960240"/>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a:solidFill>
                  <a:schemeClr val="dk1"/>
                </a:solidFill>
                <a:latin typeface="Calibri"/>
                <a:ea typeface="Calibri"/>
                <a:cs typeface="Calibri"/>
                <a:sym typeface="Calibri"/>
              </a:rPr>
              <a:t>Se creará un sistema de </a:t>
            </a:r>
            <a:r>
              <a:rPr lang="es-CL" sz="2800" b="1" i="0" u="none" strike="noStrike" cap="none">
                <a:solidFill>
                  <a:schemeClr val="dk1"/>
                </a:solidFill>
                <a:latin typeface="Calibri"/>
                <a:ea typeface="Calibri"/>
                <a:cs typeface="Calibri"/>
                <a:sym typeface="Calibri"/>
              </a:rPr>
              <a:t>alertas</a:t>
            </a:r>
            <a:r>
              <a:rPr lang="es-CL" sz="2800" b="0" i="0" u="none" strike="noStrike" cap="none">
                <a:solidFill>
                  <a:schemeClr val="dk1"/>
                </a:solidFill>
                <a:latin typeface="Calibri"/>
                <a:ea typeface="Calibri"/>
                <a:cs typeface="Calibri"/>
                <a:sym typeface="Calibri"/>
              </a:rPr>
              <a:t> que permita monitorear </a:t>
            </a:r>
            <a:r>
              <a:rPr lang="es-CL" sz="2800" b="1" i="0" u="none" strike="noStrike" cap="none">
                <a:solidFill>
                  <a:schemeClr val="dk1"/>
                </a:solidFill>
                <a:latin typeface="Calibri"/>
                <a:ea typeface="Calibri"/>
                <a:cs typeface="Calibri"/>
                <a:sym typeface="Calibri"/>
              </a:rPr>
              <a:t>stock de insumos</a:t>
            </a:r>
            <a:r>
              <a:rPr lang="es-CL" sz="2800" b="0" i="0" u="none" strike="noStrike" cap="none">
                <a:solidFill>
                  <a:schemeClr val="dk1"/>
                </a:solidFill>
                <a:latin typeface="Calibri"/>
                <a:ea typeface="Calibri"/>
                <a:cs typeface="Calibri"/>
                <a:sym typeface="Calibri"/>
              </a:rPr>
              <a:t>.</a:t>
            </a:r>
          </a:p>
        </p:txBody>
      </p:sp>
      <p:sp>
        <p:nvSpPr>
          <p:cNvPr id="138" name="Shape 138"/>
          <p:cNvSpPr txBox="1"/>
          <p:nvPr/>
        </p:nvSpPr>
        <p:spPr>
          <a:xfrm>
            <a:off x="673775" y="3553558"/>
            <a:ext cx="4826400" cy="2445000"/>
          </a:xfrm>
          <a:prstGeom prst="rect">
            <a:avLst/>
          </a:prstGeom>
          <a:noFill/>
          <a:ln>
            <a:noFill/>
          </a:ln>
        </p:spPr>
        <p:txBody>
          <a:bodyPr wrap="square" lIns="91425" tIns="45700" rIns="91425" bIns="45700" anchor="t" anchorCtr="0">
            <a:noAutofit/>
          </a:bodyPr>
          <a:lstStyle/>
          <a:p>
            <a:pPr marL="342900" marR="0" lvl="0" indent="-342900" rtl="0">
              <a:spcBef>
                <a:spcPts val="0"/>
              </a:spcBef>
              <a:spcAft>
                <a:spcPts val="0"/>
              </a:spcAft>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Reducir costos</a:t>
            </a:r>
          </a:p>
          <a:p>
            <a:pPr marL="342900" marR="0" lvl="0" indent="-342900" rtl="0">
              <a:spcBef>
                <a:spcPts val="560"/>
              </a:spcBef>
              <a:spcAft>
                <a:spcPts val="0"/>
              </a:spcAft>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Mantener la calidad de los productos</a:t>
            </a:r>
          </a:p>
          <a:p>
            <a:pPr marL="342900" marR="0" lvl="0" indent="-342900" rtl="0">
              <a:spcBef>
                <a:spcPts val="560"/>
              </a:spcBef>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Reconocer mermas</a:t>
            </a:r>
          </a:p>
        </p:txBody>
      </p:sp>
      <p:pic>
        <p:nvPicPr>
          <p:cNvPr id="139" name="Shape 139" descr="https://lh5.googleusercontent.com/bWbOzF0OQIQ4Fcm-Dgetaj_IInRq4CjwIbqdhS2Bx0CH6SLyux9SnYe9teBkdxCoG-6zCtKRsmCD6V7y7MHbov620EeErLzDJUnZewBFCW2oKJpwmBbjoqWFRlE_pAM5SXtcq7kcKA"/>
          <p:cNvPicPr preferRelativeResize="0"/>
          <p:nvPr/>
        </p:nvPicPr>
        <p:blipFill rotWithShape="1">
          <a:blip r:embed="rId3">
            <a:alphaModFix/>
          </a:blip>
          <a:srcRect/>
          <a:stretch/>
        </p:blipFill>
        <p:spPr>
          <a:xfrm>
            <a:off x="5500264" y="3068959"/>
            <a:ext cx="3176191" cy="30714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548679"/>
            <a:ext cx="8229600" cy="1143000"/>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4. Sistema de gestión de insumos</a:t>
            </a:r>
          </a:p>
        </p:txBody>
      </p:sp>
      <p:sp>
        <p:nvSpPr>
          <p:cNvPr id="145" name="Shape 145"/>
          <p:cNvSpPr txBox="1">
            <a:spLocks noGrp="1"/>
          </p:cNvSpPr>
          <p:nvPr>
            <p:ph type="body" idx="1"/>
          </p:nvPr>
        </p:nvSpPr>
        <p:spPr>
          <a:xfrm>
            <a:off x="457200" y="1960240"/>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a:solidFill>
                  <a:schemeClr val="dk1"/>
                </a:solidFill>
                <a:latin typeface="Calibri"/>
                <a:ea typeface="Calibri"/>
                <a:cs typeface="Calibri"/>
                <a:sym typeface="Calibri"/>
              </a:rPr>
              <a:t>Se implementará una solución informática que permita gestionar de manera oportuna el </a:t>
            </a:r>
            <a:r>
              <a:rPr lang="es-CL" sz="2800" b="1" i="0" u="none" strike="noStrike" cap="none">
                <a:solidFill>
                  <a:schemeClr val="dk1"/>
                </a:solidFill>
                <a:latin typeface="Calibri"/>
                <a:ea typeface="Calibri"/>
                <a:cs typeface="Calibri"/>
                <a:sym typeface="Calibri"/>
              </a:rPr>
              <a:t>flujo</a:t>
            </a:r>
            <a:r>
              <a:rPr lang="es-CL" sz="2800" b="0" i="0" u="none" strike="noStrike" cap="none">
                <a:solidFill>
                  <a:schemeClr val="dk1"/>
                </a:solidFill>
                <a:latin typeface="Calibri"/>
                <a:ea typeface="Calibri"/>
                <a:cs typeface="Calibri"/>
                <a:sym typeface="Calibri"/>
              </a:rPr>
              <a:t> y la </a:t>
            </a:r>
            <a:r>
              <a:rPr lang="es-CL" sz="2800" b="1" i="0" u="none" strike="noStrike" cap="none">
                <a:solidFill>
                  <a:schemeClr val="dk1"/>
                </a:solidFill>
                <a:latin typeface="Calibri"/>
                <a:ea typeface="Calibri"/>
                <a:cs typeface="Calibri"/>
                <a:sym typeface="Calibri"/>
              </a:rPr>
              <a:t>cantidad </a:t>
            </a:r>
            <a:r>
              <a:rPr lang="es-CL" sz="2800" b="0" i="0" u="none" strike="noStrike" cap="none">
                <a:solidFill>
                  <a:schemeClr val="dk1"/>
                </a:solidFill>
                <a:latin typeface="Calibri"/>
                <a:ea typeface="Calibri"/>
                <a:cs typeface="Calibri"/>
                <a:sym typeface="Calibri"/>
              </a:rPr>
              <a:t>de insumos de acuerdo a los requerimientos del negocio.</a:t>
            </a:r>
          </a:p>
        </p:txBody>
      </p:sp>
      <p:sp>
        <p:nvSpPr>
          <p:cNvPr id="146" name="Shape 146"/>
          <p:cNvSpPr txBox="1"/>
          <p:nvPr/>
        </p:nvSpPr>
        <p:spPr>
          <a:xfrm>
            <a:off x="609600" y="3576433"/>
            <a:ext cx="4826496" cy="2876901"/>
          </a:xfrm>
          <a:prstGeom prst="rect">
            <a:avLst/>
          </a:prstGeom>
          <a:noFill/>
          <a:ln>
            <a:noFill/>
          </a:ln>
        </p:spPr>
        <p:txBody>
          <a:bodyPr wrap="square" lIns="91425" tIns="45700" rIns="91425" bIns="45700" anchor="t" anchorCtr="0">
            <a:noAutofit/>
          </a:bodyPr>
          <a:lstStyle/>
          <a:p>
            <a:pPr marL="342900" marR="0" lvl="0" indent="-342900" algn="just" rtl="0">
              <a:spcBef>
                <a:spcPts val="0"/>
              </a:spcBef>
              <a:spcAft>
                <a:spcPts val="0"/>
              </a:spcAft>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Lograr descuentos por grandes compras</a:t>
            </a:r>
          </a:p>
          <a:p>
            <a:pPr marL="342900" marR="0" lvl="0" indent="-342900" algn="just" rtl="0">
              <a:spcBef>
                <a:spcPts val="560"/>
              </a:spcBef>
              <a:spcAft>
                <a:spcPts val="0"/>
              </a:spcAft>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Neutralizar la estacionalidad</a:t>
            </a:r>
          </a:p>
          <a:p>
            <a:pPr marL="342900" marR="0" lvl="0" indent="-342900" algn="just" rtl="0">
              <a:spcBef>
                <a:spcPts val="560"/>
              </a:spcBef>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Administrar con tranquilidad la reposición</a:t>
            </a:r>
          </a:p>
        </p:txBody>
      </p:sp>
      <p:pic>
        <p:nvPicPr>
          <p:cNvPr id="147" name="Shape 147" descr="https://lh6.googleusercontent.com/R_AwFU9pEYCiOmknuy0FNZcVWYQC8AeBrcOEFEjuE4JdTzxYIXsLUEYxvBjZwKb32lej0SvHPAfTUnkErZdmfpyTZktJxaNKyZz9-SqwT5WOfCX9SNGEyM0Vt0ur_en4qZrHs9Ld6Q"/>
          <p:cNvPicPr preferRelativeResize="0"/>
          <p:nvPr/>
        </p:nvPicPr>
        <p:blipFill rotWithShape="1">
          <a:blip r:embed="rId3">
            <a:alphaModFix/>
          </a:blip>
          <a:srcRect/>
          <a:stretch/>
        </p:blipFill>
        <p:spPr>
          <a:xfrm>
            <a:off x="6012160" y="3661705"/>
            <a:ext cx="2520279" cy="25202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74637"/>
            <a:ext cx="8229600" cy="1143000"/>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Esquema de Funcionamiento</a:t>
            </a:r>
          </a:p>
        </p:txBody>
      </p:sp>
      <p:grpSp>
        <p:nvGrpSpPr>
          <p:cNvPr id="154" name="Shape 154"/>
          <p:cNvGrpSpPr/>
          <p:nvPr/>
        </p:nvGrpSpPr>
        <p:grpSpPr>
          <a:xfrm>
            <a:off x="251519" y="1305637"/>
            <a:ext cx="8640960" cy="5507737"/>
            <a:chOff x="251519" y="1305637"/>
            <a:chExt cx="8640960" cy="5507737"/>
          </a:xfrm>
        </p:grpSpPr>
        <p:pic>
          <p:nvPicPr>
            <p:cNvPr id="155" name="Shape 155" descr="http://rallydaauga.com/wp-content/uploads/2014/01/iconos-pago-formulario.png"/>
            <p:cNvPicPr preferRelativeResize="0"/>
            <p:nvPr/>
          </p:nvPicPr>
          <p:blipFill rotWithShape="1">
            <a:blip r:embed="rId3">
              <a:alphaModFix/>
            </a:blip>
            <a:srcRect/>
            <a:stretch/>
          </p:blipFill>
          <p:spPr>
            <a:xfrm>
              <a:off x="611560" y="1700808"/>
              <a:ext cx="1728191" cy="1688603"/>
            </a:xfrm>
            <a:prstGeom prst="rect">
              <a:avLst/>
            </a:prstGeom>
            <a:noFill/>
            <a:ln>
              <a:noFill/>
            </a:ln>
          </p:spPr>
        </p:pic>
        <p:pic>
          <p:nvPicPr>
            <p:cNvPr id="156" name="Shape 156" descr="https://lh3.googleusercontent.com/0hGBdK3AHgk5JeQSwKA2f1DZVN7M8pd9L7g2tQx24NeSzJHz1cKbWef8YSd2a_ZPy0e-lFWtswUqwdxGaEJlbw8C2oTqq-p-lsrjF8JWoszHwnaHaW64Fz6yzhMAq-JpyzZ7I1DDGw"/>
            <p:cNvPicPr preferRelativeResize="0"/>
            <p:nvPr/>
          </p:nvPicPr>
          <p:blipFill rotWithShape="1">
            <a:blip r:embed="rId4">
              <a:alphaModFix/>
            </a:blip>
            <a:srcRect/>
            <a:stretch/>
          </p:blipFill>
          <p:spPr>
            <a:xfrm>
              <a:off x="598539" y="4365103"/>
              <a:ext cx="1669203" cy="1867727"/>
            </a:xfrm>
            <a:prstGeom prst="rect">
              <a:avLst/>
            </a:prstGeom>
            <a:noFill/>
            <a:ln>
              <a:noFill/>
            </a:ln>
          </p:spPr>
        </p:pic>
        <p:pic>
          <p:nvPicPr>
            <p:cNvPr id="157" name="Shape 157" descr="https://lh5.googleusercontent.com/uwBzokBxRP2gsIdOI4cdIx6KyL3WGybQ2-j5OPU02XioIprclTacvWtYljlcWXO0pDVxD_LzaqIisVcmwgOMdU7DDbNaLQNrBZI9tdsKM8w2jr2WCTIl_gwrxC-6-WX1FvoslhHwfw"/>
            <p:cNvPicPr preferRelativeResize="0"/>
            <p:nvPr/>
          </p:nvPicPr>
          <p:blipFill rotWithShape="1">
            <a:blip r:embed="rId5">
              <a:alphaModFix/>
            </a:blip>
            <a:srcRect/>
            <a:stretch/>
          </p:blipFill>
          <p:spPr>
            <a:xfrm>
              <a:off x="2762699" y="1844824"/>
              <a:ext cx="2673397" cy="2780334"/>
            </a:xfrm>
            <a:prstGeom prst="rect">
              <a:avLst/>
            </a:prstGeom>
            <a:noFill/>
            <a:ln>
              <a:noFill/>
            </a:ln>
          </p:spPr>
        </p:pic>
        <p:pic>
          <p:nvPicPr>
            <p:cNvPr id="158" name="Shape 158" descr="https://lh6.googleusercontent.com/RJRvfpM5lTuHlU7NJcq9YI_YT6KzF-vcop0fmeFB34tDwXOMg2dQ7udIq64pYuMJi7Ag-j6Aycqmf9GiXqEVpN18oWeAamPVIgynGbKFftnERLQ0bXxCHnuGm_My6iZ3D9UGENPdtA"/>
            <p:cNvPicPr preferRelativeResize="0"/>
            <p:nvPr/>
          </p:nvPicPr>
          <p:blipFill rotWithShape="1">
            <a:blip r:embed="rId6">
              <a:alphaModFix/>
            </a:blip>
            <a:srcRect/>
            <a:stretch/>
          </p:blipFill>
          <p:spPr>
            <a:xfrm>
              <a:off x="4391942" y="3645023"/>
              <a:ext cx="2412304" cy="1980257"/>
            </a:xfrm>
            <a:prstGeom prst="rect">
              <a:avLst/>
            </a:prstGeom>
            <a:noFill/>
            <a:ln>
              <a:noFill/>
            </a:ln>
          </p:spPr>
        </p:pic>
        <p:pic>
          <p:nvPicPr>
            <p:cNvPr id="159" name="Shape 159" descr="https://lh5.googleusercontent.com/bWbOzF0OQIQ4Fcm-Dgetaj_IInRq4CjwIbqdhS2Bx0CH6SLyux9SnYe9teBkdxCoG-6zCtKRsmCD6V7y7MHbov620EeErLzDJUnZewBFCW2oKJpwmBbjoqWFRlE_pAM5SXtcq7kcKA"/>
            <p:cNvPicPr preferRelativeResize="0"/>
            <p:nvPr/>
          </p:nvPicPr>
          <p:blipFill rotWithShape="1">
            <a:blip r:embed="rId7">
              <a:alphaModFix/>
            </a:blip>
            <a:srcRect/>
            <a:stretch/>
          </p:blipFill>
          <p:spPr>
            <a:xfrm>
              <a:off x="6436369" y="1412775"/>
              <a:ext cx="2456110" cy="2351334"/>
            </a:xfrm>
            <a:prstGeom prst="rect">
              <a:avLst/>
            </a:prstGeom>
            <a:noFill/>
            <a:ln>
              <a:noFill/>
            </a:ln>
          </p:spPr>
        </p:pic>
        <p:pic>
          <p:nvPicPr>
            <p:cNvPr id="160" name="Shape 160" descr="https://lh6.googleusercontent.com/R_AwFU9pEYCiOmknuy0FNZcVWYQC8AeBrcOEFEjuE4JdTzxYIXsLUEYxvBjZwKb32lej0SvHPAfTUnkErZdmfpyTZktJxaNKyZz9-SqwT5WOfCX9SNGEyM0Vt0ur_en4qZrHs9Ld6Q"/>
            <p:cNvPicPr preferRelativeResize="0"/>
            <p:nvPr/>
          </p:nvPicPr>
          <p:blipFill rotWithShape="1">
            <a:blip r:embed="rId8">
              <a:alphaModFix/>
            </a:blip>
            <a:srcRect/>
            <a:stretch/>
          </p:blipFill>
          <p:spPr>
            <a:xfrm>
              <a:off x="7093034" y="4432960"/>
              <a:ext cx="1635520" cy="1610095"/>
            </a:xfrm>
            <a:prstGeom prst="rect">
              <a:avLst/>
            </a:prstGeom>
            <a:noFill/>
            <a:ln>
              <a:noFill/>
            </a:ln>
          </p:spPr>
        </p:pic>
        <p:sp>
          <p:nvSpPr>
            <p:cNvPr id="161" name="Shape 161"/>
            <p:cNvSpPr txBox="1"/>
            <p:nvPr/>
          </p:nvSpPr>
          <p:spPr>
            <a:xfrm>
              <a:off x="611560" y="3215778"/>
              <a:ext cx="1316514"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a:solidFill>
                    <a:srgbClr val="366092"/>
                  </a:solidFill>
                  <a:latin typeface="Calibri"/>
                  <a:ea typeface="Calibri"/>
                  <a:cs typeface="Calibri"/>
                  <a:sym typeface="Calibri"/>
                </a:rPr>
                <a:t>Reservas</a:t>
              </a:r>
            </a:p>
            <a:p>
              <a:pPr marL="0" marR="0" lvl="0" indent="0" algn="ctr" rtl="0">
                <a:spcBef>
                  <a:spcPts val="0"/>
                </a:spcBef>
                <a:buSzPct val="25000"/>
                <a:buNone/>
              </a:pPr>
              <a:r>
                <a:rPr lang="es-CL" sz="2400" b="1" i="0" u="none" strike="noStrike" cap="none">
                  <a:solidFill>
                    <a:srgbClr val="366092"/>
                  </a:solidFill>
                  <a:latin typeface="Calibri"/>
                  <a:ea typeface="Calibri"/>
                  <a:cs typeface="Calibri"/>
                  <a:sym typeface="Calibri"/>
                </a:rPr>
                <a:t>en Línea</a:t>
              </a:r>
            </a:p>
          </p:txBody>
        </p:sp>
        <p:sp>
          <p:nvSpPr>
            <p:cNvPr id="162" name="Shape 162"/>
            <p:cNvSpPr txBox="1"/>
            <p:nvPr/>
          </p:nvSpPr>
          <p:spPr>
            <a:xfrm>
              <a:off x="251519" y="5982378"/>
              <a:ext cx="2300629"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a:solidFill>
                    <a:srgbClr val="366092"/>
                  </a:solidFill>
                  <a:latin typeface="Calibri"/>
                  <a:ea typeface="Calibri"/>
                  <a:cs typeface="Calibri"/>
                  <a:sym typeface="Calibri"/>
                </a:rPr>
                <a:t>Integración</a:t>
              </a:r>
            </a:p>
            <a:p>
              <a:pPr marL="0" marR="0" lvl="0" indent="0" algn="ctr" rtl="0">
                <a:spcBef>
                  <a:spcPts val="0"/>
                </a:spcBef>
                <a:buSzPct val="25000"/>
                <a:buNone/>
              </a:pPr>
              <a:r>
                <a:rPr lang="es-CL" sz="2400" b="1" i="0" u="none" strike="noStrike" cap="none">
                  <a:solidFill>
                    <a:srgbClr val="366092"/>
                  </a:solidFill>
                  <a:latin typeface="Calibri"/>
                  <a:ea typeface="Calibri"/>
                  <a:cs typeface="Calibri"/>
                  <a:sym typeface="Calibri"/>
                </a:rPr>
                <a:t>Comandas - Caja</a:t>
              </a:r>
            </a:p>
          </p:txBody>
        </p:sp>
        <p:sp>
          <p:nvSpPr>
            <p:cNvPr id="163" name="Shape 163"/>
            <p:cNvSpPr txBox="1"/>
            <p:nvPr/>
          </p:nvSpPr>
          <p:spPr>
            <a:xfrm>
              <a:off x="7228457" y="3044031"/>
              <a:ext cx="1476018"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a:solidFill>
                    <a:srgbClr val="366092"/>
                  </a:solidFill>
                  <a:latin typeface="Calibri"/>
                  <a:ea typeface="Calibri"/>
                  <a:cs typeface="Calibri"/>
                  <a:sym typeface="Calibri"/>
                </a:rPr>
                <a:t>Control de stock</a:t>
              </a:r>
            </a:p>
          </p:txBody>
        </p:sp>
        <p:sp>
          <p:nvSpPr>
            <p:cNvPr id="164" name="Shape 164"/>
            <p:cNvSpPr txBox="1"/>
            <p:nvPr/>
          </p:nvSpPr>
          <p:spPr>
            <a:xfrm>
              <a:off x="7092279" y="5949280"/>
              <a:ext cx="1664022"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a:solidFill>
                    <a:srgbClr val="366092"/>
                  </a:solidFill>
                  <a:latin typeface="Calibri"/>
                  <a:ea typeface="Calibri"/>
                  <a:cs typeface="Calibri"/>
                  <a:sym typeface="Calibri"/>
                </a:rPr>
                <a:t>Gestión de Insumos</a:t>
              </a:r>
            </a:p>
          </p:txBody>
        </p:sp>
        <p:pic>
          <p:nvPicPr>
            <p:cNvPr id="165" name="Shape 165" descr="https://images.vexels.com/media/users/3/127079/isolated/preview/27e2a59ab1ed4e676a85c619ec2cf5f9-cinta-curva-flecha-by-vexels.png"/>
            <p:cNvPicPr preferRelativeResize="0"/>
            <p:nvPr/>
          </p:nvPicPr>
          <p:blipFill rotWithShape="1">
            <a:blip r:embed="rId9">
              <a:alphaModFix/>
            </a:blip>
            <a:srcRect/>
            <a:stretch/>
          </p:blipFill>
          <p:spPr>
            <a:xfrm>
              <a:off x="4980819" y="1926703"/>
              <a:ext cx="1535396" cy="1502295"/>
            </a:xfrm>
            <a:prstGeom prst="rect">
              <a:avLst/>
            </a:prstGeom>
            <a:noFill/>
            <a:ln>
              <a:noFill/>
            </a:ln>
          </p:spPr>
        </p:pic>
        <p:pic>
          <p:nvPicPr>
            <p:cNvPr id="166" name="Shape 166"/>
            <p:cNvPicPr preferRelativeResize="0"/>
            <p:nvPr/>
          </p:nvPicPr>
          <p:blipFill rotWithShape="1">
            <a:blip r:embed="rId10">
              <a:alphaModFix/>
            </a:blip>
            <a:srcRect/>
            <a:stretch/>
          </p:blipFill>
          <p:spPr>
            <a:xfrm>
              <a:off x="1979711" y="1305637"/>
              <a:ext cx="1186246" cy="1403281"/>
            </a:xfrm>
            <a:prstGeom prst="rect">
              <a:avLst/>
            </a:prstGeom>
            <a:noFill/>
            <a:ln>
              <a:noFill/>
            </a:ln>
          </p:spPr>
        </p:pic>
        <p:pic>
          <p:nvPicPr>
            <p:cNvPr id="167" name="Shape 167"/>
            <p:cNvPicPr preferRelativeResize="0"/>
            <p:nvPr/>
          </p:nvPicPr>
          <p:blipFill rotWithShape="1">
            <a:blip r:embed="rId11">
              <a:alphaModFix/>
            </a:blip>
            <a:srcRect/>
            <a:stretch/>
          </p:blipFill>
          <p:spPr>
            <a:xfrm>
              <a:off x="2411759" y="4149080"/>
              <a:ext cx="1502295" cy="1502295"/>
            </a:xfrm>
            <a:prstGeom prst="rect">
              <a:avLst/>
            </a:prstGeom>
            <a:noFill/>
            <a:ln>
              <a:noFill/>
            </a:ln>
          </p:spPr>
        </p:pic>
      </p:grpSp>
      <p:pic>
        <p:nvPicPr>
          <p:cNvPr id="168" name="Shape 168"/>
          <p:cNvPicPr preferRelativeResize="0"/>
          <p:nvPr/>
        </p:nvPicPr>
        <p:blipFill rotWithShape="1">
          <a:blip r:embed="rId12">
            <a:alphaModFix/>
          </a:blip>
          <a:srcRect/>
          <a:stretch/>
        </p:blipFill>
        <p:spPr>
          <a:xfrm>
            <a:off x="5599855" y="5392960"/>
            <a:ext cx="1492424" cy="1492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3"/>
        <p:cNvGrpSpPr/>
        <p:nvPr/>
      </p:nvGrpSpPr>
      <p:grpSpPr>
        <a:xfrm>
          <a:off x="0" y="0"/>
          <a:ext cx="0" cy="0"/>
          <a:chOff x="0" y="0"/>
          <a:chExt cx="0" cy="0"/>
        </a:xfrm>
      </p:grpSpPr>
      <p:sp>
        <p:nvSpPr>
          <p:cNvPr id="174" name="Shape 174"/>
          <p:cNvSpPr txBox="1">
            <a:spLocks noGrp="1"/>
          </p:cNvSpPr>
          <p:nvPr>
            <p:ph type="ctrTitle"/>
          </p:nvPr>
        </p:nvSpPr>
        <p:spPr>
          <a:xfrm>
            <a:off x="685800" y="2130425"/>
            <a:ext cx="7776000" cy="1470024"/>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6000" b="1" i="0" u="none" strike="noStrike" cap="none">
                <a:solidFill>
                  <a:schemeClr val="lt1"/>
                </a:solidFill>
                <a:latin typeface="Calibri"/>
                <a:ea typeface="Calibri"/>
                <a:cs typeface="Calibri"/>
                <a:sym typeface="Calibri"/>
              </a:rPr>
              <a:t>  Ristorante di Corfo</a:t>
            </a:r>
          </a:p>
        </p:txBody>
      </p:sp>
      <p:sp>
        <p:nvSpPr>
          <p:cNvPr id="175" name="Shape 175"/>
          <p:cNvSpPr txBox="1">
            <a:spLocks noGrp="1"/>
          </p:cNvSpPr>
          <p:nvPr>
            <p:ph type="subTitle" idx="1"/>
          </p:nvPr>
        </p:nvSpPr>
        <p:spPr>
          <a:xfrm>
            <a:off x="683568" y="3809360"/>
            <a:ext cx="7776000" cy="694927"/>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s-CL" sz="3200" b="1" i="0" u="none" strike="noStrike" cap="none" dirty="0">
                <a:solidFill>
                  <a:schemeClr val="lt1"/>
                </a:solidFill>
                <a:latin typeface="Calibri"/>
                <a:ea typeface="Calibri"/>
                <a:cs typeface="Calibri"/>
                <a:sym typeface="Calibri"/>
              </a:rPr>
              <a:t>Expertos en Pasta</a:t>
            </a:r>
          </a:p>
        </p:txBody>
      </p:sp>
      <p:pic>
        <p:nvPicPr>
          <p:cNvPr id="176" name="Shape 176" descr="https://lh3.googleusercontent.com/UYoqA1tPYIG6wkcW_ErB_3sM6GTnPLTspfNnAEjxVYz-BdHshtwfsVezEPLOchDjPjRnjXcYuszK2BHrXWFdVvMyb1Ajm_vodSe1QpY3Cq7Lt0Jl5E3rCTMAw5YR-czQNnPHklJGrw"/>
          <p:cNvPicPr preferRelativeResize="0"/>
          <p:nvPr/>
        </p:nvPicPr>
        <p:blipFill rotWithShape="1">
          <a:blip r:embed="rId3">
            <a:alphaModFix/>
          </a:blip>
          <a:srcRect/>
          <a:stretch/>
        </p:blipFill>
        <p:spPr>
          <a:xfrm>
            <a:off x="7232190" y="2479923"/>
            <a:ext cx="868201" cy="8770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descr="https://lh4.googleusercontent.com/IoXXrsN1-Tb9dPE9e2ZH7Qa1GXHDxl7FPho-BgHbjeqL4yoxDuRD_U3ZoREskZ6ICXvNfAZgJmmSAbpXmij2R507PzBmuVyMI3_2eukya_4IFXFqtF9gl5z7Srm-9SOkXVOX1B1fQg"/>
          <p:cNvPicPr preferRelativeResize="0"/>
          <p:nvPr/>
        </p:nvPicPr>
        <p:blipFill rotWithShape="1">
          <a:blip r:embed="rId3">
            <a:alphaModFix/>
          </a:blip>
          <a:srcRect/>
          <a:stretch/>
        </p:blipFill>
        <p:spPr>
          <a:xfrm>
            <a:off x="4661074" y="5026900"/>
            <a:ext cx="4339500" cy="1721999"/>
          </a:xfrm>
          <a:prstGeom prst="rect">
            <a:avLst/>
          </a:prstGeom>
          <a:noFill/>
          <a:ln>
            <a:noFill/>
          </a:ln>
        </p:spPr>
      </p:pic>
      <p:sp>
        <p:nvSpPr>
          <p:cNvPr id="114" name="Shape 114"/>
          <p:cNvSpPr txBox="1">
            <a:spLocks noGrp="1"/>
          </p:cNvSpPr>
          <p:nvPr>
            <p:ph type="title"/>
          </p:nvPr>
        </p:nvSpPr>
        <p:spPr>
          <a:xfrm>
            <a:off x="457200" y="274637"/>
            <a:ext cx="8229600" cy="1143000"/>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Propuesta</a:t>
            </a:r>
          </a:p>
        </p:txBody>
      </p:sp>
      <p:sp>
        <p:nvSpPr>
          <p:cNvPr id="115" name="Shape 115"/>
          <p:cNvSpPr txBox="1">
            <a:spLocks noGrp="1"/>
          </p:cNvSpPr>
          <p:nvPr>
            <p:ph type="body" idx="1"/>
          </p:nvPr>
        </p:nvSpPr>
        <p:spPr>
          <a:xfrm>
            <a:off x="527600" y="1496825"/>
            <a:ext cx="8229600" cy="3530100"/>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a:solidFill>
                  <a:schemeClr val="dk1"/>
                </a:solidFill>
                <a:latin typeface="Calibri"/>
                <a:ea typeface="Calibri"/>
                <a:cs typeface="Calibri"/>
                <a:sym typeface="Calibri"/>
              </a:rPr>
              <a:t>Para una </a:t>
            </a:r>
            <a:r>
              <a:rPr lang="es-CL" sz="2800" b="1" i="0" u="none" strike="noStrike" cap="none">
                <a:solidFill>
                  <a:schemeClr val="dk1"/>
                </a:solidFill>
                <a:latin typeface="Calibri"/>
                <a:ea typeface="Calibri"/>
                <a:cs typeface="Calibri"/>
                <a:sym typeface="Calibri"/>
              </a:rPr>
              <a:t>gestión eficiente</a:t>
            </a:r>
            <a:r>
              <a:rPr lang="es-CL" sz="2800" b="0" i="0" u="none" strike="noStrike" cap="none">
                <a:solidFill>
                  <a:schemeClr val="dk1"/>
                </a:solidFill>
                <a:latin typeface="Calibri"/>
                <a:ea typeface="Calibri"/>
                <a:cs typeface="Calibri"/>
                <a:sym typeface="Calibri"/>
              </a:rPr>
              <a:t> de los distintos </a:t>
            </a:r>
            <a:r>
              <a:rPr lang="es-CL" sz="2800" b="1" i="0" u="none" strike="noStrike" cap="none">
                <a:solidFill>
                  <a:schemeClr val="dk1"/>
                </a:solidFill>
                <a:latin typeface="Calibri"/>
                <a:ea typeface="Calibri"/>
                <a:cs typeface="Calibri"/>
                <a:sym typeface="Calibri"/>
              </a:rPr>
              <a:t>requerimientos</a:t>
            </a:r>
            <a:r>
              <a:rPr lang="es-CL" sz="2800" b="0" i="0" u="none" strike="noStrike" cap="none">
                <a:solidFill>
                  <a:schemeClr val="dk1"/>
                </a:solidFill>
                <a:latin typeface="Calibri"/>
                <a:ea typeface="Calibri"/>
                <a:cs typeface="Calibri"/>
                <a:sym typeface="Calibri"/>
              </a:rPr>
              <a:t> del Cliente, nuestro equipo</a:t>
            </a:r>
            <a:r>
              <a:rPr lang="es-CL" sz="2800" b="1" i="0" u="none" strike="noStrike" cap="none">
                <a:solidFill>
                  <a:schemeClr val="dk1"/>
                </a:solidFill>
                <a:latin typeface="Calibri"/>
                <a:ea typeface="Calibri"/>
                <a:cs typeface="Calibri"/>
                <a:sym typeface="Calibri"/>
              </a:rPr>
              <a:t> </a:t>
            </a:r>
            <a:r>
              <a:rPr lang="es-CL" sz="2800" b="0" i="0" u="none" strike="noStrike" cap="none">
                <a:solidFill>
                  <a:schemeClr val="dk1"/>
                </a:solidFill>
                <a:latin typeface="Calibri"/>
                <a:ea typeface="Calibri"/>
                <a:cs typeface="Calibri"/>
                <a:sym typeface="Calibri"/>
              </a:rPr>
              <a:t>se enfocará en </a:t>
            </a:r>
            <a:r>
              <a:rPr lang="es-CL" sz="2800" b="1" i="0" u="none" strike="noStrike" cap="none">
                <a:solidFill>
                  <a:schemeClr val="dk1"/>
                </a:solidFill>
                <a:latin typeface="Calibri"/>
                <a:ea typeface="Calibri"/>
                <a:cs typeface="Calibri"/>
                <a:sym typeface="Calibri"/>
              </a:rPr>
              <a:t>cuatro áreas específicas</a:t>
            </a:r>
            <a:r>
              <a:rPr lang="es-CL" sz="2800" b="0" i="0" u="none" strike="noStrike" cap="none">
                <a:solidFill>
                  <a:schemeClr val="dk1"/>
                </a:solidFill>
                <a:latin typeface="Calibri"/>
                <a:ea typeface="Calibri"/>
                <a:cs typeface="Calibri"/>
                <a:sym typeface="Calibri"/>
              </a:rPr>
              <a:t> del negocio.</a:t>
            </a:r>
          </a:p>
          <a:p>
            <a:pPr marL="0" marR="0" lvl="0" indent="0" algn="just" rtl="0">
              <a:spcBef>
                <a:spcPts val="0"/>
              </a:spcBef>
              <a:buClr>
                <a:schemeClr val="dk1"/>
              </a:buClr>
              <a:buSzPct val="25000"/>
              <a:buFont typeface="Arial"/>
              <a:buNone/>
            </a:pPr>
            <a:endParaRPr sz="2800"/>
          </a:p>
          <a:p>
            <a:pPr marL="0" marR="0" lvl="0" indent="0" algn="just" rtl="0">
              <a:spcBef>
                <a:spcPts val="0"/>
              </a:spcBef>
              <a:buClr>
                <a:schemeClr val="dk1"/>
              </a:buClr>
              <a:buSzPct val="25000"/>
              <a:buFont typeface="Arial"/>
              <a:buNone/>
            </a:pPr>
            <a:r>
              <a:rPr lang="es-CL" sz="2800"/>
              <a:t>1.	Sistema de reservas en línea</a:t>
            </a:r>
          </a:p>
          <a:p>
            <a:pPr marL="0" marR="0" lvl="0" indent="0" algn="just" rtl="0">
              <a:spcBef>
                <a:spcPts val="0"/>
              </a:spcBef>
              <a:buClr>
                <a:schemeClr val="dk1"/>
              </a:buClr>
              <a:buSzPct val="25000"/>
              <a:buFont typeface="Arial"/>
              <a:buNone/>
            </a:pPr>
            <a:r>
              <a:rPr lang="es-CL" sz="2800"/>
              <a:t>2.	Sistema de pedidos</a:t>
            </a:r>
          </a:p>
          <a:p>
            <a:pPr marL="0" marR="0" lvl="0" indent="0" algn="just" rtl="0">
              <a:spcBef>
                <a:spcPts val="0"/>
              </a:spcBef>
              <a:buClr>
                <a:schemeClr val="dk1"/>
              </a:buClr>
              <a:buSzPct val="25000"/>
              <a:buFont typeface="Arial"/>
              <a:buNone/>
            </a:pPr>
            <a:r>
              <a:rPr lang="es-CL" sz="2800"/>
              <a:t>3.	Sistema de control de stock</a:t>
            </a:r>
          </a:p>
          <a:p>
            <a:pPr marL="0" marR="0" lvl="0" indent="0" algn="just" rtl="0">
              <a:spcBef>
                <a:spcPts val="0"/>
              </a:spcBef>
              <a:buClr>
                <a:schemeClr val="dk1"/>
              </a:buClr>
              <a:buSzPct val="25000"/>
              <a:buFont typeface="Arial"/>
              <a:buNone/>
            </a:pPr>
            <a:r>
              <a:rPr lang="es-CL" sz="2800"/>
              <a:t>4.	Sistema de gestión de insumos</a:t>
            </a:r>
          </a:p>
          <a:p>
            <a:pPr marL="0" marR="0" lvl="0" indent="0" algn="just" rtl="0">
              <a:spcBef>
                <a:spcPts val="0"/>
              </a:spcBef>
              <a:buClr>
                <a:schemeClr val="dk1"/>
              </a:buClr>
              <a:buSzPct val="25000"/>
              <a:buFont typeface="Arial"/>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1068365"/>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1. Sistema de Reserva en línea</a:t>
            </a:r>
          </a:p>
        </p:txBody>
      </p:sp>
      <p:sp>
        <p:nvSpPr>
          <p:cNvPr id="121" name="Shape 121"/>
          <p:cNvSpPr txBox="1">
            <a:spLocks noGrp="1"/>
          </p:cNvSpPr>
          <p:nvPr>
            <p:ph type="body" idx="1"/>
          </p:nvPr>
        </p:nvSpPr>
        <p:spPr>
          <a:xfrm>
            <a:off x="457200" y="1960240"/>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dirty="0">
                <a:solidFill>
                  <a:schemeClr val="dk1"/>
                </a:solidFill>
                <a:latin typeface="Calibri"/>
                <a:ea typeface="Calibri"/>
                <a:cs typeface="Calibri"/>
                <a:sym typeface="Calibri"/>
              </a:rPr>
              <a:t>Tendiente a mejorar la gestión de reservas, se habilitará una </a:t>
            </a:r>
            <a:r>
              <a:rPr lang="es-CL" sz="2800" b="1" i="0" u="none" strike="noStrike" cap="none" dirty="0">
                <a:solidFill>
                  <a:schemeClr val="dk1"/>
                </a:solidFill>
                <a:latin typeface="Calibri"/>
                <a:ea typeface="Calibri"/>
                <a:cs typeface="Calibri"/>
                <a:sym typeface="Calibri"/>
              </a:rPr>
              <a:t>plataforma web</a:t>
            </a:r>
            <a:r>
              <a:rPr lang="es-CL" sz="2800" b="0" i="0" u="none" strike="noStrike" cap="none" dirty="0">
                <a:solidFill>
                  <a:schemeClr val="dk1"/>
                </a:solidFill>
                <a:latin typeface="Calibri"/>
                <a:ea typeface="Calibri"/>
                <a:cs typeface="Calibri"/>
                <a:sym typeface="Calibri"/>
              </a:rPr>
              <a:t> para reservas en línea.</a:t>
            </a:r>
          </a:p>
        </p:txBody>
      </p:sp>
      <p:pic>
        <p:nvPicPr>
          <p:cNvPr id="122" name="Shape 122" descr="http://rallydaauga.com/wp-content/uploads/2014/01/iconos-pago-formulario.png"/>
          <p:cNvPicPr preferRelativeResize="0"/>
          <p:nvPr/>
        </p:nvPicPr>
        <p:blipFill rotWithShape="1">
          <a:blip r:embed="rId3">
            <a:alphaModFix/>
          </a:blip>
          <a:srcRect/>
          <a:stretch/>
        </p:blipFill>
        <p:spPr>
          <a:xfrm>
            <a:off x="5652119" y="3356992"/>
            <a:ext cx="2857499" cy="2552699"/>
          </a:xfrm>
          <a:prstGeom prst="rect">
            <a:avLst/>
          </a:prstGeom>
          <a:noFill/>
          <a:ln>
            <a:noFill/>
          </a:ln>
        </p:spPr>
      </p:pic>
      <p:sp>
        <p:nvSpPr>
          <p:cNvPr id="123" name="Shape 123"/>
          <p:cNvSpPr txBox="1"/>
          <p:nvPr/>
        </p:nvSpPr>
        <p:spPr>
          <a:xfrm>
            <a:off x="609600" y="3576433"/>
            <a:ext cx="4826496" cy="1940797"/>
          </a:xfrm>
          <a:prstGeom prst="rect">
            <a:avLst/>
          </a:prstGeom>
          <a:noFill/>
          <a:ln>
            <a:noFill/>
          </a:ln>
        </p:spPr>
        <p:txBody>
          <a:bodyPr wrap="square" lIns="91425" tIns="45700" rIns="91425" bIns="45700" anchor="t" anchorCtr="0">
            <a:noAutofit/>
          </a:bodyPr>
          <a:lstStyle/>
          <a:p>
            <a:pPr marL="342900" marR="0" lvl="0" indent="-342900" algn="just" rtl="0">
              <a:spcBef>
                <a:spcPts val="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Disminuye trabajo manual</a:t>
            </a:r>
          </a:p>
          <a:p>
            <a:pPr marL="342900" marR="0" lvl="0" indent="-342900" algn="just" rtl="0">
              <a:spcBef>
                <a:spcPts val="56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Servicio disponible 24/7</a:t>
            </a:r>
          </a:p>
          <a:p>
            <a:pPr marL="342900" marR="0" lvl="0" indent="-342900" algn="just" rtl="0">
              <a:spcBef>
                <a:spcPts val="560"/>
              </a:spcBef>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Comprobación automática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1143000"/>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dirty="0">
                <a:solidFill>
                  <a:schemeClr val="lt1"/>
                </a:solidFill>
              </a:rPr>
              <a:t>1. Funcionalidades sistema de Reserva en </a:t>
            </a:r>
            <a:r>
              <a:rPr lang="es-CL" sz="3200" b="1" i="0" u="none" strike="noStrike" cap="none" dirty="0">
                <a:solidFill>
                  <a:schemeClr val="lt1"/>
                </a:solidFill>
                <a:latin typeface="Calibri"/>
                <a:ea typeface="Calibri"/>
                <a:cs typeface="Calibri"/>
                <a:sym typeface="Calibri"/>
              </a:rPr>
              <a:t>línea</a:t>
            </a:r>
            <a:endParaRPr lang="es-CL" sz="4400" b="1" i="0" u="none" strike="noStrike" cap="none" dirty="0">
              <a:solidFill>
                <a:schemeClr val="lt1"/>
              </a:solidFill>
              <a:latin typeface="Calibri"/>
              <a:ea typeface="Calibri"/>
              <a:cs typeface="Calibri"/>
              <a:sym typeface="Calibri"/>
            </a:endParaRPr>
          </a:p>
        </p:txBody>
      </p:sp>
      <p:sp>
        <p:nvSpPr>
          <p:cNvPr id="121" name="Shape 121"/>
          <p:cNvSpPr txBox="1">
            <a:spLocks noGrp="1"/>
          </p:cNvSpPr>
          <p:nvPr>
            <p:ph type="body" idx="1"/>
          </p:nvPr>
        </p:nvSpPr>
        <p:spPr>
          <a:xfrm>
            <a:off x="4597400" y="1934840"/>
            <a:ext cx="3996267" cy="461227"/>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1" i="0" u="none" strike="noStrike" cap="none" dirty="0">
                <a:solidFill>
                  <a:schemeClr val="dk1"/>
                </a:solidFill>
                <a:sym typeface="Calibri"/>
              </a:rPr>
              <a:t>Perspectiv</a:t>
            </a:r>
            <a:r>
              <a:rPr lang="es-CL" sz="2800" b="1" dirty="0"/>
              <a:t>a Restaurante </a:t>
            </a:r>
          </a:p>
          <a:p>
            <a:pPr marL="0" marR="0" lvl="0" indent="0" algn="just" rtl="0">
              <a:spcBef>
                <a:spcPts val="0"/>
              </a:spcBef>
              <a:buClr>
                <a:schemeClr val="dk1"/>
              </a:buClr>
              <a:buSzPct val="25000"/>
              <a:buFont typeface="Arial"/>
              <a:buNone/>
            </a:pPr>
            <a:endParaRPr lang="es-CL" sz="2800" b="0" i="0" u="none" strike="noStrike" cap="none" dirty="0">
              <a:solidFill>
                <a:schemeClr val="dk1"/>
              </a:solidFill>
              <a:latin typeface="Calibri"/>
              <a:ea typeface="Calibri"/>
              <a:cs typeface="Calibri"/>
              <a:sym typeface="Calibri"/>
            </a:endParaRPr>
          </a:p>
        </p:txBody>
      </p:sp>
      <p:sp>
        <p:nvSpPr>
          <p:cNvPr id="123" name="Shape 123"/>
          <p:cNvSpPr txBox="1"/>
          <p:nvPr/>
        </p:nvSpPr>
        <p:spPr>
          <a:xfrm>
            <a:off x="4572000" y="2662700"/>
            <a:ext cx="4267696" cy="2997056"/>
          </a:xfrm>
          <a:prstGeom prst="rect">
            <a:avLst/>
          </a:prstGeom>
          <a:noFill/>
          <a:ln>
            <a:noFill/>
          </a:ln>
        </p:spPr>
        <p:txBody>
          <a:bodyPr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Ingresar mesas disponibilidad de mesas.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Consultar reservas diarias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Consultar una reserva especifica.</a:t>
            </a:r>
          </a:p>
        </p:txBody>
      </p:sp>
      <p:sp>
        <p:nvSpPr>
          <p:cNvPr id="6" name="Shape 121"/>
          <p:cNvSpPr txBox="1">
            <a:spLocks/>
          </p:cNvSpPr>
          <p:nvPr/>
        </p:nvSpPr>
        <p:spPr>
          <a:xfrm>
            <a:off x="498790" y="1934840"/>
            <a:ext cx="3572933" cy="46776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a:t>Perspectiva cliente</a:t>
            </a:r>
          </a:p>
        </p:txBody>
      </p:sp>
      <p:sp>
        <p:nvSpPr>
          <p:cNvPr id="7" name="Shape 123"/>
          <p:cNvSpPr txBox="1"/>
          <p:nvPr/>
        </p:nvSpPr>
        <p:spPr>
          <a:xfrm>
            <a:off x="298382" y="2673683"/>
            <a:ext cx="4120721" cy="2997056"/>
          </a:xfrm>
          <a:prstGeom prst="rect">
            <a:avLst/>
          </a:prstGeom>
          <a:noFill/>
          <a:ln>
            <a:noFill/>
          </a:ln>
        </p:spPr>
        <p:txBody>
          <a:bodyPr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Hacer una reserva.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Consultar sus reservas.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Eliminar reservas.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Consultar disponibilidad de mesas. </a:t>
            </a:r>
            <a:endParaRPr lang="es-CL"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177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780588"/>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1. Sistema de Reserva en línea</a:t>
            </a:r>
          </a:p>
        </p:txBody>
      </p:sp>
      <p:pic>
        <p:nvPicPr>
          <p:cNvPr id="4" name="Imagen 3"/>
          <p:cNvPicPr>
            <a:picLocks noChangeAspect="1"/>
          </p:cNvPicPr>
          <p:nvPr/>
        </p:nvPicPr>
        <p:blipFill>
          <a:blip r:embed="rId3"/>
          <a:stretch>
            <a:fillRect/>
          </a:stretch>
        </p:blipFill>
        <p:spPr>
          <a:xfrm>
            <a:off x="0" y="1907618"/>
            <a:ext cx="9144000" cy="3601564"/>
          </a:xfrm>
          <a:prstGeom prst="rect">
            <a:avLst/>
          </a:prstGeom>
        </p:spPr>
      </p:pic>
    </p:spTree>
    <p:extLst>
      <p:ext uri="{BB962C8B-B14F-4D97-AF65-F5344CB8AC3E}">
        <p14:creationId xmlns:p14="http://schemas.microsoft.com/office/powerpoint/2010/main" val="400913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895979"/>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1. Sistema de Reserva en línea</a:t>
            </a:r>
          </a:p>
        </p:txBody>
      </p:sp>
      <p:pic>
        <p:nvPicPr>
          <p:cNvPr id="2" name="Imagen 1"/>
          <p:cNvPicPr>
            <a:picLocks noChangeAspect="1"/>
          </p:cNvPicPr>
          <p:nvPr/>
        </p:nvPicPr>
        <p:blipFill>
          <a:blip r:embed="rId3"/>
          <a:stretch>
            <a:fillRect/>
          </a:stretch>
        </p:blipFill>
        <p:spPr>
          <a:xfrm>
            <a:off x="601575" y="2512686"/>
            <a:ext cx="3034760" cy="4192821"/>
          </a:xfrm>
          <a:prstGeom prst="rect">
            <a:avLst/>
          </a:prstGeom>
        </p:spPr>
      </p:pic>
      <p:pic>
        <p:nvPicPr>
          <p:cNvPr id="5" name="Imagen 4"/>
          <p:cNvPicPr>
            <a:picLocks noChangeAspect="1"/>
          </p:cNvPicPr>
          <p:nvPr/>
        </p:nvPicPr>
        <p:blipFill>
          <a:blip r:embed="rId4"/>
          <a:stretch>
            <a:fillRect/>
          </a:stretch>
        </p:blipFill>
        <p:spPr>
          <a:xfrm>
            <a:off x="4093535" y="2844013"/>
            <a:ext cx="4780579" cy="2779548"/>
          </a:xfrm>
          <a:prstGeom prst="rect">
            <a:avLst/>
          </a:prstGeom>
        </p:spPr>
      </p:pic>
      <p:sp>
        <p:nvSpPr>
          <p:cNvPr id="7" name="Shape 130"/>
          <p:cNvSpPr txBox="1"/>
          <p:nvPr/>
        </p:nvSpPr>
        <p:spPr>
          <a:xfrm>
            <a:off x="567268" y="1862625"/>
            <a:ext cx="2980266" cy="457562"/>
          </a:xfrm>
          <a:prstGeom prst="rect">
            <a:avLst/>
          </a:prstGeom>
          <a:noFill/>
          <a:ln>
            <a:noFill/>
          </a:ln>
        </p:spPr>
        <p:txBody>
          <a:bodyPr wrap="square" lIns="91425" tIns="45700" rIns="91425" bIns="45700" anchor="t" anchorCtr="0">
            <a:noAutofit/>
          </a:bodyPr>
          <a:lstStyle/>
          <a:p>
            <a:pPr marR="0" lvl="0" algn="just" rtl="0">
              <a:spcBef>
                <a:spcPts val="0"/>
              </a:spcBef>
              <a:spcAft>
                <a:spcPts val="0"/>
              </a:spcAft>
              <a:buClr>
                <a:schemeClr val="dk1"/>
              </a:buClr>
              <a:buSzPct val="100000"/>
            </a:pPr>
            <a:r>
              <a:rPr lang="es-CL" sz="2800" b="1" i="0" u="none" strike="noStrike" cap="none" dirty="0">
                <a:solidFill>
                  <a:schemeClr val="dk1"/>
                </a:solidFill>
                <a:latin typeface="Calibri"/>
                <a:ea typeface="Calibri"/>
                <a:cs typeface="Calibri"/>
                <a:sym typeface="Calibri"/>
              </a:rPr>
              <a:t>Hacer una reserva </a:t>
            </a:r>
          </a:p>
        </p:txBody>
      </p:sp>
      <p:sp>
        <p:nvSpPr>
          <p:cNvPr id="8" name="Shape 130"/>
          <p:cNvSpPr txBox="1"/>
          <p:nvPr/>
        </p:nvSpPr>
        <p:spPr>
          <a:xfrm>
            <a:off x="5012268" y="1862625"/>
            <a:ext cx="2980266" cy="457562"/>
          </a:xfrm>
          <a:prstGeom prst="rect">
            <a:avLst/>
          </a:prstGeom>
          <a:noFill/>
          <a:ln>
            <a:noFill/>
          </a:ln>
        </p:spPr>
        <p:txBody>
          <a:bodyPr wrap="square" lIns="91425" tIns="45700" rIns="91425" bIns="45700" anchor="t" anchorCtr="0">
            <a:noAutofit/>
          </a:bodyPr>
          <a:lstStyle/>
          <a:p>
            <a:pPr marR="0" lvl="0" algn="just" rtl="0">
              <a:spcBef>
                <a:spcPts val="0"/>
              </a:spcBef>
              <a:spcAft>
                <a:spcPts val="0"/>
              </a:spcAft>
              <a:buClr>
                <a:schemeClr val="dk1"/>
              </a:buClr>
              <a:buSzPct val="100000"/>
            </a:pPr>
            <a:r>
              <a:rPr lang="es-CL" sz="2800" b="1" dirty="0">
                <a:solidFill>
                  <a:schemeClr val="dk1"/>
                </a:solidFill>
                <a:latin typeface="Calibri"/>
                <a:ea typeface="Calibri"/>
                <a:cs typeface="Calibri"/>
                <a:sym typeface="Calibri"/>
              </a:rPr>
              <a:t>Consultar reserva</a:t>
            </a:r>
            <a:endParaRPr lang="es-CL" sz="28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660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548680"/>
            <a:ext cx="8229600" cy="1183868"/>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Sistema de pedidos conectado directamente con la generación de cuentas</a:t>
            </a:r>
          </a:p>
        </p:txBody>
      </p:sp>
      <p:sp>
        <p:nvSpPr>
          <p:cNvPr id="129" name="Shape 129"/>
          <p:cNvSpPr txBox="1">
            <a:spLocks noGrp="1"/>
          </p:cNvSpPr>
          <p:nvPr>
            <p:ph type="body" idx="1"/>
          </p:nvPr>
        </p:nvSpPr>
        <p:spPr>
          <a:xfrm>
            <a:off x="457200" y="2636911"/>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dirty="0">
                <a:solidFill>
                  <a:schemeClr val="dk1"/>
                </a:solidFill>
                <a:latin typeface="Calibri"/>
                <a:ea typeface="Calibri"/>
                <a:cs typeface="Calibri"/>
                <a:sym typeface="Calibri"/>
              </a:rPr>
              <a:t>Se activará un sistema de </a:t>
            </a:r>
            <a:r>
              <a:rPr lang="es-CL" sz="2800" b="1" i="0" u="none" strike="noStrike" cap="none" dirty="0">
                <a:solidFill>
                  <a:schemeClr val="dk1"/>
                </a:solidFill>
                <a:latin typeface="Calibri"/>
                <a:ea typeface="Calibri"/>
                <a:cs typeface="Calibri"/>
                <a:sym typeface="Calibri"/>
              </a:rPr>
              <a:t>comunicación directa</a:t>
            </a:r>
            <a:r>
              <a:rPr lang="es-CL" sz="2800" b="0" i="0" u="none" strike="noStrike" cap="none" dirty="0">
                <a:solidFill>
                  <a:schemeClr val="dk1"/>
                </a:solidFill>
                <a:latin typeface="Calibri"/>
                <a:ea typeface="Calibri"/>
                <a:cs typeface="Calibri"/>
                <a:sym typeface="Calibri"/>
              </a:rPr>
              <a:t> entre el registro de pedidos (comandas) y la generación de las respectivas cuentas.</a:t>
            </a:r>
          </a:p>
        </p:txBody>
      </p:sp>
      <p:sp>
        <p:nvSpPr>
          <p:cNvPr id="130" name="Shape 130"/>
          <p:cNvSpPr txBox="1"/>
          <p:nvPr/>
        </p:nvSpPr>
        <p:spPr>
          <a:xfrm>
            <a:off x="609600" y="4224505"/>
            <a:ext cx="4466455" cy="2084815"/>
          </a:xfrm>
          <a:prstGeom prst="rect">
            <a:avLst/>
          </a:prstGeom>
          <a:noFill/>
          <a:ln>
            <a:noFill/>
          </a:ln>
        </p:spPr>
        <p:txBody>
          <a:bodyPr wrap="square" lIns="91425" tIns="45700" rIns="91425" bIns="45700" anchor="t" anchorCtr="0">
            <a:noAutofit/>
          </a:bodyPr>
          <a:lstStyle/>
          <a:p>
            <a:pPr marL="342900" marR="0" lvl="0" indent="-342900" algn="just" rtl="0">
              <a:spcBef>
                <a:spcPts val="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Disminuye errores en las cuentas</a:t>
            </a:r>
          </a:p>
          <a:p>
            <a:pPr marL="342900" marR="0" lvl="0" indent="-342900" algn="just" rtl="0">
              <a:spcBef>
                <a:spcPts val="560"/>
              </a:spcBef>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Permite mayor control desde la administración</a:t>
            </a:r>
          </a:p>
        </p:txBody>
      </p:sp>
      <p:pic>
        <p:nvPicPr>
          <p:cNvPr id="131" name="Shape 131" descr="https://lh3.googleusercontent.com/0hGBdK3AHgk5JeQSwKA2f1DZVN7M8pd9L7g2tQx24NeSzJHz1cKbWef8YSd2a_ZPy0e-lFWtswUqwdxGaEJlbw8C2oTqq-p-lsrjF8JWoszHwnaHaW64Fz6yzhMAq-JpyzZ7I1DDGw"/>
          <p:cNvPicPr preferRelativeResize="0"/>
          <p:nvPr/>
        </p:nvPicPr>
        <p:blipFill rotWithShape="1">
          <a:blip r:embed="rId3">
            <a:alphaModFix/>
          </a:blip>
          <a:srcRect/>
          <a:stretch/>
        </p:blipFill>
        <p:spPr>
          <a:xfrm>
            <a:off x="5626080" y="3933055"/>
            <a:ext cx="2690335" cy="2713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548679"/>
            <a:ext cx="8229600" cy="1026121"/>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Funcionalidades sistema de pedidos</a:t>
            </a:r>
          </a:p>
        </p:txBody>
      </p:sp>
      <p:sp>
        <p:nvSpPr>
          <p:cNvPr id="6" name="Shape 121"/>
          <p:cNvSpPr txBox="1">
            <a:spLocks/>
          </p:cNvSpPr>
          <p:nvPr/>
        </p:nvSpPr>
        <p:spPr>
          <a:xfrm>
            <a:off x="5159695" y="1952719"/>
            <a:ext cx="3527105" cy="461227"/>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a:t>Contabilizar consumo  </a:t>
            </a:r>
          </a:p>
        </p:txBody>
      </p:sp>
      <p:sp>
        <p:nvSpPr>
          <p:cNvPr id="7" name="Shape 123"/>
          <p:cNvSpPr txBox="1"/>
          <p:nvPr/>
        </p:nvSpPr>
        <p:spPr>
          <a:xfrm>
            <a:off x="4932393" y="2462087"/>
            <a:ext cx="3383834" cy="2119698"/>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Contabilizar detalle platos vendidos (para hacer reducir del stock los insumos utilizados.</a:t>
            </a:r>
          </a:p>
        </p:txBody>
      </p:sp>
      <p:sp>
        <p:nvSpPr>
          <p:cNvPr id="8" name="Shape 121"/>
          <p:cNvSpPr txBox="1">
            <a:spLocks/>
          </p:cNvSpPr>
          <p:nvPr/>
        </p:nvSpPr>
        <p:spPr>
          <a:xfrm>
            <a:off x="151408" y="1994321"/>
            <a:ext cx="3227059" cy="46776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None/>
            </a:pPr>
            <a:r>
              <a:rPr lang="es-CL" sz="2800" b="1" dirty="0"/>
              <a:t>Generación Cuentas </a:t>
            </a:r>
          </a:p>
          <a:p>
            <a:pPr marL="0" indent="0" algn="just">
              <a:spcBef>
                <a:spcPts val="0"/>
              </a:spcBef>
              <a:buSzPct val="25000"/>
              <a:buFont typeface="Arial"/>
              <a:buNone/>
            </a:pPr>
            <a:endParaRPr lang="es-CL" sz="2800" b="1" dirty="0"/>
          </a:p>
        </p:txBody>
      </p:sp>
      <p:sp>
        <p:nvSpPr>
          <p:cNvPr id="9" name="Shape 123"/>
          <p:cNvSpPr txBox="1"/>
          <p:nvPr/>
        </p:nvSpPr>
        <p:spPr>
          <a:xfrm>
            <a:off x="206941" y="2413946"/>
            <a:ext cx="3578250" cy="2997056"/>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2000" b="0" i="0" u="none" strike="noStrike" cap="none" dirty="0">
                <a:solidFill>
                  <a:schemeClr val="dk1"/>
                </a:solidFill>
                <a:latin typeface="Calibri"/>
                <a:ea typeface="Calibri"/>
                <a:cs typeface="Calibri"/>
                <a:sym typeface="Calibri"/>
              </a:rPr>
              <a:t>Registrar</a:t>
            </a:r>
            <a:r>
              <a:rPr lang="es-CL" sz="2000" dirty="0">
                <a:solidFill>
                  <a:schemeClr val="dk1"/>
                </a:solidFill>
                <a:latin typeface="Calibri"/>
                <a:ea typeface="Calibri"/>
                <a:cs typeface="Calibri"/>
                <a:sym typeface="Calibri"/>
              </a:rPr>
              <a:t> pedidos por mesa.</a:t>
            </a:r>
          </a:p>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Calcular valor de las cuentas según lo consumos.</a:t>
            </a:r>
          </a:p>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Consultar ventas diaria o mensuales.</a:t>
            </a:r>
          </a:p>
          <a:p>
            <a:pPr marL="342900" marR="0" lvl="0" indent="-342900" algn="just" rtl="0">
              <a:lnSpc>
                <a:spcPct val="150000"/>
              </a:lnSpc>
              <a:spcBef>
                <a:spcPts val="0"/>
              </a:spcBef>
              <a:spcAft>
                <a:spcPts val="0"/>
              </a:spcAft>
              <a:buClr>
                <a:schemeClr val="dk1"/>
              </a:buClr>
              <a:buSzPct val="100000"/>
              <a:buFont typeface="Noto Sans Symbols"/>
              <a:buChar char="✓"/>
            </a:pPr>
            <a:endParaRPr lang="es-CL" sz="2400" dirty="0">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ct val="100000"/>
              <a:buFont typeface="Noto Sans Symbols"/>
              <a:buChar char="✓"/>
            </a:pPr>
            <a:endParaRPr lang="es-CL" sz="2400" dirty="0">
              <a:solidFill>
                <a:schemeClr val="dk1"/>
              </a:solidFill>
              <a:latin typeface="Calibri"/>
              <a:ea typeface="Calibri"/>
              <a:cs typeface="Calibri"/>
              <a:sym typeface="Calibri"/>
            </a:endParaRPr>
          </a:p>
        </p:txBody>
      </p:sp>
      <p:sp>
        <p:nvSpPr>
          <p:cNvPr id="10" name="Shape 121"/>
          <p:cNvSpPr txBox="1">
            <a:spLocks/>
          </p:cNvSpPr>
          <p:nvPr/>
        </p:nvSpPr>
        <p:spPr>
          <a:xfrm>
            <a:off x="2959214" y="4937884"/>
            <a:ext cx="3946358" cy="376868"/>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a:t>Prioridades cocina</a:t>
            </a:r>
          </a:p>
        </p:txBody>
      </p:sp>
      <p:sp>
        <p:nvSpPr>
          <p:cNvPr id="11" name="Shape 123"/>
          <p:cNvSpPr txBox="1"/>
          <p:nvPr/>
        </p:nvSpPr>
        <p:spPr>
          <a:xfrm>
            <a:off x="2959214" y="5390418"/>
            <a:ext cx="3286473" cy="1048886"/>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Debe indicar un orden de prioridades en la cocina.</a:t>
            </a:r>
          </a:p>
        </p:txBody>
      </p:sp>
      <p:sp>
        <p:nvSpPr>
          <p:cNvPr id="18" name="Flecha: a la derecha 17"/>
          <p:cNvSpPr/>
          <p:nvPr/>
        </p:nvSpPr>
        <p:spPr>
          <a:xfrm flipV="1">
            <a:off x="4040372" y="3027329"/>
            <a:ext cx="1063256" cy="6485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22200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199" y="182919"/>
            <a:ext cx="8229600" cy="1026121"/>
          </a:xfrm>
          <a:prstGeom prst="rect">
            <a:avLst/>
          </a:prstGeom>
          <a:solidFill>
            <a:schemeClr val="accent1"/>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Funcionalidades sistema de pedidos</a:t>
            </a:r>
          </a:p>
        </p:txBody>
      </p:sp>
      <p:pic>
        <p:nvPicPr>
          <p:cNvPr id="2" name="Imagen 1"/>
          <p:cNvPicPr>
            <a:picLocks noChangeAspect="1"/>
          </p:cNvPicPr>
          <p:nvPr/>
        </p:nvPicPr>
        <p:blipFill>
          <a:blip r:embed="rId3"/>
          <a:stretch>
            <a:fillRect/>
          </a:stretch>
        </p:blipFill>
        <p:spPr>
          <a:xfrm>
            <a:off x="4504894" y="1517044"/>
            <a:ext cx="2802815" cy="4827070"/>
          </a:xfrm>
          <a:prstGeom prst="rect">
            <a:avLst/>
          </a:prstGeom>
        </p:spPr>
      </p:pic>
      <p:sp>
        <p:nvSpPr>
          <p:cNvPr id="12" name="Shape 123"/>
          <p:cNvSpPr txBox="1"/>
          <p:nvPr/>
        </p:nvSpPr>
        <p:spPr>
          <a:xfrm>
            <a:off x="187690" y="1799924"/>
            <a:ext cx="3595038" cy="4544190"/>
          </a:xfrm>
          <a:prstGeom prst="rect">
            <a:avLst/>
          </a:prstGeom>
          <a:noFill/>
          <a:ln>
            <a:noFill/>
          </a:ln>
        </p:spPr>
        <p:txBody>
          <a:bodyPr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EL garzón podrá ingresar el pedido solicitado por la mesa.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La aplicación tendrá previamente cargada la información de precio y calculará el valor final de la cuenta.</a:t>
            </a:r>
          </a:p>
        </p:txBody>
      </p:sp>
    </p:spTree>
    <p:extLst>
      <p:ext uri="{BB962C8B-B14F-4D97-AF65-F5344CB8AC3E}">
        <p14:creationId xmlns:p14="http://schemas.microsoft.com/office/powerpoint/2010/main" val="1268931672"/>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457</Words>
  <Application>Microsoft Office PowerPoint</Application>
  <PresentationFormat>Presentación en pantalla (4:3)</PresentationFormat>
  <Paragraphs>72</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Noto Sans Symbols</vt:lpstr>
      <vt:lpstr>Tema de Office</vt:lpstr>
      <vt:lpstr>  Ristorante di Corfo</vt:lpstr>
      <vt:lpstr>Propuesta</vt:lpstr>
      <vt:lpstr>1. Sistema de Reserva en línea</vt:lpstr>
      <vt:lpstr>1. Funcionalidades sistema de Reserva en línea</vt:lpstr>
      <vt:lpstr>1. Sistema de Reserva en línea</vt:lpstr>
      <vt:lpstr>1. Sistema de Reserva en línea</vt:lpstr>
      <vt:lpstr>2. Sistema de pedidos conectado directamente con la generación de cuentas</vt:lpstr>
      <vt:lpstr>2. Funcionalidades sistema de pedidos</vt:lpstr>
      <vt:lpstr>2. Funcionalidades sistema de pedidos</vt:lpstr>
      <vt:lpstr>2. Funcionalidades sistema de pedidos</vt:lpstr>
      <vt:lpstr>3. Sistema de control de stock</vt:lpstr>
      <vt:lpstr>4. Sistema de gestión de insumos</vt:lpstr>
      <vt:lpstr>Esquema de Funcionamiento</vt:lpstr>
      <vt:lpstr>  Ristorante di Corfo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Ristorante di Corfo</dc:title>
  <cp:lastModifiedBy>Carlos mardones</cp:lastModifiedBy>
  <cp:revision>11</cp:revision>
  <dcterms:modified xsi:type="dcterms:W3CDTF">2017-09-22T21:07:45Z</dcterms:modified>
</cp:coreProperties>
</file>