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9" r:id="rId3"/>
    <p:sldId id="260" r:id="rId4"/>
    <p:sldId id="269" r:id="rId5"/>
    <p:sldId id="266" r:id="rId6"/>
    <p:sldId id="268" r:id="rId7"/>
    <p:sldId id="261" r:id="rId8"/>
    <p:sldId id="270" r:id="rId9"/>
    <p:sldId id="271" r:id="rId10"/>
    <p:sldId id="272" r:id="rId11"/>
    <p:sldId id="262" r:id="rId12"/>
    <p:sldId id="273" r:id="rId13"/>
    <p:sldId id="274" r:id="rId14"/>
    <p:sldId id="275" r:id="rId15"/>
    <p:sldId id="276" r:id="rId16"/>
    <p:sldId id="277" r:id="rId17"/>
    <p:sldId id="263" r:id="rId18"/>
    <p:sldId id="264" r:id="rId19"/>
    <p:sldId id="278"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32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wrap="square"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wrap="square"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marL="0" marR="0" lvl="0" indent="0" algn="l" rtl="0">
              <a:spcBef>
                <a:spcPts val="0"/>
              </a:spcBef>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wrap="square"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s-CL" sz="1200" b="0" i="0" u="none" strike="noStrike" cap="none">
                <a:solidFill>
                  <a:schemeClr val="dk1"/>
                </a:solidFill>
                <a:latin typeface="Calibri"/>
                <a:ea typeface="Calibri"/>
                <a:cs typeface="Calibri"/>
                <a:sym typeface="Calibri"/>
              </a:rPr>
              <a:t>‹Nº›</a:t>
            </a:fld>
            <a:endParaRPr lang="es-CL"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4431688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CL" sz="1200" b="0" i="0" u="none" strike="noStrike" cap="none">
                <a:solidFill>
                  <a:schemeClr val="dk1"/>
                </a:solidFill>
                <a:latin typeface="Calibri"/>
                <a:ea typeface="Calibri"/>
                <a:cs typeface="Calibri"/>
                <a:sym typeface="Calibri"/>
              </a:rPr>
              <a:t>Favor mejorar diseño. Requiere template más atractivo.</a:t>
            </a:r>
          </a:p>
        </p:txBody>
      </p:sp>
      <p:sp>
        <p:nvSpPr>
          <p:cNvPr id="87" name="Shape 87"/>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s-CL" sz="1200" b="0" i="0" u="none" strike="noStrike" cap="none">
                <a:solidFill>
                  <a:schemeClr val="dk1"/>
                </a:solidFill>
                <a:latin typeface="Calibri"/>
                <a:ea typeface="Calibri"/>
                <a:cs typeface="Calibri"/>
                <a:sym typeface="Calibri"/>
              </a:rPr>
              <a:t>1</a:t>
            </a:fld>
            <a:endParaRPr lang="es-CL"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74157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7025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393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9632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4859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3244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4368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7600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3428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CL" sz="1200" b="0" i="0" u="none" strike="noStrike" cap="none">
                <a:solidFill>
                  <a:schemeClr val="dk1"/>
                </a:solidFill>
                <a:latin typeface="Calibri"/>
                <a:ea typeface="Calibri"/>
                <a:cs typeface="Calibri"/>
                <a:sym typeface="Calibri"/>
              </a:rPr>
              <a:t>Esta lámina representa al “proceso”. En el relato se deberá utilizar lenguaje cotidiano, explicando la integración entre los módulos, por ejemplo, desarrollando la idea que el módulo comandas rebajará stocks que permitirá la gestión de insumos, y a la vez, generará las cuentas respectivas según consumos (caja).</a:t>
            </a:r>
          </a:p>
        </p:txBody>
      </p:sp>
      <p:sp>
        <p:nvSpPr>
          <p:cNvPr id="151" name="Shape 151"/>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s-CL" sz="1200" b="0" i="0" u="none" strike="noStrike" cap="none">
                <a:solidFill>
                  <a:schemeClr val="dk1"/>
                </a:solidFill>
                <a:latin typeface="Calibri"/>
                <a:ea typeface="Calibri"/>
                <a:cs typeface="Calibri"/>
                <a:sym typeface="Calibri"/>
              </a:rPr>
              <a:t>18</a:t>
            </a:fld>
            <a:endParaRPr lang="es-CL"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41338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CL" sz="1200" b="0" i="0" u="none" strike="noStrike" cap="none">
                <a:solidFill>
                  <a:schemeClr val="dk1"/>
                </a:solidFill>
                <a:latin typeface="Calibri"/>
                <a:ea typeface="Calibri"/>
                <a:cs typeface="Calibri"/>
                <a:sym typeface="Calibri"/>
              </a:rPr>
              <a:t>Favor mejorar diseño. Requiere template más atractivo.</a:t>
            </a:r>
          </a:p>
        </p:txBody>
      </p:sp>
      <p:sp>
        <p:nvSpPr>
          <p:cNvPr id="87" name="Shape 87"/>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s-CL" sz="1200" b="0" i="0" u="none" strike="noStrike" cap="none">
                <a:solidFill>
                  <a:schemeClr val="dk1"/>
                </a:solidFill>
                <a:latin typeface="Calibri"/>
                <a:ea typeface="Calibri"/>
                <a:cs typeface="Calibri"/>
                <a:sym typeface="Calibri"/>
              </a:rPr>
              <a:t>19</a:t>
            </a:fld>
            <a:endParaRPr lang="es-CL"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4942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5800" y="4343400"/>
            <a:ext cx="5486399" cy="41148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s-CL" sz="1200" b="0" i="0" u="none" strike="noStrike" cap="none">
                <a:solidFill>
                  <a:schemeClr val="dk1"/>
                </a:solidFill>
                <a:latin typeface="Calibri"/>
                <a:ea typeface="Calibri"/>
                <a:cs typeface="Calibri"/>
                <a:sym typeface="Calibri"/>
              </a:rPr>
              <a:t>Se enumeran 4 objetivos, indicando las ventajas de cada uno</a:t>
            </a:r>
          </a:p>
        </p:txBody>
      </p:sp>
      <p:sp>
        <p:nvSpPr>
          <p:cNvPr id="111" name="Shape 111"/>
          <p:cNvSpPr txBox="1">
            <a:spLocks noGrp="1"/>
          </p:cNvSpPr>
          <p:nvPr>
            <p:ph type="sldNum" idx="12"/>
          </p:nvPr>
        </p:nvSpPr>
        <p:spPr>
          <a:xfrm>
            <a:off x="3884612" y="8685213"/>
            <a:ext cx="2971799"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s-CL" sz="1200" b="0" i="0" u="none" strike="noStrike" cap="none">
                <a:solidFill>
                  <a:schemeClr val="dk1"/>
                </a:solidFill>
                <a:latin typeface="Calibri"/>
                <a:ea typeface="Calibri"/>
                <a:cs typeface="Calibri"/>
                <a:sym typeface="Calibri"/>
              </a:rPr>
              <a:t>2</a:t>
            </a:fld>
            <a:endParaRPr lang="es-CL"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28492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5432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5626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7298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8378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3875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1030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399" cy="4114800"/>
          </a:xfrm>
          <a:prstGeom prst="rect">
            <a:avLst/>
          </a:prstGeom>
        </p:spPr>
        <p:txBody>
          <a:bodyPr wrap="square" lIns="91425" tIns="91425" rIns="91425" bIns="91425" anchor="t" anchorCtr="0">
            <a:noAutofit/>
          </a:bodyPr>
          <a:lstStyle/>
          <a:p>
            <a:pPr lvl="0">
              <a:spcBef>
                <a:spcPts val="0"/>
              </a:spcBef>
              <a:buNone/>
            </a:pPr>
            <a:endParaRPr/>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22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24"/>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1371600" y="3886200"/>
            <a:ext cx="6400799" cy="1752600"/>
          </a:xfrm>
          <a:prstGeom prst="rect">
            <a:avLst/>
          </a:prstGeom>
          <a:noFill/>
          <a:ln>
            <a:noFill/>
          </a:ln>
        </p:spPr>
        <p:txBody>
          <a:bodyPr wrap="square"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599"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0" y="6356350"/>
            <a:ext cx="21335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s-CL" sz="1200" b="0" i="0" u="none" strike="noStrike" cap="none">
                <a:solidFill>
                  <a:srgbClr val="888888"/>
                </a:solidFill>
                <a:latin typeface="Calibri"/>
                <a:ea typeface="Calibri"/>
                <a:cs typeface="Calibri"/>
                <a:sym typeface="Calibri"/>
              </a:rPr>
              <a:t>‹Nº›</a:t>
            </a:fld>
            <a:endParaRPr lang="es-CL"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2309018" y="-251618"/>
            <a:ext cx="4525963" cy="82296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56350"/>
            <a:ext cx="2133599"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6553200" y="6356350"/>
            <a:ext cx="21335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s-CL" sz="1200" b="0" i="0" u="none" strike="noStrike" cap="none">
                <a:solidFill>
                  <a:srgbClr val="888888"/>
                </a:solidFill>
                <a:latin typeface="Calibri"/>
                <a:ea typeface="Calibri"/>
                <a:cs typeface="Calibri"/>
                <a:sym typeface="Calibri"/>
              </a:rPr>
              <a:t>‹Nº›</a:t>
            </a:fld>
            <a:endParaRPr lang="es-CL"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541337" y="190500"/>
            <a:ext cx="5851525" cy="6019799"/>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56350"/>
            <a:ext cx="2133599"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553200" y="6356350"/>
            <a:ext cx="21335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s-CL" sz="1200" b="0" i="0" u="none" strike="noStrike" cap="none">
                <a:solidFill>
                  <a:srgbClr val="888888"/>
                </a:solidFill>
                <a:latin typeface="Calibri"/>
                <a:ea typeface="Calibri"/>
                <a:cs typeface="Calibri"/>
                <a:sym typeface="Calibri"/>
              </a:rPr>
              <a:t>‹Nº›</a:t>
            </a:fld>
            <a:endParaRPr lang="es-CL"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457200" y="1600200"/>
            <a:ext cx="8229600" cy="452596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457200" y="6356350"/>
            <a:ext cx="2133599"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6553200" y="6356350"/>
            <a:ext cx="21335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s-CL" sz="1200" b="0" i="0" u="none" strike="noStrike" cap="none">
                <a:solidFill>
                  <a:srgbClr val="888888"/>
                </a:solidFill>
                <a:latin typeface="Calibri"/>
                <a:ea typeface="Calibri"/>
                <a:cs typeface="Calibri"/>
                <a:sym typeface="Calibri"/>
              </a:rPr>
              <a:t>‹Nº›</a:t>
            </a:fld>
            <a:endParaRPr lang="es-CL"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22312" y="4406900"/>
            <a:ext cx="7772400" cy="1362075"/>
          </a:xfrm>
          <a:prstGeom prst="rect">
            <a:avLst/>
          </a:prstGeom>
          <a:noFill/>
          <a:ln>
            <a:noFill/>
          </a:ln>
        </p:spPr>
        <p:txBody>
          <a:bodyPr wrap="square" lIns="91425" tIns="91425" rIns="91425" bIns="91425" anchor="t" anchorCtr="0"/>
          <a:lstStyle>
            <a:lvl1pPr marL="0" marR="0" lvl="0" indent="0" algn="l" rtl="0">
              <a:spcBef>
                <a:spcPts val="0"/>
              </a:spcBef>
              <a:buClr>
                <a:schemeClr val="dk1"/>
              </a:buClr>
              <a:buFont typeface="Calibri"/>
              <a:buNone/>
              <a:defRPr sz="4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722312" y="2906713"/>
            <a:ext cx="7772400" cy="1500187"/>
          </a:xfrm>
          <a:prstGeom prst="rect">
            <a:avLst/>
          </a:prstGeom>
          <a:noFill/>
          <a:ln>
            <a:noFill/>
          </a:ln>
        </p:spPr>
        <p:txBody>
          <a:bodyPr wrap="square"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457200" y="6356350"/>
            <a:ext cx="2133599"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6553200" y="6356350"/>
            <a:ext cx="21335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s-CL" sz="1200" b="0" i="0" u="none" strike="noStrike" cap="none">
                <a:solidFill>
                  <a:srgbClr val="888888"/>
                </a:solidFill>
                <a:latin typeface="Calibri"/>
                <a:ea typeface="Calibri"/>
                <a:cs typeface="Calibri"/>
                <a:sym typeface="Calibri"/>
              </a:rPr>
              <a:t>‹Nº›</a:t>
            </a:fld>
            <a:endParaRPr lang="es-CL"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5" name="Shape 35"/>
          <p:cNvSpPr txBox="1">
            <a:spLocks noGrp="1"/>
          </p:cNvSpPr>
          <p:nvPr>
            <p:ph type="body" idx="1"/>
          </p:nvPr>
        </p:nvSpPr>
        <p:spPr>
          <a:xfrm>
            <a:off x="457200" y="1600200"/>
            <a:ext cx="4038599" cy="4525963"/>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4648200" y="1600200"/>
            <a:ext cx="4038599" cy="4525963"/>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457200" y="6356350"/>
            <a:ext cx="2133599"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6553200" y="6356350"/>
            <a:ext cx="21335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s-CL" sz="1200" b="0" i="0" u="none" strike="noStrike" cap="none">
                <a:solidFill>
                  <a:srgbClr val="888888"/>
                </a:solidFill>
                <a:latin typeface="Calibri"/>
                <a:ea typeface="Calibri"/>
                <a:cs typeface="Calibri"/>
                <a:sym typeface="Calibri"/>
              </a:rPr>
              <a:t>‹Nº›</a:t>
            </a:fld>
            <a:endParaRPr lang="es-CL"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body" idx="1"/>
          </p:nvPr>
        </p:nvSpPr>
        <p:spPr>
          <a:xfrm>
            <a:off x="457200" y="1535112"/>
            <a:ext cx="4040187" cy="639762"/>
          </a:xfrm>
          <a:prstGeom prst="rect">
            <a:avLst/>
          </a:prstGeom>
          <a:noFill/>
          <a:ln>
            <a:noFill/>
          </a:ln>
        </p:spPr>
        <p:txBody>
          <a:bodyPr wrap="square"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457200" y="2174875"/>
            <a:ext cx="4040187" cy="3951287"/>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4645025" y="1535112"/>
            <a:ext cx="4041774" cy="639762"/>
          </a:xfrm>
          <a:prstGeom prst="rect">
            <a:avLst/>
          </a:prstGeom>
          <a:noFill/>
          <a:ln>
            <a:noFill/>
          </a:ln>
        </p:spPr>
        <p:txBody>
          <a:bodyPr wrap="square"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4645025" y="2174875"/>
            <a:ext cx="4041774" cy="3951287"/>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457200" y="6356350"/>
            <a:ext cx="2133599"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6553200" y="6356350"/>
            <a:ext cx="21335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s-CL" sz="1200" b="0" i="0" u="none" strike="noStrike" cap="none">
                <a:solidFill>
                  <a:srgbClr val="888888"/>
                </a:solidFill>
                <a:latin typeface="Calibri"/>
                <a:ea typeface="Calibri"/>
                <a:cs typeface="Calibri"/>
                <a:sym typeface="Calibri"/>
              </a:rPr>
              <a:t>‹Nº›</a:t>
            </a:fld>
            <a:endParaRPr lang="es-CL"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dt" idx="10"/>
          </p:nvPr>
        </p:nvSpPr>
        <p:spPr>
          <a:xfrm>
            <a:off x="457200" y="6356350"/>
            <a:ext cx="2133599"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5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s-CL" sz="1200" b="0" i="0" u="none" strike="noStrike" cap="none">
                <a:solidFill>
                  <a:srgbClr val="888888"/>
                </a:solidFill>
                <a:latin typeface="Calibri"/>
                <a:ea typeface="Calibri"/>
                <a:cs typeface="Calibri"/>
                <a:sym typeface="Calibri"/>
              </a:rPr>
              <a:t>‹Nº›</a:t>
            </a:fld>
            <a:endParaRPr lang="es-CL"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599"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6553200" y="6356350"/>
            <a:ext cx="21335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s-CL" sz="1200" b="0" i="0" u="none" strike="noStrike" cap="none">
                <a:solidFill>
                  <a:srgbClr val="888888"/>
                </a:solidFill>
                <a:latin typeface="Calibri"/>
                <a:ea typeface="Calibri"/>
                <a:cs typeface="Calibri"/>
                <a:sym typeface="Calibri"/>
              </a:rPr>
              <a:t>‹Nº›</a:t>
            </a:fld>
            <a:endParaRPr lang="es-CL"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9"/>
          </a:xfrm>
          <a:prstGeom prst="rect">
            <a:avLst/>
          </a:prstGeom>
          <a:noFill/>
          <a:ln>
            <a:noFill/>
          </a:ln>
        </p:spPr>
        <p:txBody>
          <a:bodyPr wrap="square"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3575050" y="273050"/>
            <a:ext cx="5111750" cy="5853112"/>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599"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0"/>
            <a:ext cx="21335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s-CL" sz="1200" b="0" i="0" u="none" strike="noStrike" cap="none">
                <a:solidFill>
                  <a:srgbClr val="888888"/>
                </a:solidFill>
                <a:latin typeface="Calibri"/>
                <a:ea typeface="Calibri"/>
                <a:cs typeface="Calibri"/>
                <a:sym typeface="Calibri"/>
              </a:rPr>
              <a:t>‹Nº›</a:t>
            </a:fld>
            <a:endParaRPr lang="es-CL"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399" cy="566737"/>
          </a:xfrm>
          <a:prstGeom prst="rect">
            <a:avLst/>
          </a:prstGeom>
          <a:noFill/>
          <a:ln>
            <a:noFill/>
          </a:ln>
        </p:spPr>
        <p:txBody>
          <a:bodyPr wrap="square"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a:spLocks noGrp="1"/>
          </p:cNvSpPr>
          <p:nvPr>
            <p:ph type="pic" idx="2"/>
          </p:nvPr>
        </p:nvSpPr>
        <p:spPr>
          <a:xfrm>
            <a:off x="1792288" y="612775"/>
            <a:ext cx="5486399" cy="4114800"/>
          </a:xfrm>
          <a:prstGeom prst="rect">
            <a:avLst/>
          </a:prstGeom>
          <a:noFill/>
          <a:ln>
            <a:noFill/>
          </a:ln>
        </p:spPr>
        <p:txBody>
          <a:bodyPr wrap="square"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1792288" y="5367337"/>
            <a:ext cx="5486399" cy="804861"/>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457200" y="6356350"/>
            <a:ext cx="2133599"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6553200" y="6356350"/>
            <a:ext cx="21335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s-CL" sz="1200" b="0" i="0" u="none" strike="noStrike" cap="none">
                <a:solidFill>
                  <a:srgbClr val="888888"/>
                </a:solidFill>
                <a:latin typeface="Calibri"/>
                <a:ea typeface="Calibri"/>
                <a:cs typeface="Calibri"/>
                <a:sym typeface="Calibri"/>
              </a:rPr>
              <a:t>‹Nº›</a:t>
            </a:fld>
            <a:endParaRPr lang="es-CL"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s-CL" sz="1200" b="0" i="0" u="none" strike="noStrike" cap="none">
                <a:solidFill>
                  <a:srgbClr val="888888"/>
                </a:solidFill>
                <a:latin typeface="Calibri"/>
                <a:ea typeface="Calibri"/>
                <a:cs typeface="Calibri"/>
                <a:sym typeface="Calibri"/>
              </a:rPr>
              <a:t>‹Nº›</a:t>
            </a:fld>
            <a:endParaRPr lang="es-CL"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4.png"/><Relationship Id="rId7" Type="http://schemas.openxmlformats.org/officeDocument/2006/relationships/image" Target="../media/image11.png"/><Relationship Id="rId12"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3.png"/><Relationship Id="rId5" Type="http://schemas.openxmlformats.org/officeDocument/2006/relationships/image" Target="../media/image18.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8"/>
        <p:cNvGrpSpPr/>
        <p:nvPr/>
      </p:nvGrpSpPr>
      <p:grpSpPr>
        <a:xfrm>
          <a:off x="0" y="0"/>
          <a:ext cx="0" cy="0"/>
          <a:chOff x="0" y="0"/>
          <a:chExt cx="0" cy="0"/>
        </a:xfrm>
      </p:grpSpPr>
      <p:pic>
        <p:nvPicPr>
          <p:cNvPr id="5" name="Picture 2" descr="http://prezentr.com/wp-content/uploads/2016/02/Chicken-Pasta-PowerPoint-Template-Preview-810x6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897"/>
            <a:ext cx="9144000" cy="6863646"/>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251792" y="1789044"/>
            <a:ext cx="6618990" cy="3154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9" name="Shape 89"/>
          <p:cNvSpPr txBox="1">
            <a:spLocks noGrp="1"/>
          </p:cNvSpPr>
          <p:nvPr>
            <p:ph type="ctrTitle"/>
          </p:nvPr>
        </p:nvSpPr>
        <p:spPr>
          <a:xfrm>
            <a:off x="391879" y="2113152"/>
            <a:ext cx="6592487" cy="1470024"/>
          </a:xfrm>
          <a:prstGeom prst="rect">
            <a:avLst/>
          </a:prstGeom>
          <a:solidFill>
            <a:schemeClr val="bg1"/>
          </a:solidFill>
          <a:ln w="38100" cap="flat" cmpd="sng">
            <a:solidFill>
              <a:schemeClr val="lt1"/>
            </a:solidFill>
            <a:prstDash val="solid"/>
            <a:round/>
            <a:headEnd type="none" w="med" len="med"/>
            <a:tailEnd type="none" w="med" len="med"/>
          </a:ln>
          <a:effectLst/>
        </p:spPr>
        <p:txBody>
          <a:bodyPr wrap="square" lIns="91425" tIns="45700" rIns="91425" bIns="45700" anchor="ctr" anchorCtr="0">
            <a:noAutofit/>
          </a:bodyPr>
          <a:lstStyle/>
          <a:p>
            <a:pPr marL="0" marR="0" lvl="0" indent="0" algn="l" rtl="0">
              <a:spcBef>
                <a:spcPts val="0"/>
              </a:spcBef>
              <a:buClr>
                <a:schemeClr val="lt1"/>
              </a:buClr>
              <a:buSzPct val="25000"/>
              <a:buFont typeface="Calibri"/>
              <a:buNone/>
            </a:pPr>
            <a:r>
              <a:rPr lang="es-CL" sz="6000" b="1" i="0" u="none" strike="noStrike" cap="none">
                <a:solidFill>
                  <a:schemeClr val="tx1"/>
                </a:solidFill>
                <a:latin typeface="Calibri"/>
                <a:ea typeface="Calibri"/>
                <a:cs typeface="Calibri"/>
                <a:sym typeface="Calibri"/>
              </a:rPr>
              <a:t>  Ristorante di Corfo</a:t>
            </a:r>
          </a:p>
        </p:txBody>
      </p:sp>
      <p:sp>
        <p:nvSpPr>
          <p:cNvPr id="90" name="Shape 90"/>
          <p:cNvSpPr txBox="1">
            <a:spLocks noGrp="1"/>
          </p:cNvSpPr>
          <p:nvPr>
            <p:ph type="subTitle" idx="1"/>
          </p:nvPr>
        </p:nvSpPr>
        <p:spPr>
          <a:xfrm>
            <a:off x="683568" y="3809360"/>
            <a:ext cx="6075041" cy="694927"/>
          </a:xfrm>
          <a:prstGeom prst="rect">
            <a:avLst/>
          </a:prstGeom>
          <a:solidFill>
            <a:schemeClr val="bg1"/>
          </a:solidFill>
          <a:ln w="38100" cap="flat" cmpd="sng">
            <a:noFill/>
            <a:prstDash val="solid"/>
            <a:round/>
            <a:headEnd type="none" w="med" len="med"/>
            <a:tailEnd type="none" w="med" len="med"/>
          </a:ln>
          <a:effectLst/>
        </p:spPr>
        <p:txBody>
          <a:bodyPr wrap="square" lIns="91425" tIns="45700" rIns="91425" bIns="45700" anchor="t" anchorCtr="0">
            <a:noAutofit/>
          </a:bodyPr>
          <a:lstStyle/>
          <a:p>
            <a:pPr marL="0" marR="0" lvl="0" indent="0" algn="l" rtl="0">
              <a:spcBef>
                <a:spcPts val="0"/>
              </a:spcBef>
              <a:buClr>
                <a:schemeClr val="lt1"/>
              </a:buClr>
              <a:buSzPct val="25000"/>
              <a:buFont typeface="Arial"/>
              <a:buNone/>
            </a:pPr>
            <a:r>
              <a:rPr lang="es-CL" sz="3200" b="1" i="0" u="none" strike="noStrike" cap="none" dirty="0">
                <a:solidFill>
                  <a:schemeClr val="tx1"/>
                </a:solidFill>
                <a:latin typeface="Calibri"/>
                <a:ea typeface="Calibri"/>
                <a:cs typeface="Calibri"/>
                <a:sym typeface="Calibri"/>
              </a:rPr>
              <a:t>Expertos en Pasta</a:t>
            </a:r>
          </a:p>
        </p:txBody>
      </p:sp>
      <p:pic>
        <p:nvPicPr>
          <p:cNvPr id="91" name="Shape 91" descr="https://lh3.googleusercontent.com/UYoqA1tPYIG6wkcW_ErB_3sM6GTnPLTspfNnAEjxVYz-BdHshtwfsVezEPLOchDjPjRnjXcYuszK2BHrXWFdVvMyb1Ajm_vodSe1QpY3Cq7Lt0Jl5E3rCTMAw5YR-czQNnPHklJGrw"/>
          <p:cNvPicPr preferRelativeResize="0"/>
          <p:nvPr/>
        </p:nvPicPr>
        <p:blipFill rotWithShape="1">
          <a:blip r:embed="rId4">
            <a:alphaModFix/>
          </a:blip>
          <a:srcRect/>
          <a:stretch/>
        </p:blipFill>
        <p:spPr>
          <a:xfrm>
            <a:off x="4038416" y="3838916"/>
            <a:ext cx="533584" cy="570493"/>
          </a:xfrm>
          <a:prstGeom prst="rect">
            <a:avLst/>
          </a:prstGeom>
          <a:noFill/>
          <a:ln w="9525" cap="flat" cmpd="sng">
            <a:solidFill>
              <a:srgbClr val="FFFF00">
                <a:alpha val="0"/>
              </a:srgbClr>
            </a:solidFill>
            <a:prstDash val="solid"/>
            <a:round/>
            <a:headEnd type="none" w="med" len="med"/>
            <a:tailEnd type="none" w="med" len="me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57199" y="182919"/>
            <a:ext cx="8229600" cy="1026121"/>
          </a:xfrm>
          <a:prstGeom prst="rect">
            <a:avLst/>
          </a:prstGeom>
          <a:solidFill>
            <a:schemeClr val="accent6">
              <a:lumMod val="75000"/>
            </a:schemeClr>
          </a:solidFill>
          <a:ln w="38100" cap="flat" cmpd="sng">
            <a:solidFill>
              <a:schemeClr val="lt1"/>
            </a:solidFill>
            <a:prstDash val="solid"/>
            <a:round/>
            <a:headEnd type="none" w="med" len="med"/>
            <a:tailEnd type="none" w="med" len="med"/>
          </a:ln>
          <a:effectLst>
            <a:outerShdw blurRad="39999" dist="20000" dir="5400000" rotWithShape="0">
              <a:srgbClr val="000000">
                <a:alpha val="37647"/>
              </a:srgbClr>
            </a:outerShdw>
          </a:effectLst>
        </p:spPr>
        <p:txBody>
          <a:bodyPr wrap="square" lIns="91425" tIns="45700" rIns="91425" bIns="45700" anchor="ctr" anchorCtr="0">
            <a:noAutofit/>
          </a:bodyPr>
          <a:lstStyle/>
          <a:p>
            <a:pPr marL="0" marR="0" lvl="0" indent="0" algn="just" rtl="0">
              <a:spcBef>
                <a:spcPts val="0"/>
              </a:spcBef>
              <a:buClr>
                <a:schemeClr val="lt1"/>
              </a:buClr>
              <a:buSzPct val="25000"/>
              <a:buFont typeface="Calibri"/>
              <a:buNone/>
            </a:pPr>
            <a:r>
              <a:rPr lang="es-CL" sz="3200" b="1" i="0" u="none" strike="noStrike" cap="none" dirty="0">
                <a:solidFill>
                  <a:schemeClr val="lt1"/>
                </a:solidFill>
                <a:latin typeface="Calibri"/>
                <a:ea typeface="Calibri"/>
                <a:cs typeface="Calibri"/>
                <a:sym typeface="Calibri"/>
              </a:rPr>
              <a:t>2. Funcionalidades sistema de pedidos</a:t>
            </a:r>
          </a:p>
        </p:txBody>
      </p:sp>
      <p:pic>
        <p:nvPicPr>
          <p:cNvPr id="3" name="Imagen 2"/>
          <p:cNvPicPr>
            <a:picLocks noChangeAspect="1"/>
          </p:cNvPicPr>
          <p:nvPr/>
        </p:nvPicPr>
        <p:blipFill>
          <a:blip r:embed="rId3"/>
          <a:stretch>
            <a:fillRect/>
          </a:stretch>
        </p:blipFill>
        <p:spPr>
          <a:xfrm>
            <a:off x="-1" y="1587718"/>
            <a:ext cx="9144000" cy="4799095"/>
          </a:xfrm>
          <a:prstGeom prst="rect">
            <a:avLst/>
          </a:prstGeom>
        </p:spPr>
      </p:pic>
    </p:spTree>
    <p:extLst>
      <p:ext uri="{BB962C8B-B14F-4D97-AF65-F5344CB8AC3E}">
        <p14:creationId xmlns:p14="http://schemas.microsoft.com/office/powerpoint/2010/main" val="411807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57200" y="548679"/>
            <a:ext cx="8229600" cy="1143000"/>
          </a:xfrm>
          <a:prstGeom prst="rect">
            <a:avLst/>
          </a:prstGeom>
          <a:solidFill>
            <a:schemeClr val="accent6">
              <a:lumMod val="75000"/>
            </a:schemeClr>
          </a:solidFill>
          <a:ln w="38100" cap="flat" cmpd="sng">
            <a:solidFill>
              <a:schemeClr val="lt1"/>
            </a:solidFill>
            <a:prstDash val="solid"/>
            <a:round/>
            <a:headEnd type="none" w="med" len="med"/>
            <a:tailEnd type="none" w="med" len="med"/>
          </a:ln>
          <a:effectLst>
            <a:outerShdw blurRad="39999" dist="20000" dir="5400000" rotWithShape="0">
              <a:srgbClr val="000000">
                <a:alpha val="37647"/>
              </a:srgbClr>
            </a:outerShdw>
          </a:effectLst>
        </p:spPr>
        <p:txBody>
          <a:bodyPr wrap="square" lIns="91425" tIns="45700" rIns="91425" bIns="45700" anchor="ctr" anchorCtr="0">
            <a:noAutofit/>
          </a:bodyPr>
          <a:lstStyle/>
          <a:p>
            <a:pPr marL="0" marR="0" lvl="0" indent="0" algn="l" rtl="0">
              <a:spcBef>
                <a:spcPts val="0"/>
              </a:spcBef>
              <a:buClr>
                <a:schemeClr val="lt1"/>
              </a:buClr>
              <a:buSzPct val="25000"/>
              <a:buFont typeface="Calibri"/>
              <a:buNone/>
            </a:pPr>
            <a:r>
              <a:rPr lang="es-CL" sz="3200" b="1" i="0" u="none" strike="noStrike" cap="none" dirty="0">
                <a:solidFill>
                  <a:schemeClr val="lt1"/>
                </a:solidFill>
                <a:latin typeface="Calibri"/>
                <a:ea typeface="Calibri"/>
                <a:cs typeface="Calibri"/>
                <a:sym typeface="Calibri"/>
              </a:rPr>
              <a:t>3. Sistema de control de stock</a:t>
            </a:r>
          </a:p>
        </p:txBody>
      </p:sp>
      <p:sp>
        <p:nvSpPr>
          <p:cNvPr id="137" name="Shape 137"/>
          <p:cNvSpPr txBox="1">
            <a:spLocks noGrp="1"/>
          </p:cNvSpPr>
          <p:nvPr>
            <p:ph type="body" idx="1"/>
          </p:nvPr>
        </p:nvSpPr>
        <p:spPr>
          <a:xfrm>
            <a:off x="457200" y="1960240"/>
            <a:ext cx="8147247" cy="1324744"/>
          </a:xfrm>
          <a:prstGeom prst="rect">
            <a:avLst/>
          </a:prstGeom>
          <a:noFill/>
          <a:ln>
            <a:noFill/>
          </a:ln>
        </p:spPr>
        <p:txBody>
          <a:bodyPr wrap="square" lIns="91425" tIns="45700" rIns="91425" bIns="45700" anchor="t" anchorCtr="0">
            <a:noAutofit/>
          </a:bodyPr>
          <a:lstStyle/>
          <a:p>
            <a:pPr marL="0" marR="0" lvl="0" indent="0" algn="just" rtl="0">
              <a:spcBef>
                <a:spcPts val="0"/>
              </a:spcBef>
              <a:buClr>
                <a:schemeClr val="dk1"/>
              </a:buClr>
              <a:buSzPct val="25000"/>
              <a:buFont typeface="Arial"/>
              <a:buNone/>
            </a:pPr>
            <a:r>
              <a:rPr lang="es-CL" sz="2800" b="0" i="0" u="none" strike="noStrike" cap="none">
                <a:solidFill>
                  <a:schemeClr val="dk1"/>
                </a:solidFill>
                <a:latin typeface="Calibri"/>
                <a:ea typeface="Calibri"/>
                <a:cs typeface="Calibri"/>
                <a:sym typeface="Calibri"/>
              </a:rPr>
              <a:t>Se creará un sistema de </a:t>
            </a:r>
            <a:r>
              <a:rPr lang="es-CL" sz="2800" b="1" i="0" u="none" strike="noStrike" cap="none">
                <a:solidFill>
                  <a:schemeClr val="dk1"/>
                </a:solidFill>
                <a:latin typeface="Calibri"/>
                <a:ea typeface="Calibri"/>
                <a:cs typeface="Calibri"/>
                <a:sym typeface="Calibri"/>
              </a:rPr>
              <a:t>alertas</a:t>
            </a:r>
            <a:r>
              <a:rPr lang="es-CL" sz="2800" b="0" i="0" u="none" strike="noStrike" cap="none">
                <a:solidFill>
                  <a:schemeClr val="dk1"/>
                </a:solidFill>
                <a:latin typeface="Calibri"/>
                <a:ea typeface="Calibri"/>
                <a:cs typeface="Calibri"/>
                <a:sym typeface="Calibri"/>
              </a:rPr>
              <a:t> que permita monitorear </a:t>
            </a:r>
            <a:r>
              <a:rPr lang="es-CL" sz="2800" b="1" i="0" u="none" strike="noStrike" cap="none">
                <a:solidFill>
                  <a:schemeClr val="dk1"/>
                </a:solidFill>
                <a:latin typeface="Calibri"/>
                <a:ea typeface="Calibri"/>
                <a:cs typeface="Calibri"/>
                <a:sym typeface="Calibri"/>
              </a:rPr>
              <a:t>stock de insumos</a:t>
            </a:r>
            <a:r>
              <a:rPr lang="es-CL" sz="2800" b="0" i="0" u="none" strike="noStrike" cap="none">
                <a:solidFill>
                  <a:schemeClr val="dk1"/>
                </a:solidFill>
                <a:latin typeface="Calibri"/>
                <a:ea typeface="Calibri"/>
                <a:cs typeface="Calibri"/>
                <a:sym typeface="Calibri"/>
              </a:rPr>
              <a:t>.</a:t>
            </a:r>
          </a:p>
        </p:txBody>
      </p:sp>
      <p:sp>
        <p:nvSpPr>
          <p:cNvPr id="138" name="Shape 138"/>
          <p:cNvSpPr txBox="1"/>
          <p:nvPr/>
        </p:nvSpPr>
        <p:spPr>
          <a:xfrm>
            <a:off x="673775" y="3553558"/>
            <a:ext cx="4826400" cy="2445000"/>
          </a:xfrm>
          <a:prstGeom prst="rect">
            <a:avLst/>
          </a:prstGeom>
          <a:noFill/>
          <a:ln>
            <a:noFill/>
          </a:ln>
        </p:spPr>
        <p:txBody>
          <a:bodyPr wrap="square" lIns="91425" tIns="45700" rIns="91425" bIns="45700" anchor="t" anchorCtr="0">
            <a:noAutofit/>
          </a:bodyPr>
          <a:lstStyle/>
          <a:p>
            <a:pPr marL="342900" marR="0" lvl="0" indent="-342900" rtl="0">
              <a:spcBef>
                <a:spcPts val="0"/>
              </a:spcBef>
              <a:spcAft>
                <a:spcPts val="0"/>
              </a:spcAft>
              <a:buClr>
                <a:schemeClr val="dk1"/>
              </a:buClr>
              <a:buSzPct val="100000"/>
              <a:buFont typeface="Noto Sans Symbols"/>
              <a:buChar char="✓"/>
            </a:pPr>
            <a:r>
              <a:rPr lang="es-CL" sz="2800" b="0" i="0" u="none" strike="noStrike" cap="none">
                <a:solidFill>
                  <a:schemeClr val="dk1"/>
                </a:solidFill>
                <a:latin typeface="Calibri"/>
                <a:ea typeface="Calibri"/>
                <a:cs typeface="Calibri"/>
                <a:sym typeface="Calibri"/>
              </a:rPr>
              <a:t>Reducir costos</a:t>
            </a:r>
          </a:p>
          <a:p>
            <a:pPr marL="342900" marR="0" lvl="0" indent="-342900" rtl="0">
              <a:spcBef>
                <a:spcPts val="560"/>
              </a:spcBef>
              <a:spcAft>
                <a:spcPts val="0"/>
              </a:spcAft>
              <a:buClr>
                <a:schemeClr val="dk1"/>
              </a:buClr>
              <a:buSzPct val="100000"/>
              <a:buFont typeface="Noto Sans Symbols"/>
              <a:buChar char="✓"/>
            </a:pPr>
            <a:r>
              <a:rPr lang="es-CL" sz="2800" b="0" i="0" u="none" strike="noStrike" cap="none">
                <a:solidFill>
                  <a:schemeClr val="dk1"/>
                </a:solidFill>
                <a:latin typeface="Calibri"/>
                <a:ea typeface="Calibri"/>
                <a:cs typeface="Calibri"/>
                <a:sym typeface="Calibri"/>
              </a:rPr>
              <a:t>Mantener la calidad de los productos</a:t>
            </a:r>
          </a:p>
          <a:p>
            <a:pPr marL="342900" marR="0" lvl="0" indent="-342900" rtl="0">
              <a:spcBef>
                <a:spcPts val="560"/>
              </a:spcBef>
              <a:buClr>
                <a:schemeClr val="dk1"/>
              </a:buClr>
              <a:buSzPct val="100000"/>
              <a:buFont typeface="Noto Sans Symbols"/>
              <a:buChar char="✓"/>
            </a:pPr>
            <a:r>
              <a:rPr lang="es-CL" sz="2800" b="0" i="0" u="none" strike="noStrike" cap="none">
                <a:solidFill>
                  <a:schemeClr val="dk1"/>
                </a:solidFill>
                <a:latin typeface="Calibri"/>
                <a:ea typeface="Calibri"/>
                <a:cs typeface="Calibri"/>
                <a:sym typeface="Calibri"/>
              </a:rPr>
              <a:t>Reconocer mermas</a:t>
            </a:r>
          </a:p>
        </p:txBody>
      </p:sp>
      <p:pic>
        <p:nvPicPr>
          <p:cNvPr id="139" name="Shape 139" descr="https://lh5.googleusercontent.com/bWbOzF0OQIQ4Fcm-Dgetaj_IInRq4CjwIbqdhS2Bx0CH6SLyux9SnYe9teBkdxCoG-6zCtKRsmCD6V7y7MHbov620EeErLzDJUnZewBFCW2oKJpwmBbjoqWFRlE_pAM5SXtcq7kcKA"/>
          <p:cNvPicPr preferRelativeResize="0"/>
          <p:nvPr/>
        </p:nvPicPr>
        <p:blipFill rotWithShape="1">
          <a:blip r:embed="rId3">
            <a:alphaModFix/>
            <a:duotone>
              <a:schemeClr val="accent6">
                <a:shade val="45000"/>
                <a:satMod val="135000"/>
              </a:schemeClr>
              <a:prstClr val="white"/>
            </a:duotone>
          </a:blip>
          <a:srcRect/>
          <a:stretch/>
        </p:blipFill>
        <p:spPr>
          <a:xfrm>
            <a:off x="5500264" y="3068959"/>
            <a:ext cx="3176191" cy="307141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57200" y="548679"/>
            <a:ext cx="8229600" cy="1143000"/>
          </a:xfrm>
          <a:prstGeom prst="rect">
            <a:avLst/>
          </a:prstGeom>
          <a:solidFill>
            <a:schemeClr val="accent6">
              <a:lumMod val="75000"/>
            </a:schemeClr>
          </a:solidFill>
          <a:ln w="38100" cap="flat" cmpd="sng">
            <a:solidFill>
              <a:schemeClr val="lt1"/>
            </a:solidFill>
            <a:prstDash val="solid"/>
            <a:round/>
            <a:headEnd type="none" w="med" len="med"/>
            <a:tailEnd type="none" w="med" len="med"/>
          </a:ln>
          <a:effectLst>
            <a:outerShdw blurRad="39999" dist="20000" dir="5400000" rotWithShape="0">
              <a:srgbClr val="000000">
                <a:alpha val="37647"/>
              </a:srgbClr>
            </a:outerShdw>
          </a:effectLst>
        </p:spPr>
        <p:txBody>
          <a:bodyPr wrap="square" lIns="91425" tIns="45700" rIns="91425" bIns="45700" anchor="ctr" anchorCtr="0">
            <a:noAutofit/>
          </a:bodyPr>
          <a:lstStyle/>
          <a:p>
            <a:pPr marL="0" marR="0" lvl="0" indent="0" algn="l" rtl="0">
              <a:spcBef>
                <a:spcPts val="0"/>
              </a:spcBef>
              <a:buClr>
                <a:schemeClr val="lt1"/>
              </a:buClr>
              <a:buSzPct val="25000"/>
              <a:buFont typeface="Calibri"/>
              <a:buNone/>
            </a:pPr>
            <a:r>
              <a:rPr lang="es-CL" sz="3200" b="1" i="0" u="none" strike="noStrike" cap="none" dirty="0">
                <a:solidFill>
                  <a:schemeClr val="lt1"/>
                </a:solidFill>
                <a:latin typeface="Calibri"/>
                <a:ea typeface="Calibri"/>
                <a:cs typeface="Calibri"/>
                <a:sym typeface="Calibri"/>
              </a:rPr>
              <a:t>3. Sistema de control de stock</a:t>
            </a:r>
          </a:p>
        </p:txBody>
      </p:sp>
      <p:sp>
        <p:nvSpPr>
          <p:cNvPr id="15" name="Shape 121"/>
          <p:cNvSpPr txBox="1">
            <a:spLocks/>
          </p:cNvSpPr>
          <p:nvPr/>
        </p:nvSpPr>
        <p:spPr>
          <a:xfrm>
            <a:off x="5309863" y="2032232"/>
            <a:ext cx="3682729" cy="461227"/>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342900" marR="0" lvl="0" indent="-1397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0" indent="0" algn="just">
              <a:spcBef>
                <a:spcPts val="0"/>
              </a:spcBef>
              <a:buSzPct val="25000"/>
              <a:buFont typeface="Arial"/>
              <a:buNone/>
            </a:pPr>
            <a:r>
              <a:rPr lang="es-CL" sz="2800" b="1" dirty="0" smtClean="0"/>
              <a:t>Alertas de stock critico</a:t>
            </a:r>
            <a:endParaRPr lang="es-CL" sz="2800" b="1" dirty="0"/>
          </a:p>
        </p:txBody>
      </p:sp>
      <p:sp>
        <p:nvSpPr>
          <p:cNvPr id="16" name="Shape 123"/>
          <p:cNvSpPr txBox="1"/>
          <p:nvPr/>
        </p:nvSpPr>
        <p:spPr>
          <a:xfrm>
            <a:off x="5238185" y="2541599"/>
            <a:ext cx="3383834" cy="4004975"/>
          </a:xfrm>
          <a:prstGeom prst="rect">
            <a:avLst/>
          </a:prstGeom>
          <a:noFill/>
          <a:ln>
            <a:noFill/>
          </a:ln>
        </p:spPr>
        <p:txBody>
          <a:bodyPr wrap="square" lIns="91425" tIns="45700" rIns="91425" bIns="45700" anchor="t" anchorCtr="0">
            <a:noAutofit/>
          </a:bodyPr>
          <a:lstStyle/>
          <a:p>
            <a:pPr marL="342900" marR="0" lvl="0" indent="-342900" rtl="0">
              <a:lnSpc>
                <a:spcPct val="150000"/>
              </a:lnSpc>
              <a:spcBef>
                <a:spcPts val="0"/>
              </a:spcBef>
              <a:spcAft>
                <a:spcPts val="0"/>
              </a:spcAft>
              <a:buClr>
                <a:schemeClr val="dk1"/>
              </a:buClr>
              <a:buSzPct val="100000"/>
              <a:buFont typeface="Noto Sans Symbols"/>
              <a:buChar char="✓"/>
            </a:pPr>
            <a:r>
              <a:rPr lang="es-CL" sz="1800" dirty="0" smtClean="0">
                <a:solidFill>
                  <a:schemeClr val="dk1"/>
                </a:solidFill>
                <a:latin typeface="Calibri"/>
                <a:ea typeface="Calibri"/>
                <a:cs typeface="Calibri"/>
                <a:sym typeface="Calibri"/>
              </a:rPr>
              <a:t>Debe ser capaz de reconocer cantidades mínimas de insumos y calcular tiempos de autonomía.</a:t>
            </a:r>
          </a:p>
          <a:p>
            <a:pPr marL="342900" marR="0" lvl="0" indent="-342900" rtl="0">
              <a:lnSpc>
                <a:spcPct val="150000"/>
              </a:lnSpc>
              <a:spcBef>
                <a:spcPts val="0"/>
              </a:spcBef>
              <a:spcAft>
                <a:spcPts val="0"/>
              </a:spcAft>
              <a:buClr>
                <a:schemeClr val="dk1"/>
              </a:buClr>
              <a:buSzPct val="100000"/>
              <a:buFont typeface="Noto Sans Symbols"/>
              <a:buChar char="✓"/>
            </a:pPr>
            <a:r>
              <a:rPr lang="es-CL" sz="1800" dirty="0" smtClean="0">
                <a:solidFill>
                  <a:schemeClr val="dk1"/>
                </a:solidFill>
                <a:latin typeface="Calibri"/>
                <a:ea typeface="Calibri"/>
                <a:cs typeface="Calibri"/>
                <a:sym typeface="Calibri"/>
              </a:rPr>
              <a:t>Debe informar oportunamente cada vez que una alerta se active.</a:t>
            </a:r>
          </a:p>
          <a:p>
            <a:pPr marL="342900" marR="0" lvl="0" indent="-342900" rtl="0">
              <a:lnSpc>
                <a:spcPct val="150000"/>
              </a:lnSpc>
              <a:spcBef>
                <a:spcPts val="0"/>
              </a:spcBef>
              <a:spcAft>
                <a:spcPts val="0"/>
              </a:spcAft>
              <a:buClr>
                <a:schemeClr val="dk1"/>
              </a:buClr>
              <a:buSzPct val="100000"/>
              <a:buFont typeface="Noto Sans Symbols"/>
              <a:buChar char="✓"/>
            </a:pPr>
            <a:endParaRPr lang="es-CL" sz="2000" dirty="0">
              <a:solidFill>
                <a:schemeClr val="dk1"/>
              </a:solidFill>
              <a:latin typeface="Calibri"/>
              <a:ea typeface="Calibri"/>
              <a:cs typeface="Calibri"/>
              <a:sym typeface="Calibri"/>
            </a:endParaRPr>
          </a:p>
        </p:txBody>
      </p:sp>
      <p:sp>
        <p:nvSpPr>
          <p:cNvPr id="17" name="Shape 121"/>
          <p:cNvSpPr txBox="1">
            <a:spLocks/>
          </p:cNvSpPr>
          <p:nvPr/>
        </p:nvSpPr>
        <p:spPr>
          <a:xfrm>
            <a:off x="457200" y="2073834"/>
            <a:ext cx="4048539" cy="467766"/>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342900" marR="0" lvl="0" indent="-1397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0" indent="0" algn="just">
              <a:spcBef>
                <a:spcPts val="0"/>
              </a:spcBef>
              <a:buSzPct val="25000"/>
              <a:buFont typeface="Arial"/>
              <a:buNone/>
            </a:pPr>
            <a:r>
              <a:rPr lang="es-CL" sz="2800" b="1" dirty="0" smtClean="0"/>
              <a:t>Controlar niveles de stock</a:t>
            </a:r>
            <a:endParaRPr lang="es-CL" sz="2800" b="1" dirty="0"/>
          </a:p>
        </p:txBody>
      </p:sp>
      <p:sp>
        <p:nvSpPr>
          <p:cNvPr id="18" name="Shape 123"/>
          <p:cNvSpPr txBox="1"/>
          <p:nvPr/>
        </p:nvSpPr>
        <p:spPr>
          <a:xfrm>
            <a:off x="457200" y="2678988"/>
            <a:ext cx="3578250" cy="3748315"/>
          </a:xfrm>
          <a:prstGeom prst="rect">
            <a:avLst/>
          </a:prstGeom>
          <a:noFill/>
          <a:ln>
            <a:noFill/>
          </a:ln>
        </p:spPr>
        <p:txBody>
          <a:bodyPr wrap="square" lIns="91425" tIns="45700" rIns="91425" bIns="45700" anchor="t" anchorCtr="0">
            <a:noAutofit/>
          </a:bodyPr>
          <a:lstStyle/>
          <a:p>
            <a:pPr marL="342900" marR="0" lvl="0" indent="-342900" rtl="0">
              <a:lnSpc>
                <a:spcPct val="150000"/>
              </a:lnSpc>
              <a:spcBef>
                <a:spcPts val="0"/>
              </a:spcBef>
              <a:spcAft>
                <a:spcPts val="0"/>
              </a:spcAft>
              <a:buClr>
                <a:schemeClr val="dk1"/>
              </a:buClr>
              <a:buSzPct val="100000"/>
              <a:buFont typeface="Noto Sans Symbols"/>
              <a:buChar char="✓"/>
            </a:pPr>
            <a:r>
              <a:rPr lang="es-CL" sz="1800" b="0" i="0" u="none" strike="noStrike" cap="none" dirty="0" smtClean="0">
                <a:solidFill>
                  <a:schemeClr val="dk1"/>
                </a:solidFill>
                <a:latin typeface="Calibri"/>
                <a:ea typeface="Calibri"/>
                <a:cs typeface="Calibri"/>
                <a:sym typeface="Calibri"/>
              </a:rPr>
              <a:t>Mantener un registro de los niveles de stock de insumos  y alimentos. </a:t>
            </a:r>
          </a:p>
          <a:p>
            <a:pPr marL="342900" marR="0" lvl="0" indent="-342900" rtl="0">
              <a:lnSpc>
                <a:spcPct val="150000"/>
              </a:lnSpc>
              <a:spcBef>
                <a:spcPts val="0"/>
              </a:spcBef>
              <a:spcAft>
                <a:spcPts val="0"/>
              </a:spcAft>
              <a:buClr>
                <a:schemeClr val="dk1"/>
              </a:buClr>
              <a:buSzPct val="100000"/>
              <a:buFont typeface="Noto Sans Symbols"/>
              <a:buChar char="✓"/>
            </a:pPr>
            <a:r>
              <a:rPr lang="es-CL" sz="1800" dirty="0" smtClean="0">
                <a:solidFill>
                  <a:schemeClr val="dk1"/>
                </a:solidFill>
                <a:latin typeface="Calibri"/>
                <a:ea typeface="Calibri"/>
                <a:cs typeface="Calibri"/>
                <a:sym typeface="Calibri"/>
              </a:rPr>
              <a:t>Debe permitir consultar en tiempo real las existencias. </a:t>
            </a:r>
          </a:p>
          <a:p>
            <a:pPr marL="342900" marR="0" lvl="0" indent="-342900" rtl="0">
              <a:lnSpc>
                <a:spcPct val="150000"/>
              </a:lnSpc>
              <a:spcBef>
                <a:spcPts val="0"/>
              </a:spcBef>
              <a:spcAft>
                <a:spcPts val="0"/>
              </a:spcAft>
              <a:buClr>
                <a:schemeClr val="dk1"/>
              </a:buClr>
              <a:buSzPct val="100000"/>
              <a:buFont typeface="Noto Sans Symbols"/>
              <a:buChar char="✓"/>
            </a:pPr>
            <a:r>
              <a:rPr lang="es-CL" sz="1800" dirty="0" smtClean="0">
                <a:solidFill>
                  <a:schemeClr val="dk1"/>
                </a:solidFill>
                <a:latin typeface="Calibri"/>
                <a:ea typeface="Calibri"/>
                <a:cs typeface="Calibri"/>
                <a:sym typeface="Calibri"/>
              </a:rPr>
              <a:t>Debe ser capaz de descontar del stock los insumos correspondiente cada vez que se venda un plato. </a:t>
            </a:r>
          </a:p>
          <a:p>
            <a:pPr marL="342900" marR="0" lvl="0" indent="-342900" rtl="0">
              <a:lnSpc>
                <a:spcPct val="150000"/>
              </a:lnSpc>
              <a:spcBef>
                <a:spcPts val="0"/>
              </a:spcBef>
              <a:spcAft>
                <a:spcPts val="0"/>
              </a:spcAft>
              <a:buClr>
                <a:schemeClr val="dk1"/>
              </a:buClr>
              <a:buSzPct val="100000"/>
              <a:buFont typeface="Noto Sans Symbols"/>
              <a:buChar char="✓"/>
            </a:pPr>
            <a:endParaRPr lang="es-CL" sz="2000" dirty="0">
              <a:solidFill>
                <a:schemeClr val="dk1"/>
              </a:solidFill>
              <a:latin typeface="Calibri"/>
              <a:ea typeface="Calibri"/>
              <a:cs typeface="Calibri"/>
              <a:sym typeface="Calibri"/>
            </a:endParaRPr>
          </a:p>
          <a:p>
            <a:pPr marL="342900" marR="0" lvl="0" indent="-342900" algn="just" rtl="0">
              <a:lnSpc>
                <a:spcPct val="150000"/>
              </a:lnSpc>
              <a:spcBef>
                <a:spcPts val="0"/>
              </a:spcBef>
              <a:spcAft>
                <a:spcPts val="0"/>
              </a:spcAft>
              <a:buClr>
                <a:schemeClr val="dk1"/>
              </a:buClr>
              <a:buSzPct val="100000"/>
              <a:buFont typeface="Noto Sans Symbols"/>
              <a:buChar char="✓"/>
            </a:pPr>
            <a:endParaRPr lang="es-CL" sz="2400" dirty="0">
              <a:solidFill>
                <a:schemeClr val="dk1"/>
              </a:solidFill>
              <a:latin typeface="Calibri"/>
              <a:ea typeface="Calibri"/>
              <a:cs typeface="Calibri"/>
              <a:sym typeface="Calibri"/>
            </a:endParaRPr>
          </a:p>
          <a:p>
            <a:pPr marL="342900" marR="0" lvl="0" indent="-342900" algn="just" rtl="0">
              <a:lnSpc>
                <a:spcPct val="150000"/>
              </a:lnSpc>
              <a:spcBef>
                <a:spcPts val="0"/>
              </a:spcBef>
              <a:spcAft>
                <a:spcPts val="0"/>
              </a:spcAft>
              <a:buClr>
                <a:schemeClr val="dk1"/>
              </a:buClr>
              <a:buSzPct val="100000"/>
              <a:buFont typeface="Noto Sans Symbols"/>
              <a:buChar char="✓"/>
            </a:pPr>
            <a:endParaRPr lang="es-CL" sz="2400" dirty="0">
              <a:solidFill>
                <a:schemeClr val="dk1"/>
              </a:solidFill>
              <a:latin typeface="Calibri"/>
              <a:ea typeface="Calibri"/>
              <a:cs typeface="Calibri"/>
              <a:sym typeface="Calibri"/>
            </a:endParaRPr>
          </a:p>
        </p:txBody>
      </p:sp>
      <p:sp>
        <p:nvSpPr>
          <p:cNvPr id="21" name="Flecha: a la derecha 17"/>
          <p:cNvSpPr/>
          <p:nvPr/>
        </p:nvSpPr>
        <p:spPr>
          <a:xfrm flipV="1">
            <a:off x="4246607" y="3106842"/>
            <a:ext cx="1063256" cy="64858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41265886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83704" y="247650"/>
            <a:ext cx="8229600" cy="1143000"/>
          </a:xfrm>
          <a:prstGeom prst="rect">
            <a:avLst/>
          </a:prstGeom>
          <a:solidFill>
            <a:schemeClr val="accent6">
              <a:lumMod val="75000"/>
            </a:schemeClr>
          </a:solidFill>
          <a:ln w="38100" cap="flat" cmpd="sng">
            <a:solidFill>
              <a:schemeClr val="lt1"/>
            </a:solidFill>
            <a:prstDash val="solid"/>
            <a:round/>
            <a:headEnd type="none" w="med" len="med"/>
            <a:tailEnd type="none" w="med" len="med"/>
          </a:ln>
          <a:effectLst>
            <a:outerShdw blurRad="39999" dist="20000" dir="5400000" rotWithShape="0">
              <a:srgbClr val="000000">
                <a:alpha val="37647"/>
              </a:srgbClr>
            </a:outerShdw>
          </a:effectLst>
        </p:spPr>
        <p:txBody>
          <a:bodyPr wrap="square" lIns="91425" tIns="45700" rIns="91425" bIns="45700" anchor="ctr" anchorCtr="0">
            <a:noAutofit/>
          </a:bodyPr>
          <a:lstStyle/>
          <a:p>
            <a:pPr marL="0" marR="0" lvl="0" indent="0" algn="l" rtl="0">
              <a:spcBef>
                <a:spcPts val="0"/>
              </a:spcBef>
              <a:buClr>
                <a:schemeClr val="lt1"/>
              </a:buClr>
              <a:buSzPct val="25000"/>
              <a:buFont typeface="Calibri"/>
              <a:buNone/>
            </a:pPr>
            <a:r>
              <a:rPr lang="es-CL" sz="3200" b="1" i="0" u="none" strike="noStrike" cap="none" dirty="0">
                <a:solidFill>
                  <a:schemeClr val="lt1"/>
                </a:solidFill>
                <a:latin typeface="Calibri"/>
                <a:ea typeface="Calibri"/>
                <a:cs typeface="Calibri"/>
                <a:sym typeface="Calibri"/>
              </a:rPr>
              <a:t>3. Sistema de control de stock</a:t>
            </a:r>
          </a:p>
        </p:txBody>
      </p:sp>
      <p:pic>
        <p:nvPicPr>
          <p:cNvPr id="3" name="Imagen 2"/>
          <p:cNvPicPr>
            <a:picLocks noChangeAspect="1"/>
          </p:cNvPicPr>
          <p:nvPr/>
        </p:nvPicPr>
        <p:blipFill rotWithShape="1">
          <a:blip r:embed="rId3"/>
          <a:srcRect t="3166"/>
          <a:stretch/>
        </p:blipFill>
        <p:spPr>
          <a:xfrm>
            <a:off x="5053841" y="1563757"/>
            <a:ext cx="2428875" cy="5294243"/>
          </a:xfrm>
          <a:prstGeom prst="rect">
            <a:avLst/>
          </a:prstGeom>
        </p:spPr>
      </p:pic>
      <p:sp>
        <p:nvSpPr>
          <p:cNvPr id="8" name="Shape 123"/>
          <p:cNvSpPr txBox="1"/>
          <p:nvPr/>
        </p:nvSpPr>
        <p:spPr>
          <a:xfrm>
            <a:off x="333463" y="1799924"/>
            <a:ext cx="4039753" cy="4544190"/>
          </a:xfrm>
          <a:prstGeom prst="rect">
            <a:avLst/>
          </a:prstGeom>
          <a:noFill/>
          <a:ln>
            <a:noFill/>
          </a:ln>
        </p:spPr>
        <p:txBody>
          <a:bodyPr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ct val="100000"/>
              <a:buFont typeface="Noto Sans Symbols"/>
              <a:buChar char="✓"/>
            </a:pPr>
            <a:r>
              <a:rPr lang="es-CL" sz="2400" dirty="0" smtClean="0">
                <a:solidFill>
                  <a:schemeClr val="dk1"/>
                </a:solidFill>
                <a:latin typeface="Calibri"/>
                <a:ea typeface="Calibri"/>
                <a:cs typeface="Calibri"/>
                <a:sym typeface="Calibri"/>
              </a:rPr>
              <a:t>La opciones disponibles son:</a:t>
            </a:r>
          </a:p>
          <a:p>
            <a:pPr marL="342900" lvl="0" indent="-342900" algn="just">
              <a:lnSpc>
                <a:spcPct val="150000"/>
              </a:lnSpc>
              <a:buClr>
                <a:schemeClr val="dk1"/>
              </a:buClr>
              <a:buSzPct val="100000"/>
              <a:buFont typeface="Arial" panose="020B0604020202020204" pitchFamily="34" charset="0"/>
              <a:buChar char="•"/>
            </a:pPr>
            <a:r>
              <a:rPr lang="es-CL" sz="2400" dirty="0" smtClean="0">
                <a:solidFill>
                  <a:schemeClr val="dk1"/>
                </a:solidFill>
                <a:latin typeface="Calibri"/>
                <a:ea typeface="Calibri"/>
                <a:cs typeface="Calibri"/>
                <a:sym typeface="Calibri"/>
              </a:rPr>
              <a:t>Consultar </a:t>
            </a:r>
          </a:p>
          <a:p>
            <a:pPr marL="342900" lvl="0" indent="-342900" algn="just">
              <a:lnSpc>
                <a:spcPct val="150000"/>
              </a:lnSpc>
              <a:buClr>
                <a:schemeClr val="dk1"/>
              </a:buClr>
              <a:buSzPct val="100000"/>
              <a:buFont typeface="Arial" panose="020B0604020202020204" pitchFamily="34" charset="0"/>
              <a:buChar char="•"/>
            </a:pPr>
            <a:r>
              <a:rPr lang="es-CL" sz="2400" dirty="0" smtClean="0">
                <a:solidFill>
                  <a:schemeClr val="dk1"/>
                </a:solidFill>
                <a:latin typeface="Calibri"/>
                <a:ea typeface="Calibri"/>
                <a:cs typeface="Calibri"/>
                <a:sym typeface="Calibri"/>
              </a:rPr>
              <a:t>Agregar</a:t>
            </a:r>
          </a:p>
          <a:p>
            <a:pPr marL="342900" marR="0" lvl="0" indent="-342900" algn="just" rtl="0">
              <a:lnSpc>
                <a:spcPct val="150000"/>
              </a:lnSpc>
              <a:spcBef>
                <a:spcPts val="0"/>
              </a:spcBef>
              <a:spcAft>
                <a:spcPts val="0"/>
              </a:spcAft>
              <a:buClr>
                <a:schemeClr val="dk1"/>
              </a:buClr>
              <a:buSzPct val="100000"/>
              <a:buFont typeface="Arial" panose="020B0604020202020204" pitchFamily="34" charset="0"/>
              <a:buChar char="•"/>
            </a:pPr>
            <a:r>
              <a:rPr lang="es-CL" sz="2400" dirty="0" smtClean="0">
                <a:solidFill>
                  <a:schemeClr val="dk1"/>
                </a:solidFill>
                <a:latin typeface="Calibri"/>
                <a:ea typeface="Calibri"/>
                <a:cs typeface="Calibri"/>
                <a:sym typeface="Calibri"/>
              </a:rPr>
              <a:t>Quitar</a:t>
            </a:r>
          </a:p>
          <a:p>
            <a:pPr marL="342900" marR="0" lvl="0" indent="-342900" algn="just" rtl="0">
              <a:lnSpc>
                <a:spcPct val="150000"/>
              </a:lnSpc>
              <a:spcBef>
                <a:spcPts val="0"/>
              </a:spcBef>
              <a:spcAft>
                <a:spcPts val="0"/>
              </a:spcAft>
              <a:buClr>
                <a:schemeClr val="dk1"/>
              </a:buClr>
              <a:buSzPct val="100000"/>
              <a:buFont typeface="Arial" panose="020B0604020202020204" pitchFamily="34" charset="0"/>
              <a:buChar char="•"/>
            </a:pPr>
            <a:r>
              <a:rPr lang="es-CL" sz="2400" dirty="0" smtClean="0">
                <a:solidFill>
                  <a:schemeClr val="dk1"/>
                </a:solidFill>
                <a:latin typeface="Calibri"/>
                <a:ea typeface="Calibri"/>
                <a:cs typeface="Calibri"/>
                <a:sym typeface="Calibri"/>
              </a:rPr>
              <a:t>Modificar</a:t>
            </a:r>
          </a:p>
          <a:p>
            <a:pPr marL="342900" marR="0" lvl="0" indent="-342900" algn="just" rtl="0">
              <a:lnSpc>
                <a:spcPct val="150000"/>
              </a:lnSpc>
              <a:spcBef>
                <a:spcPts val="0"/>
              </a:spcBef>
              <a:spcAft>
                <a:spcPts val="0"/>
              </a:spcAft>
              <a:buClr>
                <a:schemeClr val="dk1"/>
              </a:buClr>
              <a:buSzPct val="100000"/>
              <a:buFont typeface="Arial" panose="020B0604020202020204" pitchFamily="34" charset="0"/>
              <a:buChar char="•"/>
            </a:pPr>
            <a:endParaRPr lang="es-CL" sz="2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43532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83704" y="247650"/>
            <a:ext cx="8229600" cy="1143000"/>
          </a:xfrm>
          <a:prstGeom prst="rect">
            <a:avLst/>
          </a:prstGeom>
          <a:solidFill>
            <a:schemeClr val="accent6">
              <a:lumMod val="75000"/>
            </a:schemeClr>
          </a:solidFill>
          <a:ln w="38100" cap="flat" cmpd="sng">
            <a:solidFill>
              <a:schemeClr val="lt1"/>
            </a:solidFill>
            <a:prstDash val="solid"/>
            <a:round/>
            <a:headEnd type="none" w="med" len="med"/>
            <a:tailEnd type="none" w="med" len="med"/>
          </a:ln>
          <a:effectLst>
            <a:outerShdw blurRad="39999" dist="20000" dir="5400000" rotWithShape="0">
              <a:srgbClr val="000000">
                <a:alpha val="37647"/>
              </a:srgbClr>
            </a:outerShdw>
          </a:effectLst>
        </p:spPr>
        <p:txBody>
          <a:bodyPr wrap="square" lIns="91425" tIns="45700" rIns="91425" bIns="45700" anchor="ctr" anchorCtr="0">
            <a:noAutofit/>
          </a:bodyPr>
          <a:lstStyle/>
          <a:p>
            <a:pPr marL="0" marR="0" lvl="0" indent="0" algn="l" rtl="0">
              <a:spcBef>
                <a:spcPts val="0"/>
              </a:spcBef>
              <a:buClr>
                <a:schemeClr val="lt1"/>
              </a:buClr>
              <a:buSzPct val="25000"/>
              <a:buFont typeface="Calibri"/>
              <a:buNone/>
            </a:pPr>
            <a:r>
              <a:rPr lang="es-CL" sz="3200" b="1" i="0" u="none" strike="noStrike" cap="none" dirty="0">
                <a:solidFill>
                  <a:schemeClr val="lt1"/>
                </a:solidFill>
                <a:latin typeface="Calibri"/>
                <a:ea typeface="Calibri"/>
                <a:cs typeface="Calibri"/>
                <a:sym typeface="Calibri"/>
              </a:rPr>
              <a:t>3. Sistema de control de stock</a:t>
            </a:r>
          </a:p>
        </p:txBody>
      </p:sp>
      <p:pic>
        <p:nvPicPr>
          <p:cNvPr id="4" name="Imagen 3"/>
          <p:cNvPicPr>
            <a:picLocks noChangeAspect="1"/>
          </p:cNvPicPr>
          <p:nvPr/>
        </p:nvPicPr>
        <p:blipFill>
          <a:blip r:embed="rId3"/>
          <a:stretch>
            <a:fillRect/>
          </a:stretch>
        </p:blipFill>
        <p:spPr>
          <a:xfrm>
            <a:off x="2130983" y="1502357"/>
            <a:ext cx="6473065" cy="5355643"/>
          </a:xfrm>
          <a:prstGeom prst="rect">
            <a:avLst/>
          </a:prstGeom>
        </p:spPr>
      </p:pic>
      <p:sp>
        <p:nvSpPr>
          <p:cNvPr id="7" name="Shape 123"/>
          <p:cNvSpPr txBox="1"/>
          <p:nvPr/>
        </p:nvSpPr>
        <p:spPr>
          <a:xfrm>
            <a:off x="253950" y="3313043"/>
            <a:ext cx="3363893" cy="3375628"/>
          </a:xfrm>
          <a:prstGeom prst="rect">
            <a:avLst/>
          </a:prstGeom>
          <a:noFill/>
          <a:ln>
            <a:noFill/>
          </a:ln>
        </p:spPr>
        <p:txBody>
          <a:bodyPr wrap="square" lIns="91425" tIns="45700" rIns="91425" bIns="45700" anchor="t" anchorCtr="0">
            <a:noAutofit/>
          </a:bodyPr>
          <a:lstStyle/>
          <a:p>
            <a:pPr marL="342900" indent="-342900">
              <a:lnSpc>
                <a:spcPct val="150000"/>
              </a:lnSpc>
              <a:buClr>
                <a:schemeClr val="dk1"/>
              </a:buClr>
              <a:buSzPct val="100000"/>
              <a:buFont typeface="Noto Sans Symbols"/>
              <a:buChar char="✓"/>
            </a:pPr>
            <a:r>
              <a:rPr lang="es-CL" sz="1800" b="1" dirty="0">
                <a:solidFill>
                  <a:schemeClr val="dk1"/>
                </a:solidFill>
                <a:latin typeface="Calibri"/>
                <a:ea typeface="Calibri"/>
                <a:cs typeface="Calibri"/>
                <a:sym typeface="Calibri"/>
              </a:rPr>
              <a:t>La opción consultar </a:t>
            </a:r>
            <a:r>
              <a:rPr lang="es-CL" sz="1800" dirty="0">
                <a:solidFill>
                  <a:schemeClr val="dk1"/>
                </a:solidFill>
                <a:latin typeface="Calibri"/>
                <a:ea typeface="Calibri"/>
                <a:cs typeface="Calibri"/>
                <a:sym typeface="Calibri"/>
              </a:rPr>
              <a:t>permite obtener información sobre las existencias de algún insumo en particular. </a:t>
            </a:r>
            <a:endParaRPr lang="es-CL" sz="1800" b="1" dirty="0" smtClean="0">
              <a:solidFill>
                <a:schemeClr val="dk1"/>
              </a:solidFill>
              <a:latin typeface="Calibri"/>
              <a:ea typeface="Calibri"/>
              <a:cs typeface="Calibri"/>
              <a:sym typeface="Calibri"/>
            </a:endParaRPr>
          </a:p>
          <a:p>
            <a:pPr marL="342900" marR="0" lvl="0" indent="-342900" rtl="0">
              <a:lnSpc>
                <a:spcPct val="150000"/>
              </a:lnSpc>
              <a:spcBef>
                <a:spcPts val="0"/>
              </a:spcBef>
              <a:spcAft>
                <a:spcPts val="0"/>
              </a:spcAft>
              <a:buClr>
                <a:schemeClr val="dk1"/>
              </a:buClr>
              <a:buSzPct val="100000"/>
              <a:buFont typeface="Noto Sans Symbols"/>
              <a:buChar char="✓"/>
            </a:pPr>
            <a:r>
              <a:rPr lang="es-CL" sz="1800" b="1" dirty="0" smtClean="0">
                <a:solidFill>
                  <a:schemeClr val="dk1"/>
                </a:solidFill>
                <a:latin typeface="Calibri"/>
                <a:ea typeface="Calibri"/>
                <a:cs typeface="Calibri"/>
                <a:sym typeface="Calibri"/>
              </a:rPr>
              <a:t>La opción agregar </a:t>
            </a:r>
            <a:r>
              <a:rPr lang="es-CL" sz="1800" dirty="0" smtClean="0">
                <a:solidFill>
                  <a:schemeClr val="dk1"/>
                </a:solidFill>
                <a:latin typeface="Calibri"/>
                <a:ea typeface="Calibri"/>
                <a:cs typeface="Calibri"/>
                <a:sym typeface="Calibri"/>
              </a:rPr>
              <a:t>consiste en ingresar un nuevo insumo y su nivel de existencia. </a:t>
            </a:r>
          </a:p>
          <a:p>
            <a:pPr marL="342900" marR="0" lvl="0" indent="-342900" rtl="0">
              <a:lnSpc>
                <a:spcPct val="150000"/>
              </a:lnSpc>
              <a:spcBef>
                <a:spcPts val="0"/>
              </a:spcBef>
              <a:spcAft>
                <a:spcPts val="0"/>
              </a:spcAft>
              <a:buClr>
                <a:schemeClr val="dk1"/>
              </a:buClr>
              <a:buSzPct val="100000"/>
              <a:buFont typeface="Noto Sans Symbols"/>
              <a:buChar char="✓"/>
            </a:pPr>
            <a:endParaRPr lang="es-CL"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477490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83704" y="247650"/>
            <a:ext cx="8229600" cy="1143000"/>
          </a:xfrm>
          <a:prstGeom prst="rect">
            <a:avLst/>
          </a:prstGeom>
          <a:solidFill>
            <a:schemeClr val="accent6">
              <a:lumMod val="75000"/>
            </a:schemeClr>
          </a:solidFill>
          <a:ln w="38100" cap="flat" cmpd="sng">
            <a:solidFill>
              <a:schemeClr val="lt1"/>
            </a:solidFill>
            <a:prstDash val="solid"/>
            <a:round/>
            <a:headEnd type="none" w="med" len="med"/>
            <a:tailEnd type="none" w="med" len="med"/>
          </a:ln>
          <a:effectLst>
            <a:outerShdw blurRad="39999" dist="20000" dir="5400000" rotWithShape="0">
              <a:srgbClr val="000000">
                <a:alpha val="37647"/>
              </a:srgbClr>
            </a:outerShdw>
          </a:effectLst>
        </p:spPr>
        <p:txBody>
          <a:bodyPr wrap="square" lIns="91425" tIns="45700" rIns="91425" bIns="45700" anchor="ctr" anchorCtr="0">
            <a:noAutofit/>
          </a:bodyPr>
          <a:lstStyle/>
          <a:p>
            <a:pPr marL="0" marR="0" lvl="0" indent="0" algn="l" rtl="0">
              <a:spcBef>
                <a:spcPts val="0"/>
              </a:spcBef>
              <a:buClr>
                <a:schemeClr val="lt1"/>
              </a:buClr>
              <a:buSzPct val="25000"/>
              <a:buFont typeface="Calibri"/>
              <a:buNone/>
            </a:pPr>
            <a:r>
              <a:rPr lang="es-CL" sz="3200" b="1" i="0" u="none" strike="noStrike" cap="none" dirty="0">
                <a:solidFill>
                  <a:schemeClr val="lt1"/>
                </a:solidFill>
                <a:latin typeface="Calibri"/>
                <a:ea typeface="Calibri"/>
                <a:cs typeface="Calibri"/>
                <a:sym typeface="Calibri"/>
              </a:rPr>
              <a:t>3. Sistema de control de stock</a:t>
            </a:r>
          </a:p>
        </p:txBody>
      </p:sp>
      <p:sp>
        <p:nvSpPr>
          <p:cNvPr id="7" name="Shape 123"/>
          <p:cNvSpPr txBox="1"/>
          <p:nvPr/>
        </p:nvSpPr>
        <p:spPr>
          <a:xfrm>
            <a:off x="306959" y="3246783"/>
            <a:ext cx="3708450" cy="1669774"/>
          </a:xfrm>
          <a:prstGeom prst="rect">
            <a:avLst/>
          </a:prstGeom>
          <a:noFill/>
          <a:ln>
            <a:noFill/>
          </a:ln>
        </p:spPr>
        <p:txBody>
          <a:bodyPr wrap="square" lIns="91425" tIns="45700" rIns="91425" bIns="45700" anchor="t" anchorCtr="0">
            <a:noAutofit/>
          </a:bodyPr>
          <a:lstStyle/>
          <a:p>
            <a:pPr marL="342900" indent="-342900">
              <a:lnSpc>
                <a:spcPct val="150000"/>
              </a:lnSpc>
              <a:buClr>
                <a:schemeClr val="dk1"/>
              </a:buClr>
              <a:buSzPct val="100000"/>
              <a:buFont typeface="Noto Sans Symbols"/>
              <a:buChar char="✓"/>
            </a:pPr>
            <a:r>
              <a:rPr lang="es-CL" sz="1800" b="1" dirty="0">
                <a:solidFill>
                  <a:schemeClr val="dk1"/>
                </a:solidFill>
                <a:latin typeface="Calibri"/>
                <a:ea typeface="Calibri"/>
                <a:cs typeface="Calibri"/>
                <a:sym typeface="Calibri"/>
              </a:rPr>
              <a:t>La opción </a:t>
            </a:r>
            <a:r>
              <a:rPr lang="es-CL" sz="1800" b="1" dirty="0" smtClean="0">
                <a:solidFill>
                  <a:schemeClr val="dk1"/>
                </a:solidFill>
                <a:latin typeface="Calibri"/>
                <a:ea typeface="Calibri"/>
                <a:cs typeface="Calibri"/>
                <a:sym typeface="Calibri"/>
              </a:rPr>
              <a:t>quitar </a:t>
            </a:r>
            <a:r>
              <a:rPr lang="es-CL" sz="1800" dirty="0" smtClean="0">
                <a:solidFill>
                  <a:schemeClr val="dk1"/>
                </a:solidFill>
                <a:latin typeface="Calibri"/>
                <a:ea typeface="Calibri"/>
                <a:cs typeface="Calibri"/>
                <a:sym typeface="Calibri"/>
              </a:rPr>
              <a:t>permite rebajar existencias del stock.  Y almacena el remanente. </a:t>
            </a:r>
            <a:endParaRPr lang="es-CL" sz="2000" dirty="0">
              <a:solidFill>
                <a:schemeClr val="dk1"/>
              </a:solidFill>
              <a:latin typeface="Calibri"/>
              <a:ea typeface="Calibri"/>
              <a:cs typeface="Calibri"/>
              <a:sym typeface="Calibri"/>
            </a:endParaRPr>
          </a:p>
        </p:txBody>
      </p:sp>
      <p:pic>
        <p:nvPicPr>
          <p:cNvPr id="2" name="Imagen 1"/>
          <p:cNvPicPr>
            <a:picLocks noChangeAspect="1"/>
          </p:cNvPicPr>
          <p:nvPr/>
        </p:nvPicPr>
        <p:blipFill rotWithShape="1">
          <a:blip r:embed="rId3"/>
          <a:srcRect l="2553" b="3999"/>
          <a:stretch/>
        </p:blipFill>
        <p:spPr>
          <a:xfrm>
            <a:off x="4532237" y="1509920"/>
            <a:ext cx="4191827" cy="5248689"/>
          </a:xfrm>
          <a:prstGeom prst="rect">
            <a:avLst/>
          </a:prstGeom>
        </p:spPr>
      </p:pic>
    </p:spTree>
    <p:extLst>
      <p:ext uri="{BB962C8B-B14F-4D97-AF65-F5344CB8AC3E}">
        <p14:creationId xmlns:p14="http://schemas.microsoft.com/office/powerpoint/2010/main" val="28202804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83704" y="247650"/>
            <a:ext cx="8229600" cy="1143000"/>
          </a:xfrm>
          <a:prstGeom prst="rect">
            <a:avLst/>
          </a:prstGeom>
          <a:solidFill>
            <a:schemeClr val="accent6">
              <a:lumMod val="75000"/>
            </a:schemeClr>
          </a:solidFill>
          <a:ln w="38100" cap="flat" cmpd="sng">
            <a:solidFill>
              <a:schemeClr val="lt1"/>
            </a:solidFill>
            <a:prstDash val="solid"/>
            <a:round/>
            <a:headEnd type="none" w="med" len="med"/>
            <a:tailEnd type="none" w="med" len="med"/>
          </a:ln>
          <a:effectLst>
            <a:outerShdw blurRad="39999" dist="20000" dir="5400000" rotWithShape="0">
              <a:srgbClr val="000000">
                <a:alpha val="37647"/>
              </a:srgbClr>
            </a:outerShdw>
          </a:effectLst>
        </p:spPr>
        <p:txBody>
          <a:bodyPr wrap="square" lIns="91425" tIns="45700" rIns="91425" bIns="45700" anchor="ctr" anchorCtr="0">
            <a:noAutofit/>
          </a:bodyPr>
          <a:lstStyle/>
          <a:p>
            <a:pPr marL="0" marR="0" lvl="0" indent="0" algn="l" rtl="0">
              <a:spcBef>
                <a:spcPts val="0"/>
              </a:spcBef>
              <a:buClr>
                <a:schemeClr val="lt1"/>
              </a:buClr>
              <a:buSzPct val="25000"/>
              <a:buFont typeface="Calibri"/>
              <a:buNone/>
            </a:pPr>
            <a:r>
              <a:rPr lang="es-CL" sz="3200" b="1" i="0" u="none" strike="noStrike" cap="none" dirty="0">
                <a:solidFill>
                  <a:schemeClr val="lt1"/>
                </a:solidFill>
                <a:latin typeface="Calibri"/>
                <a:ea typeface="Calibri"/>
                <a:cs typeface="Calibri"/>
                <a:sym typeface="Calibri"/>
              </a:rPr>
              <a:t>3. Sistema de control de stock</a:t>
            </a:r>
          </a:p>
        </p:txBody>
      </p:sp>
      <p:sp>
        <p:nvSpPr>
          <p:cNvPr id="7" name="Shape 123"/>
          <p:cNvSpPr txBox="1"/>
          <p:nvPr/>
        </p:nvSpPr>
        <p:spPr>
          <a:xfrm>
            <a:off x="306958" y="3246782"/>
            <a:ext cx="3946989" cy="2398643"/>
          </a:xfrm>
          <a:prstGeom prst="rect">
            <a:avLst/>
          </a:prstGeom>
          <a:noFill/>
          <a:ln>
            <a:noFill/>
          </a:ln>
        </p:spPr>
        <p:txBody>
          <a:bodyPr wrap="square" lIns="91425" tIns="45700" rIns="91425" bIns="45700" anchor="t" anchorCtr="0">
            <a:noAutofit/>
          </a:bodyPr>
          <a:lstStyle/>
          <a:p>
            <a:pPr marL="342900" indent="-342900">
              <a:lnSpc>
                <a:spcPct val="150000"/>
              </a:lnSpc>
              <a:buClr>
                <a:schemeClr val="dk1"/>
              </a:buClr>
              <a:buSzPct val="100000"/>
              <a:buFont typeface="Noto Sans Symbols"/>
              <a:buChar char="✓"/>
            </a:pPr>
            <a:r>
              <a:rPr lang="es-CL" sz="1800" b="1" dirty="0">
                <a:solidFill>
                  <a:schemeClr val="dk1"/>
                </a:solidFill>
                <a:latin typeface="Calibri"/>
                <a:ea typeface="Calibri"/>
                <a:cs typeface="Calibri"/>
                <a:sym typeface="Calibri"/>
              </a:rPr>
              <a:t>La </a:t>
            </a:r>
            <a:r>
              <a:rPr lang="es-CL" sz="1800" b="1" dirty="0" smtClean="0">
                <a:solidFill>
                  <a:schemeClr val="dk1"/>
                </a:solidFill>
                <a:latin typeface="Calibri"/>
                <a:ea typeface="Calibri"/>
                <a:cs typeface="Calibri"/>
                <a:sym typeface="Calibri"/>
              </a:rPr>
              <a:t>opción modificar </a:t>
            </a:r>
            <a:r>
              <a:rPr lang="es-CL" sz="1800" dirty="0" smtClean="0">
                <a:solidFill>
                  <a:schemeClr val="dk1"/>
                </a:solidFill>
                <a:latin typeface="Calibri"/>
                <a:ea typeface="Calibri"/>
                <a:cs typeface="Calibri"/>
                <a:sym typeface="Calibri"/>
              </a:rPr>
              <a:t>permite editar las características del insumo, previamente definidas (</a:t>
            </a:r>
            <a:r>
              <a:rPr lang="es-CL" sz="1800" dirty="0" err="1" smtClean="0">
                <a:solidFill>
                  <a:schemeClr val="dk1"/>
                </a:solidFill>
                <a:latin typeface="Calibri"/>
                <a:ea typeface="Calibri"/>
                <a:cs typeface="Calibri"/>
                <a:sym typeface="Calibri"/>
              </a:rPr>
              <a:t>ej</a:t>
            </a:r>
            <a:r>
              <a:rPr lang="es-CL" sz="1800" dirty="0" smtClean="0">
                <a:solidFill>
                  <a:schemeClr val="dk1"/>
                </a:solidFill>
                <a:latin typeface="Calibri"/>
                <a:ea typeface="Calibri"/>
                <a:cs typeface="Calibri"/>
                <a:sym typeface="Calibri"/>
              </a:rPr>
              <a:t>: unidad de medida, nombre, descripción).  </a:t>
            </a:r>
            <a:endParaRPr lang="es-CL" sz="2000" dirty="0">
              <a:solidFill>
                <a:schemeClr val="dk1"/>
              </a:solidFill>
              <a:latin typeface="Calibri"/>
              <a:ea typeface="Calibri"/>
              <a:cs typeface="Calibri"/>
              <a:sym typeface="Calibri"/>
            </a:endParaRPr>
          </a:p>
        </p:txBody>
      </p:sp>
      <p:pic>
        <p:nvPicPr>
          <p:cNvPr id="3" name="Imagen 2"/>
          <p:cNvPicPr>
            <a:picLocks noChangeAspect="1"/>
          </p:cNvPicPr>
          <p:nvPr/>
        </p:nvPicPr>
        <p:blipFill rotWithShape="1">
          <a:blip r:embed="rId3"/>
          <a:srcRect b="2635"/>
          <a:stretch/>
        </p:blipFill>
        <p:spPr>
          <a:xfrm>
            <a:off x="4810541" y="1537252"/>
            <a:ext cx="3544748" cy="5141844"/>
          </a:xfrm>
          <a:prstGeom prst="rect">
            <a:avLst/>
          </a:prstGeom>
        </p:spPr>
      </p:pic>
    </p:spTree>
    <p:extLst>
      <p:ext uri="{BB962C8B-B14F-4D97-AF65-F5344CB8AC3E}">
        <p14:creationId xmlns:p14="http://schemas.microsoft.com/office/powerpoint/2010/main" val="2492602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548679"/>
            <a:ext cx="8229600" cy="1143000"/>
          </a:xfrm>
          <a:prstGeom prst="rect">
            <a:avLst/>
          </a:prstGeom>
          <a:solidFill>
            <a:schemeClr val="accent6">
              <a:lumMod val="75000"/>
            </a:schemeClr>
          </a:solidFill>
          <a:ln w="38100" cap="flat" cmpd="sng">
            <a:solidFill>
              <a:schemeClr val="lt1"/>
            </a:solidFill>
            <a:prstDash val="solid"/>
            <a:round/>
            <a:headEnd type="none" w="med" len="med"/>
            <a:tailEnd type="none" w="med" len="med"/>
          </a:ln>
          <a:effectLst>
            <a:outerShdw blurRad="39999" dist="20000" dir="5400000" rotWithShape="0">
              <a:srgbClr val="000000">
                <a:alpha val="37647"/>
              </a:srgbClr>
            </a:outerShdw>
          </a:effectLst>
        </p:spPr>
        <p:txBody>
          <a:bodyPr wrap="square" lIns="91425" tIns="45700" rIns="91425" bIns="45700" anchor="ctr" anchorCtr="0">
            <a:noAutofit/>
          </a:bodyPr>
          <a:lstStyle/>
          <a:p>
            <a:pPr marL="0" marR="0" lvl="0" indent="0" algn="l" rtl="0">
              <a:spcBef>
                <a:spcPts val="0"/>
              </a:spcBef>
              <a:buClr>
                <a:schemeClr val="lt1"/>
              </a:buClr>
              <a:buSzPct val="25000"/>
              <a:buFont typeface="Calibri"/>
              <a:buNone/>
            </a:pPr>
            <a:r>
              <a:rPr lang="es-CL" sz="3200" b="1" i="0" u="none" strike="noStrike" cap="none" dirty="0">
                <a:solidFill>
                  <a:schemeClr val="lt1"/>
                </a:solidFill>
                <a:latin typeface="Calibri"/>
                <a:ea typeface="Calibri"/>
                <a:cs typeface="Calibri"/>
                <a:sym typeface="Calibri"/>
              </a:rPr>
              <a:t>4. Sistema de gestión de insumos</a:t>
            </a:r>
          </a:p>
        </p:txBody>
      </p:sp>
      <p:sp>
        <p:nvSpPr>
          <p:cNvPr id="145" name="Shape 145"/>
          <p:cNvSpPr txBox="1">
            <a:spLocks noGrp="1"/>
          </p:cNvSpPr>
          <p:nvPr>
            <p:ph type="body" idx="1"/>
          </p:nvPr>
        </p:nvSpPr>
        <p:spPr>
          <a:xfrm>
            <a:off x="457200" y="1960239"/>
            <a:ext cx="8147247" cy="1701465"/>
          </a:xfrm>
          <a:prstGeom prst="rect">
            <a:avLst/>
          </a:prstGeom>
          <a:noFill/>
          <a:ln>
            <a:noFill/>
          </a:ln>
        </p:spPr>
        <p:txBody>
          <a:bodyPr wrap="square" lIns="91425" tIns="45700" rIns="91425" bIns="45700" anchor="t" anchorCtr="0">
            <a:noAutofit/>
          </a:bodyPr>
          <a:lstStyle/>
          <a:p>
            <a:pPr marL="0" marR="0" lvl="0" indent="0" algn="just" rtl="0">
              <a:spcBef>
                <a:spcPts val="0"/>
              </a:spcBef>
              <a:buClr>
                <a:schemeClr val="dk1"/>
              </a:buClr>
              <a:buSzPct val="25000"/>
              <a:buFont typeface="Arial"/>
              <a:buNone/>
            </a:pPr>
            <a:r>
              <a:rPr lang="es-CL" sz="2800" b="0" i="0" u="none" strike="noStrike" cap="none" dirty="0">
                <a:solidFill>
                  <a:schemeClr val="dk1"/>
                </a:solidFill>
                <a:latin typeface="Calibri"/>
                <a:ea typeface="Calibri"/>
                <a:cs typeface="Calibri"/>
                <a:sym typeface="Calibri"/>
              </a:rPr>
              <a:t>Se implementará una solución informática que permita gestionar de manera oportuna el </a:t>
            </a:r>
            <a:r>
              <a:rPr lang="es-CL" sz="2800" b="1" i="0" u="none" strike="noStrike" cap="none" dirty="0">
                <a:solidFill>
                  <a:schemeClr val="dk1"/>
                </a:solidFill>
                <a:latin typeface="Calibri"/>
                <a:ea typeface="Calibri"/>
                <a:cs typeface="Calibri"/>
                <a:sym typeface="Calibri"/>
              </a:rPr>
              <a:t>flujo</a:t>
            </a:r>
            <a:r>
              <a:rPr lang="es-CL" sz="2800" b="0" i="0" u="none" strike="noStrike" cap="none" dirty="0">
                <a:solidFill>
                  <a:schemeClr val="dk1"/>
                </a:solidFill>
                <a:latin typeface="Calibri"/>
                <a:ea typeface="Calibri"/>
                <a:cs typeface="Calibri"/>
                <a:sym typeface="Calibri"/>
              </a:rPr>
              <a:t> y la </a:t>
            </a:r>
            <a:r>
              <a:rPr lang="es-CL" sz="2800" b="1" i="0" u="none" strike="noStrike" cap="none" dirty="0">
                <a:solidFill>
                  <a:schemeClr val="dk1"/>
                </a:solidFill>
                <a:latin typeface="Calibri"/>
                <a:ea typeface="Calibri"/>
                <a:cs typeface="Calibri"/>
                <a:sym typeface="Calibri"/>
              </a:rPr>
              <a:t>cantidad </a:t>
            </a:r>
            <a:r>
              <a:rPr lang="es-CL" sz="2800" b="0" i="0" u="none" strike="noStrike" cap="none" dirty="0">
                <a:solidFill>
                  <a:schemeClr val="dk1"/>
                </a:solidFill>
                <a:latin typeface="Calibri"/>
                <a:ea typeface="Calibri"/>
                <a:cs typeface="Calibri"/>
                <a:sym typeface="Calibri"/>
              </a:rPr>
              <a:t>de insumos de acuerdo a los requerimientos del negocio.</a:t>
            </a:r>
          </a:p>
        </p:txBody>
      </p:sp>
      <p:sp>
        <p:nvSpPr>
          <p:cNvPr id="146" name="Shape 146"/>
          <p:cNvSpPr txBox="1"/>
          <p:nvPr/>
        </p:nvSpPr>
        <p:spPr>
          <a:xfrm>
            <a:off x="569844" y="3814972"/>
            <a:ext cx="4826496" cy="2876901"/>
          </a:xfrm>
          <a:prstGeom prst="rect">
            <a:avLst/>
          </a:prstGeom>
          <a:noFill/>
          <a:ln>
            <a:noFill/>
          </a:ln>
        </p:spPr>
        <p:txBody>
          <a:bodyPr wrap="square" lIns="91425" tIns="45700" rIns="91425" bIns="45700" anchor="t" anchorCtr="0">
            <a:noAutofit/>
          </a:bodyPr>
          <a:lstStyle/>
          <a:p>
            <a:pPr marL="342900" marR="0" lvl="0" indent="-342900" algn="just" rtl="0">
              <a:spcBef>
                <a:spcPts val="0"/>
              </a:spcBef>
              <a:spcAft>
                <a:spcPts val="0"/>
              </a:spcAft>
              <a:buClr>
                <a:schemeClr val="dk1"/>
              </a:buClr>
              <a:buSzPct val="100000"/>
              <a:buFont typeface="Noto Sans Symbols"/>
              <a:buChar char="✓"/>
            </a:pPr>
            <a:r>
              <a:rPr lang="es-CL" sz="2800" b="0" i="0" u="none" strike="noStrike" cap="none" dirty="0">
                <a:solidFill>
                  <a:schemeClr val="dk1"/>
                </a:solidFill>
                <a:latin typeface="Calibri"/>
                <a:ea typeface="Calibri"/>
                <a:cs typeface="Calibri"/>
                <a:sym typeface="Calibri"/>
              </a:rPr>
              <a:t>Lograr descuentos por grandes compras</a:t>
            </a:r>
          </a:p>
          <a:p>
            <a:pPr marL="342900" marR="0" lvl="0" indent="-342900" algn="just" rtl="0">
              <a:spcBef>
                <a:spcPts val="560"/>
              </a:spcBef>
              <a:spcAft>
                <a:spcPts val="0"/>
              </a:spcAft>
              <a:buClr>
                <a:schemeClr val="dk1"/>
              </a:buClr>
              <a:buSzPct val="100000"/>
              <a:buFont typeface="Noto Sans Symbols"/>
              <a:buChar char="✓"/>
            </a:pPr>
            <a:r>
              <a:rPr lang="es-CL" sz="2800" b="0" i="0" u="none" strike="noStrike" cap="none" dirty="0">
                <a:solidFill>
                  <a:schemeClr val="dk1"/>
                </a:solidFill>
                <a:latin typeface="Calibri"/>
                <a:ea typeface="Calibri"/>
                <a:cs typeface="Calibri"/>
                <a:sym typeface="Calibri"/>
              </a:rPr>
              <a:t>Neutralizar la estacionalidad</a:t>
            </a:r>
          </a:p>
          <a:p>
            <a:pPr marL="342900" marR="0" lvl="0" indent="-342900" algn="just" rtl="0">
              <a:spcBef>
                <a:spcPts val="560"/>
              </a:spcBef>
              <a:buClr>
                <a:schemeClr val="dk1"/>
              </a:buClr>
              <a:buSzPct val="100000"/>
              <a:buFont typeface="Noto Sans Symbols"/>
              <a:buChar char="✓"/>
            </a:pPr>
            <a:r>
              <a:rPr lang="es-CL" sz="2800" b="0" i="0" u="none" strike="noStrike" cap="none" dirty="0">
                <a:solidFill>
                  <a:schemeClr val="dk1"/>
                </a:solidFill>
                <a:latin typeface="Calibri"/>
                <a:ea typeface="Calibri"/>
                <a:cs typeface="Calibri"/>
                <a:sym typeface="Calibri"/>
              </a:rPr>
              <a:t>Administrar con tranquilidad la reposición</a:t>
            </a:r>
          </a:p>
        </p:txBody>
      </p:sp>
      <p:pic>
        <p:nvPicPr>
          <p:cNvPr id="147" name="Shape 147" descr="https://lh6.googleusercontent.com/R_AwFU9pEYCiOmknuy0FNZcVWYQC8AeBrcOEFEjuE4JdTzxYIXsLUEYxvBjZwKb32lej0SvHPAfTUnkErZdmfpyTZktJxaNKyZz9-SqwT5WOfCX9SNGEyM0Vt0ur_en4qZrHs9Ld6Q"/>
          <p:cNvPicPr preferRelativeResize="0"/>
          <p:nvPr/>
        </p:nvPicPr>
        <p:blipFill rotWithShape="1">
          <a:blip r:embed="rId3">
            <a:alphaModFix/>
            <a:duotone>
              <a:schemeClr val="accent6">
                <a:shade val="45000"/>
                <a:satMod val="135000"/>
              </a:schemeClr>
              <a:prstClr val="white"/>
            </a:duotone>
          </a:blip>
          <a:srcRect/>
          <a:stretch/>
        </p:blipFill>
        <p:spPr>
          <a:xfrm>
            <a:off x="6012160" y="3661705"/>
            <a:ext cx="2520279" cy="2520281"/>
          </a:xfrm>
          <a:prstGeom prst="rect">
            <a:avLst/>
          </a:prstGeom>
          <a:solidFill>
            <a:schemeClr val="accent6">
              <a:lumMod val="75000"/>
            </a:schemeClr>
          </a:solid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457200" y="274637"/>
            <a:ext cx="8229600" cy="1143000"/>
          </a:xfrm>
          <a:prstGeom prst="rect">
            <a:avLst/>
          </a:prstGeom>
          <a:solidFill>
            <a:schemeClr val="accent6">
              <a:lumMod val="75000"/>
            </a:schemeClr>
          </a:solidFill>
          <a:ln w="38100" cap="flat" cmpd="sng">
            <a:solidFill>
              <a:schemeClr val="lt1"/>
            </a:solidFill>
            <a:prstDash val="solid"/>
            <a:round/>
            <a:headEnd type="none" w="med" len="med"/>
            <a:tailEnd type="none" w="med" len="med"/>
          </a:ln>
          <a:effectLst>
            <a:outerShdw blurRad="39999" dist="20000" dir="5400000" rotWithShape="0">
              <a:srgbClr val="000000">
                <a:alpha val="37647"/>
              </a:srgbClr>
            </a:outerShdw>
          </a:effectLst>
        </p:spPr>
        <p:txBody>
          <a:bodyPr wrap="square" lIns="91425" tIns="45700" rIns="91425" bIns="45700" anchor="ctr" anchorCtr="0">
            <a:noAutofit/>
          </a:bodyPr>
          <a:lstStyle/>
          <a:p>
            <a:pPr marL="0" marR="0" lvl="0" indent="0" algn="l" rtl="0">
              <a:spcBef>
                <a:spcPts val="0"/>
              </a:spcBef>
              <a:buClr>
                <a:schemeClr val="lt1"/>
              </a:buClr>
              <a:buSzPct val="25000"/>
              <a:buFont typeface="Calibri"/>
              <a:buNone/>
            </a:pPr>
            <a:r>
              <a:rPr lang="es-CL" sz="3200" b="1" i="0" u="none" strike="noStrike" cap="none" dirty="0">
                <a:solidFill>
                  <a:schemeClr val="lt1"/>
                </a:solidFill>
                <a:latin typeface="Calibri"/>
                <a:ea typeface="Calibri"/>
                <a:cs typeface="Calibri"/>
                <a:sym typeface="Calibri"/>
              </a:rPr>
              <a:t>Esquema de Funcionamiento</a:t>
            </a:r>
          </a:p>
        </p:txBody>
      </p:sp>
      <p:grpSp>
        <p:nvGrpSpPr>
          <p:cNvPr id="154" name="Shape 154"/>
          <p:cNvGrpSpPr/>
          <p:nvPr/>
        </p:nvGrpSpPr>
        <p:grpSpPr>
          <a:xfrm>
            <a:off x="251519" y="1350263"/>
            <a:ext cx="8640960" cy="5507737"/>
            <a:chOff x="251519" y="1305637"/>
            <a:chExt cx="8640960" cy="5507737"/>
          </a:xfrm>
        </p:grpSpPr>
        <p:pic>
          <p:nvPicPr>
            <p:cNvPr id="155" name="Shape 155" descr="http://rallydaauga.com/wp-content/uploads/2014/01/iconos-pago-formulario.png"/>
            <p:cNvPicPr preferRelativeResize="0"/>
            <p:nvPr/>
          </p:nvPicPr>
          <p:blipFill rotWithShape="1">
            <a:blip r:embed="rId3">
              <a:alphaModFix/>
              <a:duotone>
                <a:schemeClr val="accent6">
                  <a:shade val="45000"/>
                  <a:satMod val="135000"/>
                </a:schemeClr>
                <a:prstClr val="white"/>
              </a:duotone>
            </a:blip>
            <a:srcRect/>
            <a:stretch/>
          </p:blipFill>
          <p:spPr>
            <a:xfrm>
              <a:off x="611560" y="1700808"/>
              <a:ext cx="1728191" cy="1688603"/>
            </a:xfrm>
            <a:prstGeom prst="rect">
              <a:avLst/>
            </a:prstGeom>
            <a:noFill/>
            <a:ln>
              <a:noFill/>
            </a:ln>
          </p:spPr>
        </p:pic>
        <p:pic>
          <p:nvPicPr>
            <p:cNvPr id="156" name="Shape 156" descr="https://lh3.googleusercontent.com/0hGBdK3AHgk5JeQSwKA2f1DZVN7M8pd9L7g2tQx24NeSzJHz1cKbWef8YSd2a_ZPy0e-lFWtswUqwdxGaEJlbw8C2oTqq-p-lsrjF8JWoszHwnaHaW64Fz6yzhMAq-JpyzZ7I1DDGw"/>
            <p:cNvPicPr preferRelativeResize="0"/>
            <p:nvPr/>
          </p:nvPicPr>
          <p:blipFill rotWithShape="1">
            <a:blip r:embed="rId4">
              <a:alphaModFix/>
              <a:duotone>
                <a:schemeClr val="accent6">
                  <a:shade val="45000"/>
                  <a:satMod val="135000"/>
                </a:schemeClr>
                <a:prstClr val="white"/>
              </a:duotone>
            </a:blip>
            <a:srcRect/>
            <a:stretch/>
          </p:blipFill>
          <p:spPr>
            <a:xfrm>
              <a:off x="598539" y="4365103"/>
              <a:ext cx="1669203" cy="1867727"/>
            </a:xfrm>
            <a:prstGeom prst="rect">
              <a:avLst/>
            </a:prstGeom>
            <a:noFill/>
            <a:ln>
              <a:noFill/>
            </a:ln>
          </p:spPr>
        </p:pic>
        <p:pic>
          <p:nvPicPr>
            <p:cNvPr id="157" name="Shape 157" descr="https://lh5.googleusercontent.com/uwBzokBxRP2gsIdOI4cdIx6KyL3WGybQ2-j5OPU02XioIprclTacvWtYljlcWXO0pDVxD_LzaqIisVcmwgOMdU7DDbNaLQNrBZI9tdsKM8w2jr2WCTIl_gwrxC-6-WX1FvoslhHwfw"/>
            <p:cNvPicPr preferRelativeResize="0"/>
            <p:nvPr/>
          </p:nvPicPr>
          <p:blipFill rotWithShape="1">
            <a:blip r:embed="rId5">
              <a:alphaModFix/>
              <a:duotone>
                <a:schemeClr val="accent6">
                  <a:shade val="45000"/>
                  <a:satMod val="135000"/>
                </a:schemeClr>
                <a:prstClr val="white"/>
              </a:duotone>
            </a:blip>
            <a:srcRect/>
            <a:stretch/>
          </p:blipFill>
          <p:spPr>
            <a:xfrm>
              <a:off x="2762699" y="1844824"/>
              <a:ext cx="2673397" cy="2780334"/>
            </a:xfrm>
            <a:prstGeom prst="rect">
              <a:avLst/>
            </a:prstGeom>
            <a:noFill/>
            <a:ln>
              <a:noFill/>
            </a:ln>
          </p:spPr>
        </p:pic>
        <p:pic>
          <p:nvPicPr>
            <p:cNvPr id="158" name="Shape 158" descr="https://lh6.googleusercontent.com/RJRvfpM5lTuHlU7NJcq9YI_YT6KzF-vcop0fmeFB34tDwXOMg2dQ7udIq64pYuMJi7Ag-j6Aycqmf9GiXqEVpN18oWeAamPVIgynGbKFftnERLQ0bXxCHnuGm_My6iZ3D9UGENPdtA"/>
            <p:cNvPicPr preferRelativeResize="0"/>
            <p:nvPr/>
          </p:nvPicPr>
          <p:blipFill rotWithShape="1">
            <a:blip r:embed="rId6">
              <a:clrChange>
                <a:clrFrom>
                  <a:srgbClr val="FEFEFE"/>
                </a:clrFrom>
                <a:clrTo>
                  <a:srgbClr val="FEFEFE">
                    <a:alpha val="0"/>
                  </a:srgbClr>
                </a:clrTo>
              </a:clrChange>
              <a:alphaModFix/>
              <a:duotone>
                <a:schemeClr val="accent6">
                  <a:shade val="45000"/>
                  <a:satMod val="135000"/>
                </a:schemeClr>
                <a:prstClr val="white"/>
              </a:duotone>
            </a:blip>
            <a:srcRect/>
            <a:stretch/>
          </p:blipFill>
          <p:spPr>
            <a:xfrm>
              <a:off x="4391942" y="3645023"/>
              <a:ext cx="2412304" cy="1980257"/>
            </a:xfrm>
            <a:prstGeom prst="rect">
              <a:avLst/>
            </a:prstGeom>
            <a:noFill/>
            <a:ln>
              <a:noFill/>
            </a:ln>
          </p:spPr>
        </p:pic>
        <p:pic>
          <p:nvPicPr>
            <p:cNvPr id="159" name="Shape 159" descr="https://lh5.googleusercontent.com/bWbOzF0OQIQ4Fcm-Dgetaj_IInRq4CjwIbqdhS2Bx0CH6SLyux9SnYe9teBkdxCoG-6zCtKRsmCD6V7y7MHbov620EeErLzDJUnZewBFCW2oKJpwmBbjoqWFRlE_pAM5SXtcq7kcKA"/>
            <p:cNvPicPr preferRelativeResize="0"/>
            <p:nvPr/>
          </p:nvPicPr>
          <p:blipFill rotWithShape="1">
            <a:blip r:embed="rId7">
              <a:alphaModFix/>
              <a:duotone>
                <a:schemeClr val="accent6">
                  <a:shade val="45000"/>
                  <a:satMod val="135000"/>
                </a:schemeClr>
                <a:prstClr val="white"/>
              </a:duotone>
            </a:blip>
            <a:srcRect/>
            <a:stretch/>
          </p:blipFill>
          <p:spPr>
            <a:xfrm>
              <a:off x="6436369" y="1412775"/>
              <a:ext cx="2456110" cy="2351334"/>
            </a:xfrm>
            <a:prstGeom prst="rect">
              <a:avLst/>
            </a:prstGeom>
            <a:noFill/>
            <a:ln>
              <a:noFill/>
            </a:ln>
          </p:spPr>
        </p:pic>
        <p:pic>
          <p:nvPicPr>
            <p:cNvPr id="160" name="Shape 160" descr="https://lh6.googleusercontent.com/R_AwFU9pEYCiOmknuy0FNZcVWYQC8AeBrcOEFEjuE4JdTzxYIXsLUEYxvBjZwKb32lej0SvHPAfTUnkErZdmfpyTZktJxaNKyZz9-SqwT5WOfCX9SNGEyM0Vt0ur_en4qZrHs9Ld6Q"/>
            <p:cNvPicPr preferRelativeResize="0"/>
            <p:nvPr/>
          </p:nvPicPr>
          <p:blipFill rotWithShape="1">
            <a:blip r:embed="rId8">
              <a:alphaModFix/>
              <a:duotone>
                <a:schemeClr val="accent6">
                  <a:shade val="45000"/>
                  <a:satMod val="135000"/>
                </a:schemeClr>
                <a:prstClr val="white"/>
              </a:duotone>
            </a:blip>
            <a:srcRect/>
            <a:stretch/>
          </p:blipFill>
          <p:spPr>
            <a:xfrm>
              <a:off x="7093034" y="4432960"/>
              <a:ext cx="1635520" cy="1610095"/>
            </a:xfrm>
            <a:prstGeom prst="rect">
              <a:avLst/>
            </a:prstGeom>
            <a:noFill/>
            <a:ln>
              <a:noFill/>
            </a:ln>
          </p:spPr>
        </p:pic>
        <p:sp>
          <p:nvSpPr>
            <p:cNvPr id="161" name="Shape 161"/>
            <p:cNvSpPr txBox="1"/>
            <p:nvPr/>
          </p:nvSpPr>
          <p:spPr>
            <a:xfrm>
              <a:off x="611560" y="3215778"/>
              <a:ext cx="1316514" cy="83099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CL" sz="2400" b="1" i="0" u="none" strike="noStrike" cap="none" dirty="0">
                  <a:solidFill>
                    <a:schemeClr val="accent6">
                      <a:lumMod val="75000"/>
                    </a:schemeClr>
                  </a:solidFill>
                  <a:latin typeface="Calibri"/>
                  <a:ea typeface="Calibri"/>
                  <a:cs typeface="Calibri"/>
                  <a:sym typeface="Calibri"/>
                </a:rPr>
                <a:t>Reservas</a:t>
              </a:r>
            </a:p>
            <a:p>
              <a:pPr marL="0" marR="0" lvl="0" indent="0" algn="ctr" rtl="0">
                <a:spcBef>
                  <a:spcPts val="0"/>
                </a:spcBef>
                <a:buSzPct val="25000"/>
                <a:buNone/>
              </a:pPr>
              <a:r>
                <a:rPr lang="es-CL" sz="2400" b="1" i="0" u="none" strike="noStrike" cap="none" dirty="0">
                  <a:solidFill>
                    <a:schemeClr val="accent6">
                      <a:lumMod val="75000"/>
                    </a:schemeClr>
                  </a:solidFill>
                  <a:latin typeface="Calibri"/>
                  <a:ea typeface="Calibri"/>
                  <a:cs typeface="Calibri"/>
                  <a:sym typeface="Calibri"/>
                </a:rPr>
                <a:t>en Línea</a:t>
              </a:r>
            </a:p>
          </p:txBody>
        </p:sp>
        <p:sp>
          <p:nvSpPr>
            <p:cNvPr id="162" name="Shape 162"/>
            <p:cNvSpPr txBox="1"/>
            <p:nvPr/>
          </p:nvSpPr>
          <p:spPr>
            <a:xfrm>
              <a:off x="251519" y="5982378"/>
              <a:ext cx="2300629" cy="83099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CL" sz="2400" b="1" i="0" u="none" strike="noStrike" cap="none" dirty="0">
                  <a:solidFill>
                    <a:schemeClr val="accent6">
                      <a:lumMod val="75000"/>
                    </a:schemeClr>
                  </a:solidFill>
                  <a:latin typeface="Calibri"/>
                  <a:ea typeface="Calibri"/>
                  <a:cs typeface="Calibri"/>
                  <a:sym typeface="Calibri"/>
                </a:rPr>
                <a:t>Integración</a:t>
              </a:r>
            </a:p>
            <a:p>
              <a:pPr marL="0" marR="0" lvl="0" indent="0" algn="ctr" rtl="0">
                <a:spcBef>
                  <a:spcPts val="0"/>
                </a:spcBef>
                <a:buSzPct val="25000"/>
                <a:buNone/>
              </a:pPr>
              <a:r>
                <a:rPr lang="es-CL" sz="2400" b="1" i="0" u="none" strike="noStrike" cap="none" dirty="0">
                  <a:solidFill>
                    <a:schemeClr val="accent6">
                      <a:lumMod val="75000"/>
                    </a:schemeClr>
                  </a:solidFill>
                  <a:latin typeface="Calibri"/>
                  <a:ea typeface="Calibri"/>
                  <a:cs typeface="Calibri"/>
                  <a:sym typeface="Calibri"/>
                </a:rPr>
                <a:t>Comandas - Caja</a:t>
              </a:r>
            </a:p>
          </p:txBody>
        </p:sp>
        <p:sp>
          <p:nvSpPr>
            <p:cNvPr id="163" name="Shape 163"/>
            <p:cNvSpPr txBox="1"/>
            <p:nvPr/>
          </p:nvSpPr>
          <p:spPr>
            <a:xfrm>
              <a:off x="7228457" y="3044031"/>
              <a:ext cx="1476018" cy="83099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CL" sz="2400" b="1" i="0" u="none" strike="noStrike" cap="none" dirty="0">
                  <a:solidFill>
                    <a:schemeClr val="accent6">
                      <a:lumMod val="75000"/>
                    </a:schemeClr>
                  </a:solidFill>
                  <a:latin typeface="Calibri"/>
                  <a:ea typeface="Calibri"/>
                  <a:cs typeface="Calibri"/>
                  <a:sym typeface="Calibri"/>
                </a:rPr>
                <a:t>Control de stock</a:t>
              </a:r>
            </a:p>
          </p:txBody>
        </p:sp>
        <p:sp>
          <p:nvSpPr>
            <p:cNvPr id="164" name="Shape 164"/>
            <p:cNvSpPr txBox="1"/>
            <p:nvPr/>
          </p:nvSpPr>
          <p:spPr>
            <a:xfrm>
              <a:off x="7092279" y="5949280"/>
              <a:ext cx="1664022" cy="830996"/>
            </a:xfrm>
            <a:prstGeom prst="rect">
              <a:avLst/>
            </a:prstGeom>
            <a:noFill/>
            <a:ln>
              <a:noFill/>
            </a:ln>
          </p:spPr>
          <p:txBody>
            <a:bodyPr wrap="square" lIns="91425" tIns="45700" rIns="91425" bIns="45700" anchor="t" anchorCtr="0">
              <a:noAutofit/>
            </a:bodyPr>
            <a:lstStyle/>
            <a:p>
              <a:pPr marL="0" marR="0" lvl="0" indent="0" algn="ctr" rtl="0">
                <a:spcBef>
                  <a:spcPts val="0"/>
                </a:spcBef>
                <a:buSzPct val="25000"/>
                <a:buNone/>
              </a:pPr>
              <a:r>
                <a:rPr lang="es-CL" sz="2400" b="1" i="0" u="none" strike="noStrike" cap="none" dirty="0">
                  <a:solidFill>
                    <a:schemeClr val="accent6">
                      <a:lumMod val="75000"/>
                    </a:schemeClr>
                  </a:solidFill>
                  <a:latin typeface="Calibri"/>
                  <a:ea typeface="Calibri"/>
                  <a:cs typeface="Calibri"/>
                  <a:sym typeface="Calibri"/>
                </a:rPr>
                <a:t>Gestión de Insumos</a:t>
              </a:r>
            </a:p>
          </p:txBody>
        </p:sp>
        <p:pic>
          <p:nvPicPr>
            <p:cNvPr id="165" name="Shape 165" descr="https://images.vexels.com/media/users/3/127079/isolated/preview/27e2a59ab1ed4e676a85c619ec2cf5f9-cinta-curva-flecha-by-vexels.png"/>
            <p:cNvPicPr preferRelativeResize="0"/>
            <p:nvPr/>
          </p:nvPicPr>
          <p:blipFill rotWithShape="1">
            <a:blip r:embed="rId9">
              <a:alphaModFix/>
              <a:duotone>
                <a:schemeClr val="accent6">
                  <a:shade val="45000"/>
                  <a:satMod val="135000"/>
                </a:schemeClr>
                <a:prstClr val="white"/>
              </a:duotone>
            </a:blip>
            <a:srcRect/>
            <a:stretch/>
          </p:blipFill>
          <p:spPr>
            <a:xfrm>
              <a:off x="4980819" y="1926703"/>
              <a:ext cx="1535396" cy="1502295"/>
            </a:xfrm>
            <a:prstGeom prst="rect">
              <a:avLst/>
            </a:prstGeom>
            <a:noFill/>
            <a:ln>
              <a:noFill/>
            </a:ln>
          </p:spPr>
        </p:pic>
        <p:pic>
          <p:nvPicPr>
            <p:cNvPr id="166" name="Shape 166"/>
            <p:cNvPicPr preferRelativeResize="0"/>
            <p:nvPr/>
          </p:nvPicPr>
          <p:blipFill rotWithShape="1">
            <a:blip r:embed="rId10">
              <a:clrChange>
                <a:clrFrom>
                  <a:srgbClr val="FFFFFF"/>
                </a:clrFrom>
                <a:clrTo>
                  <a:srgbClr val="FFFFFF">
                    <a:alpha val="0"/>
                  </a:srgbClr>
                </a:clrTo>
              </a:clrChange>
              <a:alphaModFix/>
              <a:duotone>
                <a:schemeClr val="accent6">
                  <a:shade val="45000"/>
                  <a:satMod val="135000"/>
                </a:schemeClr>
                <a:prstClr val="white"/>
              </a:duotone>
            </a:blip>
            <a:srcRect/>
            <a:stretch/>
          </p:blipFill>
          <p:spPr>
            <a:xfrm>
              <a:off x="1979711" y="1305637"/>
              <a:ext cx="1186246" cy="1403281"/>
            </a:xfrm>
            <a:prstGeom prst="rect">
              <a:avLst/>
            </a:prstGeom>
            <a:noFill/>
            <a:ln>
              <a:noFill/>
            </a:ln>
          </p:spPr>
        </p:pic>
        <p:pic>
          <p:nvPicPr>
            <p:cNvPr id="167" name="Shape 167"/>
            <p:cNvPicPr preferRelativeResize="0"/>
            <p:nvPr/>
          </p:nvPicPr>
          <p:blipFill rotWithShape="1">
            <a:blip r:embed="rId11">
              <a:alphaModFix/>
              <a:duotone>
                <a:schemeClr val="accent6">
                  <a:shade val="45000"/>
                  <a:satMod val="135000"/>
                </a:schemeClr>
                <a:prstClr val="white"/>
              </a:duotone>
            </a:blip>
            <a:srcRect/>
            <a:stretch/>
          </p:blipFill>
          <p:spPr>
            <a:xfrm>
              <a:off x="2411759" y="4149080"/>
              <a:ext cx="1502295" cy="1502295"/>
            </a:xfrm>
            <a:prstGeom prst="rect">
              <a:avLst/>
            </a:prstGeom>
            <a:noFill/>
            <a:ln>
              <a:noFill/>
            </a:ln>
          </p:spPr>
        </p:pic>
      </p:grpSp>
      <p:pic>
        <p:nvPicPr>
          <p:cNvPr id="168" name="Shape 168"/>
          <p:cNvPicPr preferRelativeResize="0"/>
          <p:nvPr/>
        </p:nvPicPr>
        <p:blipFill rotWithShape="1">
          <a:blip r:embed="rId12">
            <a:alphaModFix/>
            <a:duotone>
              <a:schemeClr val="accent6">
                <a:shade val="45000"/>
                <a:satMod val="135000"/>
              </a:schemeClr>
              <a:prstClr val="white"/>
            </a:duotone>
          </a:blip>
          <a:srcRect/>
          <a:stretch/>
        </p:blipFill>
        <p:spPr>
          <a:xfrm>
            <a:off x="5599855" y="5392960"/>
            <a:ext cx="1492424" cy="1492424"/>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8"/>
        <p:cNvGrpSpPr/>
        <p:nvPr/>
      </p:nvGrpSpPr>
      <p:grpSpPr>
        <a:xfrm>
          <a:off x="0" y="0"/>
          <a:ext cx="0" cy="0"/>
          <a:chOff x="0" y="0"/>
          <a:chExt cx="0" cy="0"/>
        </a:xfrm>
      </p:grpSpPr>
      <p:pic>
        <p:nvPicPr>
          <p:cNvPr id="5" name="Picture 2" descr="http://prezentr.com/wp-content/uploads/2016/02/Chicken-Pasta-PowerPoint-Template-Preview-810x6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897"/>
            <a:ext cx="9144000" cy="6863646"/>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251792" y="1789044"/>
            <a:ext cx="6618990" cy="3154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9" name="Shape 89"/>
          <p:cNvSpPr txBox="1">
            <a:spLocks noGrp="1"/>
          </p:cNvSpPr>
          <p:nvPr>
            <p:ph type="ctrTitle"/>
          </p:nvPr>
        </p:nvSpPr>
        <p:spPr>
          <a:xfrm>
            <a:off x="391879" y="2113152"/>
            <a:ext cx="6592487" cy="1470024"/>
          </a:xfrm>
          <a:prstGeom prst="rect">
            <a:avLst/>
          </a:prstGeom>
          <a:solidFill>
            <a:schemeClr val="bg1"/>
          </a:solidFill>
          <a:ln w="38100" cap="flat" cmpd="sng">
            <a:solidFill>
              <a:schemeClr val="lt1"/>
            </a:solidFill>
            <a:prstDash val="solid"/>
            <a:round/>
            <a:headEnd type="none" w="med" len="med"/>
            <a:tailEnd type="none" w="med" len="med"/>
          </a:ln>
          <a:effectLst/>
        </p:spPr>
        <p:txBody>
          <a:bodyPr wrap="square" lIns="91425" tIns="45700" rIns="91425" bIns="45700" anchor="ctr" anchorCtr="0">
            <a:noAutofit/>
          </a:bodyPr>
          <a:lstStyle/>
          <a:p>
            <a:pPr marL="0" marR="0" lvl="0" indent="0" algn="l" rtl="0">
              <a:spcBef>
                <a:spcPts val="0"/>
              </a:spcBef>
              <a:buClr>
                <a:schemeClr val="lt1"/>
              </a:buClr>
              <a:buSzPct val="25000"/>
              <a:buFont typeface="Calibri"/>
              <a:buNone/>
            </a:pPr>
            <a:r>
              <a:rPr lang="es-CL" sz="6000" b="1" i="0" u="none" strike="noStrike" cap="none">
                <a:solidFill>
                  <a:schemeClr val="tx1"/>
                </a:solidFill>
                <a:latin typeface="Calibri"/>
                <a:ea typeface="Calibri"/>
                <a:cs typeface="Calibri"/>
                <a:sym typeface="Calibri"/>
              </a:rPr>
              <a:t>  Ristorante di Corfo</a:t>
            </a:r>
          </a:p>
        </p:txBody>
      </p:sp>
      <p:sp>
        <p:nvSpPr>
          <p:cNvPr id="90" name="Shape 90"/>
          <p:cNvSpPr txBox="1">
            <a:spLocks noGrp="1"/>
          </p:cNvSpPr>
          <p:nvPr>
            <p:ph type="subTitle" idx="1"/>
          </p:nvPr>
        </p:nvSpPr>
        <p:spPr>
          <a:xfrm>
            <a:off x="683568" y="3809360"/>
            <a:ext cx="6075041" cy="694927"/>
          </a:xfrm>
          <a:prstGeom prst="rect">
            <a:avLst/>
          </a:prstGeom>
          <a:solidFill>
            <a:schemeClr val="bg1"/>
          </a:solidFill>
          <a:ln w="38100" cap="flat" cmpd="sng">
            <a:noFill/>
            <a:prstDash val="solid"/>
            <a:round/>
            <a:headEnd type="none" w="med" len="med"/>
            <a:tailEnd type="none" w="med" len="med"/>
          </a:ln>
          <a:effectLst/>
        </p:spPr>
        <p:txBody>
          <a:bodyPr wrap="square" lIns="91425" tIns="45700" rIns="91425" bIns="45700" anchor="t" anchorCtr="0">
            <a:noAutofit/>
          </a:bodyPr>
          <a:lstStyle/>
          <a:p>
            <a:pPr marL="0" marR="0" lvl="0" indent="0" algn="l" rtl="0">
              <a:spcBef>
                <a:spcPts val="0"/>
              </a:spcBef>
              <a:buClr>
                <a:schemeClr val="lt1"/>
              </a:buClr>
              <a:buSzPct val="25000"/>
              <a:buFont typeface="Arial"/>
              <a:buNone/>
            </a:pPr>
            <a:r>
              <a:rPr lang="es-CL" sz="3200" b="1" i="0" u="none" strike="noStrike" cap="none" dirty="0">
                <a:solidFill>
                  <a:schemeClr val="tx1"/>
                </a:solidFill>
                <a:latin typeface="Calibri"/>
                <a:ea typeface="Calibri"/>
                <a:cs typeface="Calibri"/>
                <a:sym typeface="Calibri"/>
              </a:rPr>
              <a:t>Expertos en Pasta</a:t>
            </a:r>
          </a:p>
        </p:txBody>
      </p:sp>
      <p:pic>
        <p:nvPicPr>
          <p:cNvPr id="91" name="Shape 91" descr="https://lh3.googleusercontent.com/UYoqA1tPYIG6wkcW_ErB_3sM6GTnPLTspfNnAEjxVYz-BdHshtwfsVezEPLOchDjPjRnjXcYuszK2BHrXWFdVvMyb1Ajm_vodSe1QpY3Cq7Lt0Jl5E3rCTMAw5YR-czQNnPHklJGrw"/>
          <p:cNvPicPr preferRelativeResize="0"/>
          <p:nvPr/>
        </p:nvPicPr>
        <p:blipFill rotWithShape="1">
          <a:blip r:embed="rId4">
            <a:alphaModFix/>
          </a:blip>
          <a:srcRect/>
          <a:stretch/>
        </p:blipFill>
        <p:spPr>
          <a:xfrm>
            <a:off x="4038416" y="3838916"/>
            <a:ext cx="533584" cy="570493"/>
          </a:xfrm>
          <a:prstGeom prst="rect">
            <a:avLst/>
          </a:prstGeom>
          <a:noFill/>
          <a:ln w="9525" cap="flat" cmpd="sng">
            <a:solidFill>
              <a:srgbClr val="FFFF00">
                <a:alpha val="0"/>
              </a:srgbClr>
            </a:solidFill>
            <a:prstDash val="solid"/>
            <a:round/>
            <a:headEnd type="none" w="med" len="med"/>
            <a:tailEnd type="none" w="med" len="med"/>
          </a:ln>
        </p:spPr>
      </p:pic>
    </p:spTree>
    <p:extLst>
      <p:ext uri="{BB962C8B-B14F-4D97-AF65-F5344CB8AC3E}">
        <p14:creationId xmlns:p14="http://schemas.microsoft.com/office/powerpoint/2010/main" val="2298040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Shape 113" descr="https://lh4.googleusercontent.com/IoXXrsN1-Tb9dPE9e2ZH7Qa1GXHDxl7FPho-BgHbjeqL4yoxDuRD_U3ZoREskZ6ICXvNfAZgJmmSAbpXmij2R507PzBmuVyMI3_2eukya_4IFXFqtF9gl5z7Srm-9SOkXVOX1B1fQg"/>
          <p:cNvPicPr preferRelativeResize="0"/>
          <p:nvPr/>
        </p:nvPicPr>
        <p:blipFill rotWithShape="1">
          <a:blip r:embed="rId3">
            <a:alphaModFix/>
            <a:duotone>
              <a:schemeClr val="accent6">
                <a:shade val="45000"/>
                <a:satMod val="135000"/>
              </a:schemeClr>
              <a:prstClr val="white"/>
            </a:duotone>
          </a:blip>
          <a:srcRect/>
          <a:stretch/>
        </p:blipFill>
        <p:spPr>
          <a:xfrm>
            <a:off x="4661074" y="5026900"/>
            <a:ext cx="4339500" cy="1721999"/>
          </a:xfrm>
          <a:prstGeom prst="rect">
            <a:avLst/>
          </a:prstGeom>
          <a:noFill/>
          <a:ln>
            <a:noFill/>
          </a:ln>
        </p:spPr>
      </p:pic>
      <p:sp>
        <p:nvSpPr>
          <p:cNvPr id="114" name="Shape 114"/>
          <p:cNvSpPr txBox="1">
            <a:spLocks noGrp="1"/>
          </p:cNvSpPr>
          <p:nvPr>
            <p:ph type="title"/>
          </p:nvPr>
        </p:nvSpPr>
        <p:spPr>
          <a:xfrm>
            <a:off x="457200" y="274637"/>
            <a:ext cx="8229600" cy="1143000"/>
          </a:xfrm>
          <a:prstGeom prst="rect">
            <a:avLst/>
          </a:prstGeom>
          <a:solidFill>
            <a:schemeClr val="accent6">
              <a:lumMod val="75000"/>
            </a:schemeClr>
          </a:solidFill>
          <a:ln w="38100" cap="flat" cmpd="sng">
            <a:solidFill>
              <a:schemeClr val="lt1"/>
            </a:solidFill>
            <a:prstDash val="solid"/>
            <a:round/>
            <a:headEnd type="none" w="med" len="med"/>
            <a:tailEnd type="none" w="med" len="med"/>
          </a:ln>
          <a:effectLst>
            <a:outerShdw blurRad="39999" dist="20000" dir="5400000" rotWithShape="0">
              <a:srgbClr val="000000">
                <a:alpha val="37647"/>
              </a:srgbClr>
            </a:outerShdw>
          </a:effectLst>
        </p:spPr>
        <p:txBody>
          <a:bodyPr wrap="square" lIns="91425" tIns="45700" rIns="91425" bIns="45700" anchor="ctr" anchorCtr="0">
            <a:noAutofit/>
          </a:bodyPr>
          <a:lstStyle/>
          <a:p>
            <a:pPr marL="0" marR="0" lvl="0" indent="0" algn="l" rtl="0">
              <a:spcBef>
                <a:spcPts val="0"/>
              </a:spcBef>
              <a:buClr>
                <a:schemeClr val="lt1"/>
              </a:buClr>
              <a:buSzPct val="25000"/>
              <a:buFont typeface="Calibri"/>
              <a:buNone/>
            </a:pPr>
            <a:r>
              <a:rPr lang="es-CL" sz="3200" b="1" i="0" u="none" strike="noStrike" cap="none" dirty="0">
                <a:solidFill>
                  <a:schemeClr val="lt1"/>
                </a:solidFill>
                <a:latin typeface="Calibri"/>
                <a:ea typeface="Calibri"/>
                <a:cs typeface="Calibri"/>
                <a:sym typeface="Calibri"/>
              </a:rPr>
              <a:t>Propuesta</a:t>
            </a:r>
          </a:p>
        </p:txBody>
      </p:sp>
      <p:sp>
        <p:nvSpPr>
          <p:cNvPr id="115" name="Shape 115"/>
          <p:cNvSpPr txBox="1">
            <a:spLocks noGrp="1"/>
          </p:cNvSpPr>
          <p:nvPr>
            <p:ph type="body" idx="1"/>
          </p:nvPr>
        </p:nvSpPr>
        <p:spPr>
          <a:xfrm>
            <a:off x="527600" y="1496825"/>
            <a:ext cx="8229600" cy="3530100"/>
          </a:xfrm>
          <a:prstGeom prst="rect">
            <a:avLst/>
          </a:prstGeom>
          <a:noFill/>
          <a:ln>
            <a:noFill/>
          </a:ln>
        </p:spPr>
        <p:txBody>
          <a:bodyPr wrap="square" lIns="91425" tIns="45700" rIns="91425" bIns="45700" anchor="t" anchorCtr="0">
            <a:noAutofit/>
          </a:bodyPr>
          <a:lstStyle/>
          <a:p>
            <a:pPr marL="0" marR="0" lvl="0" indent="0" algn="just" rtl="0">
              <a:spcBef>
                <a:spcPts val="0"/>
              </a:spcBef>
              <a:buClr>
                <a:schemeClr val="dk1"/>
              </a:buClr>
              <a:buSzPct val="25000"/>
              <a:buFont typeface="Arial"/>
              <a:buNone/>
            </a:pPr>
            <a:r>
              <a:rPr lang="es-CL" sz="2800" b="0" i="0" u="none" strike="noStrike" cap="none">
                <a:solidFill>
                  <a:schemeClr val="dk1"/>
                </a:solidFill>
                <a:latin typeface="Calibri"/>
                <a:ea typeface="Calibri"/>
                <a:cs typeface="Calibri"/>
                <a:sym typeface="Calibri"/>
              </a:rPr>
              <a:t>Para una </a:t>
            </a:r>
            <a:r>
              <a:rPr lang="es-CL" sz="2800" b="1" i="0" u="none" strike="noStrike" cap="none">
                <a:solidFill>
                  <a:schemeClr val="dk1"/>
                </a:solidFill>
                <a:latin typeface="Calibri"/>
                <a:ea typeface="Calibri"/>
                <a:cs typeface="Calibri"/>
                <a:sym typeface="Calibri"/>
              </a:rPr>
              <a:t>gestión eficiente</a:t>
            </a:r>
            <a:r>
              <a:rPr lang="es-CL" sz="2800" b="0" i="0" u="none" strike="noStrike" cap="none">
                <a:solidFill>
                  <a:schemeClr val="dk1"/>
                </a:solidFill>
                <a:latin typeface="Calibri"/>
                <a:ea typeface="Calibri"/>
                <a:cs typeface="Calibri"/>
                <a:sym typeface="Calibri"/>
              </a:rPr>
              <a:t> de los distintos </a:t>
            </a:r>
            <a:r>
              <a:rPr lang="es-CL" sz="2800" b="1" i="0" u="none" strike="noStrike" cap="none">
                <a:solidFill>
                  <a:schemeClr val="dk1"/>
                </a:solidFill>
                <a:latin typeface="Calibri"/>
                <a:ea typeface="Calibri"/>
                <a:cs typeface="Calibri"/>
                <a:sym typeface="Calibri"/>
              </a:rPr>
              <a:t>requerimientos</a:t>
            </a:r>
            <a:r>
              <a:rPr lang="es-CL" sz="2800" b="0" i="0" u="none" strike="noStrike" cap="none">
                <a:solidFill>
                  <a:schemeClr val="dk1"/>
                </a:solidFill>
                <a:latin typeface="Calibri"/>
                <a:ea typeface="Calibri"/>
                <a:cs typeface="Calibri"/>
                <a:sym typeface="Calibri"/>
              </a:rPr>
              <a:t> del Cliente, nuestro equipo</a:t>
            </a:r>
            <a:r>
              <a:rPr lang="es-CL" sz="2800" b="1" i="0" u="none" strike="noStrike" cap="none">
                <a:solidFill>
                  <a:schemeClr val="dk1"/>
                </a:solidFill>
                <a:latin typeface="Calibri"/>
                <a:ea typeface="Calibri"/>
                <a:cs typeface="Calibri"/>
                <a:sym typeface="Calibri"/>
              </a:rPr>
              <a:t> </a:t>
            </a:r>
            <a:r>
              <a:rPr lang="es-CL" sz="2800" b="0" i="0" u="none" strike="noStrike" cap="none">
                <a:solidFill>
                  <a:schemeClr val="dk1"/>
                </a:solidFill>
                <a:latin typeface="Calibri"/>
                <a:ea typeface="Calibri"/>
                <a:cs typeface="Calibri"/>
                <a:sym typeface="Calibri"/>
              </a:rPr>
              <a:t>se enfocará en </a:t>
            </a:r>
            <a:r>
              <a:rPr lang="es-CL" sz="2800" b="1" i="0" u="none" strike="noStrike" cap="none">
                <a:solidFill>
                  <a:schemeClr val="dk1"/>
                </a:solidFill>
                <a:latin typeface="Calibri"/>
                <a:ea typeface="Calibri"/>
                <a:cs typeface="Calibri"/>
                <a:sym typeface="Calibri"/>
              </a:rPr>
              <a:t>cuatro áreas específicas</a:t>
            </a:r>
            <a:r>
              <a:rPr lang="es-CL" sz="2800" b="0" i="0" u="none" strike="noStrike" cap="none">
                <a:solidFill>
                  <a:schemeClr val="dk1"/>
                </a:solidFill>
                <a:latin typeface="Calibri"/>
                <a:ea typeface="Calibri"/>
                <a:cs typeface="Calibri"/>
                <a:sym typeface="Calibri"/>
              </a:rPr>
              <a:t> del negocio.</a:t>
            </a:r>
          </a:p>
          <a:p>
            <a:pPr marL="0" marR="0" lvl="0" indent="0" algn="just" rtl="0">
              <a:spcBef>
                <a:spcPts val="0"/>
              </a:spcBef>
              <a:buClr>
                <a:schemeClr val="dk1"/>
              </a:buClr>
              <a:buSzPct val="25000"/>
              <a:buFont typeface="Arial"/>
              <a:buNone/>
            </a:pPr>
            <a:endParaRPr sz="2800"/>
          </a:p>
          <a:p>
            <a:pPr marL="0" marR="0" lvl="0" indent="0" algn="just" rtl="0">
              <a:spcBef>
                <a:spcPts val="0"/>
              </a:spcBef>
              <a:buClr>
                <a:schemeClr val="dk1"/>
              </a:buClr>
              <a:buSzPct val="25000"/>
              <a:buFont typeface="Arial"/>
              <a:buNone/>
            </a:pPr>
            <a:r>
              <a:rPr lang="es-CL" sz="2800"/>
              <a:t>1.	Sistema de reservas en línea</a:t>
            </a:r>
          </a:p>
          <a:p>
            <a:pPr marL="0" marR="0" lvl="0" indent="0" algn="just" rtl="0">
              <a:spcBef>
                <a:spcPts val="0"/>
              </a:spcBef>
              <a:buClr>
                <a:schemeClr val="dk1"/>
              </a:buClr>
              <a:buSzPct val="25000"/>
              <a:buFont typeface="Arial"/>
              <a:buNone/>
            </a:pPr>
            <a:r>
              <a:rPr lang="es-CL" sz="2800"/>
              <a:t>2.	Sistema de pedidos</a:t>
            </a:r>
          </a:p>
          <a:p>
            <a:pPr marL="0" marR="0" lvl="0" indent="0" algn="just" rtl="0">
              <a:spcBef>
                <a:spcPts val="0"/>
              </a:spcBef>
              <a:buClr>
                <a:schemeClr val="dk1"/>
              </a:buClr>
              <a:buSzPct val="25000"/>
              <a:buFont typeface="Arial"/>
              <a:buNone/>
            </a:pPr>
            <a:r>
              <a:rPr lang="es-CL" sz="2800"/>
              <a:t>3.	Sistema de control de stock</a:t>
            </a:r>
          </a:p>
          <a:p>
            <a:pPr marL="0" marR="0" lvl="0" indent="0" algn="just" rtl="0">
              <a:spcBef>
                <a:spcPts val="0"/>
              </a:spcBef>
              <a:buClr>
                <a:schemeClr val="dk1"/>
              </a:buClr>
              <a:buSzPct val="25000"/>
              <a:buFont typeface="Arial"/>
              <a:buNone/>
            </a:pPr>
            <a:r>
              <a:rPr lang="es-CL" sz="2800"/>
              <a:t>4.	Sistema de gestión de insumos</a:t>
            </a:r>
          </a:p>
          <a:p>
            <a:pPr marL="0" marR="0" lvl="0" indent="0" algn="just" rtl="0">
              <a:spcBef>
                <a:spcPts val="0"/>
              </a:spcBef>
              <a:buClr>
                <a:schemeClr val="dk1"/>
              </a:buClr>
              <a:buSzPct val="25000"/>
              <a:buFont typeface="Arial"/>
              <a:buNone/>
            </a:pPr>
            <a:endParaRPr sz="28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457200" y="548679"/>
            <a:ext cx="8229600" cy="1068365"/>
          </a:xfrm>
          <a:prstGeom prst="rect">
            <a:avLst/>
          </a:prstGeom>
          <a:solidFill>
            <a:schemeClr val="accent6">
              <a:lumMod val="75000"/>
            </a:schemeClr>
          </a:solidFill>
          <a:ln w="38100" cap="flat" cmpd="sng">
            <a:solidFill>
              <a:schemeClr val="lt1"/>
            </a:solidFill>
            <a:prstDash val="solid"/>
            <a:round/>
            <a:headEnd type="none" w="med" len="med"/>
            <a:tailEnd type="none" w="med" len="med"/>
          </a:ln>
          <a:effectLst>
            <a:outerShdw blurRad="39999" dist="20000" dir="5400000" rotWithShape="0">
              <a:srgbClr val="000000">
                <a:alpha val="37647"/>
              </a:srgbClr>
            </a:outerShdw>
          </a:effectLst>
        </p:spPr>
        <p:txBody>
          <a:bodyPr wrap="square" lIns="91425" tIns="45700" rIns="91425" bIns="45700" anchor="ctr" anchorCtr="0">
            <a:noAutofit/>
          </a:bodyPr>
          <a:lstStyle/>
          <a:p>
            <a:pPr marL="0" marR="0" lvl="0" indent="0" algn="l" rtl="0">
              <a:spcBef>
                <a:spcPts val="0"/>
              </a:spcBef>
              <a:buClr>
                <a:schemeClr val="lt1"/>
              </a:buClr>
              <a:buSzPct val="25000"/>
              <a:buFont typeface="Calibri"/>
              <a:buNone/>
            </a:pPr>
            <a:r>
              <a:rPr lang="es-CL" sz="3200" b="1" i="0" u="none" strike="noStrike" cap="none" dirty="0">
                <a:solidFill>
                  <a:schemeClr val="lt1"/>
                </a:solidFill>
                <a:latin typeface="Calibri"/>
                <a:ea typeface="Calibri"/>
                <a:cs typeface="Calibri"/>
                <a:sym typeface="Calibri"/>
              </a:rPr>
              <a:t>1. Sistema de Reserva en línea</a:t>
            </a:r>
          </a:p>
        </p:txBody>
      </p:sp>
      <p:sp>
        <p:nvSpPr>
          <p:cNvPr id="121" name="Shape 121"/>
          <p:cNvSpPr txBox="1">
            <a:spLocks noGrp="1"/>
          </p:cNvSpPr>
          <p:nvPr>
            <p:ph type="body" idx="1"/>
          </p:nvPr>
        </p:nvSpPr>
        <p:spPr>
          <a:xfrm>
            <a:off x="457200" y="1960240"/>
            <a:ext cx="8147247" cy="1324744"/>
          </a:xfrm>
          <a:prstGeom prst="rect">
            <a:avLst/>
          </a:prstGeom>
          <a:noFill/>
          <a:ln>
            <a:noFill/>
          </a:ln>
        </p:spPr>
        <p:txBody>
          <a:bodyPr wrap="square" lIns="91425" tIns="45700" rIns="91425" bIns="45700" anchor="t" anchorCtr="0">
            <a:noAutofit/>
          </a:bodyPr>
          <a:lstStyle/>
          <a:p>
            <a:pPr marL="0" marR="0" lvl="0" indent="0" algn="just" rtl="0">
              <a:spcBef>
                <a:spcPts val="0"/>
              </a:spcBef>
              <a:buClr>
                <a:schemeClr val="dk1"/>
              </a:buClr>
              <a:buSzPct val="25000"/>
              <a:buFont typeface="Arial"/>
              <a:buNone/>
            </a:pPr>
            <a:r>
              <a:rPr lang="es-CL" sz="2800" b="0" i="0" u="none" strike="noStrike" cap="none" dirty="0">
                <a:solidFill>
                  <a:schemeClr val="dk1"/>
                </a:solidFill>
                <a:latin typeface="Calibri"/>
                <a:ea typeface="Calibri"/>
                <a:cs typeface="Calibri"/>
                <a:sym typeface="Calibri"/>
              </a:rPr>
              <a:t>Tendiente a mejorar la gestión de reservas, se habilitará una </a:t>
            </a:r>
            <a:r>
              <a:rPr lang="es-CL" sz="2800" b="1" i="0" u="none" strike="noStrike" cap="none" dirty="0">
                <a:solidFill>
                  <a:schemeClr val="dk1"/>
                </a:solidFill>
                <a:latin typeface="Calibri"/>
                <a:ea typeface="Calibri"/>
                <a:cs typeface="Calibri"/>
                <a:sym typeface="Calibri"/>
              </a:rPr>
              <a:t>plataforma web</a:t>
            </a:r>
            <a:r>
              <a:rPr lang="es-CL" sz="2800" b="0" i="0" u="none" strike="noStrike" cap="none" dirty="0">
                <a:solidFill>
                  <a:schemeClr val="dk1"/>
                </a:solidFill>
                <a:latin typeface="Calibri"/>
                <a:ea typeface="Calibri"/>
                <a:cs typeface="Calibri"/>
                <a:sym typeface="Calibri"/>
              </a:rPr>
              <a:t> para reservas en línea.</a:t>
            </a:r>
          </a:p>
        </p:txBody>
      </p:sp>
      <p:pic>
        <p:nvPicPr>
          <p:cNvPr id="122" name="Shape 122" descr="http://rallydaauga.com/wp-content/uploads/2014/01/iconos-pago-formulario.png"/>
          <p:cNvPicPr preferRelativeResize="0"/>
          <p:nvPr/>
        </p:nvPicPr>
        <p:blipFill rotWithShape="1">
          <a:blip r:embed="rId3">
            <a:alphaModFix/>
            <a:duotone>
              <a:schemeClr val="accent6">
                <a:shade val="45000"/>
                <a:satMod val="135000"/>
              </a:schemeClr>
              <a:prstClr val="white"/>
            </a:duotone>
          </a:blip>
          <a:srcRect/>
          <a:stretch/>
        </p:blipFill>
        <p:spPr>
          <a:xfrm>
            <a:off x="5652119" y="3356992"/>
            <a:ext cx="2857499" cy="2552699"/>
          </a:xfrm>
          <a:prstGeom prst="rect">
            <a:avLst/>
          </a:prstGeom>
          <a:noFill/>
          <a:ln>
            <a:noFill/>
          </a:ln>
        </p:spPr>
      </p:pic>
      <p:sp>
        <p:nvSpPr>
          <p:cNvPr id="123" name="Shape 123"/>
          <p:cNvSpPr txBox="1"/>
          <p:nvPr/>
        </p:nvSpPr>
        <p:spPr>
          <a:xfrm>
            <a:off x="609600" y="3576433"/>
            <a:ext cx="4826496" cy="1940797"/>
          </a:xfrm>
          <a:prstGeom prst="rect">
            <a:avLst/>
          </a:prstGeom>
          <a:noFill/>
          <a:ln>
            <a:noFill/>
          </a:ln>
        </p:spPr>
        <p:txBody>
          <a:bodyPr wrap="square" lIns="91425" tIns="45700" rIns="91425" bIns="45700" anchor="t" anchorCtr="0">
            <a:noAutofit/>
          </a:bodyPr>
          <a:lstStyle/>
          <a:p>
            <a:pPr marL="342900" marR="0" lvl="0" indent="-342900" algn="just" rtl="0">
              <a:spcBef>
                <a:spcPts val="0"/>
              </a:spcBef>
              <a:spcAft>
                <a:spcPts val="0"/>
              </a:spcAft>
              <a:buClr>
                <a:schemeClr val="dk1"/>
              </a:buClr>
              <a:buSzPct val="100000"/>
              <a:buFont typeface="Noto Sans Symbols"/>
              <a:buChar char="✓"/>
            </a:pPr>
            <a:r>
              <a:rPr lang="es-CL" sz="2800" b="0" i="0" u="none" strike="noStrike" cap="none" dirty="0">
                <a:solidFill>
                  <a:schemeClr val="dk1"/>
                </a:solidFill>
                <a:latin typeface="Calibri"/>
                <a:ea typeface="Calibri"/>
                <a:cs typeface="Calibri"/>
                <a:sym typeface="Calibri"/>
              </a:rPr>
              <a:t>Disminuye trabajo manual</a:t>
            </a:r>
          </a:p>
          <a:p>
            <a:pPr marL="342900" marR="0" lvl="0" indent="-342900" algn="just" rtl="0">
              <a:spcBef>
                <a:spcPts val="560"/>
              </a:spcBef>
              <a:spcAft>
                <a:spcPts val="0"/>
              </a:spcAft>
              <a:buClr>
                <a:schemeClr val="dk1"/>
              </a:buClr>
              <a:buSzPct val="100000"/>
              <a:buFont typeface="Noto Sans Symbols"/>
              <a:buChar char="✓"/>
            </a:pPr>
            <a:r>
              <a:rPr lang="es-CL" sz="2800" b="0" i="0" u="none" strike="noStrike" cap="none" dirty="0">
                <a:solidFill>
                  <a:schemeClr val="dk1"/>
                </a:solidFill>
                <a:latin typeface="Calibri"/>
                <a:ea typeface="Calibri"/>
                <a:cs typeface="Calibri"/>
                <a:sym typeface="Calibri"/>
              </a:rPr>
              <a:t>Servicio disponible 24/7</a:t>
            </a:r>
          </a:p>
          <a:p>
            <a:pPr marL="342900" marR="0" lvl="0" indent="-342900" algn="just" rtl="0">
              <a:spcBef>
                <a:spcPts val="560"/>
              </a:spcBef>
              <a:buClr>
                <a:schemeClr val="dk1"/>
              </a:buClr>
              <a:buSzPct val="100000"/>
              <a:buFont typeface="Noto Sans Symbols"/>
              <a:buChar char="✓"/>
            </a:pPr>
            <a:r>
              <a:rPr lang="es-CL" sz="2800" b="0" i="0" u="none" strike="noStrike" cap="none" dirty="0">
                <a:solidFill>
                  <a:schemeClr val="dk1"/>
                </a:solidFill>
                <a:latin typeface="Calibri"/>
                <a:ea typeface="Calibri"/>
                <a:cs typeface="Calibri"/>
                <a:sym typeface="Calibri"/>
              </a:rPr>
              <a:t>Comprobación automática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457200" y="548679"/>
            <a:ext cx="8229600" cy="1143000"/>
          </a:xfrm>
          <a:prstGeom prst="rect">
            <a:avLst/>
          </a:prstGeom>
          <a:solidFill>
            <a:schemeClr val="accent6">
              <a:lumMod val="75000"/>
            </a:schemeClr>
          </a:solidFill>
          <a:ln w="38100" cap="flat" cmpd="sng">
            <a:solidFill>
              <a:schemeClr val="lt1"/>
            </a:solidFill>
            <a:prstDash val="solid"/>
            <a:round/>
            <a:headEnd type="none" w="med" len="med"/>
            <a:tailEnd type="none" w="med" len="med"/>
          </a:ln>
          <a:effectLst>
            <a:outerShdw blurRad="39999" dist="20000" dir="5400000" rotWithShape="0">
              <a:srgbClr val="000000">
                <a:alpha val="37647"/>
              </a:srgbClr>
            </a:outerShdw>
          </a:effectLst>
        </p:spPr>
        <p:txBody>
          <a:bodyPr wrap="square" lIns="91425" tIns="45700" rIns="91425" bIns="45700" anchor="ctr" anchorCtr="0">
            <a:noAutofit/>
          </a:bodyPr>
          <a:lstStyle/>
          <a:p>
            <a:pPr marL="0" marR="0" lvl="0" indent="0" algn="l" rtl="0">
              <a:spcBef>
                <a:spcPts val="0"/>
              </a:spcBef>
              <a:buClr>
                <a:schemeClr val="lt1"/>
              </a:buClr>
              <a:buSzPct val="25000"/>
              <a:buFont typeface="Calibri"/>
              <a:buNone/>
            </a:pPr>
            <a:r>
              <a:rPr lang="es-CL" sz="3200" b="1" dirty="0">
                <a:solidFill>
                  <a:schemeClr val="lt1"/>
                </a:solidFill>
              </a:rPr>
              <a:t>1. Funcionalidades sistema de Reserva en </a:t>
            </a:r>
            <a:r>
              <a:rPr lang="es-CL" sz="3200" b="1" i="0" u="none" strike="noStrike" cap="none" dirty="0">
                <a:solidFill>
                  <a:schemeClr val="lt1"/>
                </a:solidFill>
                <a:latin typeface="Calibri"/>
                <a:ea typeface="Calibri"/>
                <a:cs typeface="Calibri"/>
                <a:sym typeface="Calibri"/>
              </a:rPr>
              <a:t>línea</a:t>
            </a:r>
            <a:endParaRPr lang="es-CL" sz="4400" b="1" i="0" u="none" strike="noStrike" cap="none" dirty="0">
              <a:solidFill>
                <a:schemeClr val="lt1"/>
              </a:solidFill>
              <a:latin typeface="Calibri"/>
              <a:ea typeface="Calibri"/>
              <a:cs typeface="Calibri"/>
              <a:sym typeface="Calibri"/>
            </a:endParaRPr>
          </a:p>
        </p:txBody>
      </p:sp>
      <p:sp>
        <p:nvSpPr>
          <p:cNvPr id="121" name="Shape 121"/>
          <p:cNvSpPr txBox="1">
            <a:spLocks noGrp="1"/>
          </p:cNvSpPr>
          <p:nvPr>
            <p:ph type="body" idx="1"/>
          </p:nvPr>
        </p:nvSpPr>
        <p:spPr>
          <a:xfrm>
            <a:off x="4597400" y="1934840"/>
            <a:ext cx="3996267" cy="461227"/>
          </a:xfrm>
          <a:prstGeom prst="rect">
            <a:avLst/>
          </a:prstGeom>
          <a:noFill/>
          <a:ln>
            <a:noFill/>
          </a:ln>
        </p:spPr>
        <p:txBody>
          <a:bodyPr wrap="square" lIns="91425" tIns="45700" rIns="91425" bIns="45700" anchor="t" anchorCtr="0">
            <a:noAutofit/>
          </a:bodyPr>
          <a:lstStyle/>
          <a:p>
            <a:pPr marL="0" marR="0" lvl="0" indent="0" algn="just" rtl="0">
              <a:spcBef>
                <a:spcPts val="0"/>
              </a:spcBef>
              <a:buClr>
                <a:schemeClr val="dk1"/>
              </a:buClr>
              <a:buSzPct val="25000"/>
              <a:buFont typeface="Arial"/>
              <a:buNone/>
            </a:pPr>
            <a:r>
              <a:rPr lang="es-CL" sz="2800" b="1" i="0" u="none" strike="noStrike" cap="none" dirty="0">
                <a:solidFill>
                  <a:schemeClr val="dk1"/>
                </a:solidFill>
                <a:sym typeface="Calibri"/>
              </a:rPr>
              <a:t>Perspectiv</a:t>
            </a:r>
            <a:r>
              <a:rPr lang="es-CL" sz="2800" b="1" dirty="0"/>
              <a:t>a Restaurante </a:t>
            </a:r>
          </a:p>
          <a:p>
            <a:pPr marL="0" marR="0" lvl="0" indent="0" algn="just" rtl="0">
              <a:spcBef>
                <a:spcPts val="0"/>
              </a:spcBef>
              <a:buClr>
                <a:schemeClr val="dk1"/>
              </a:buClr>
              <a:buSzPct val="25000"/>
              <a:buFont typeface="Arial"/>
              <a:buNone/>
            </a:pPr>
            <a:endParaRPr lang="es-CL" sz="2800" b="0" i="0" u="none" strike="noStrike" cap="none" dirty="0">
              <a:solidFill>
                <a:schemeClr val="dk1"/>
              </a:solidFill>
              <a:latin typeface="Calibri"/>
              <a:ea typeface="Calibri"/>
              <a:cs typeface="Calibri"/>
              <a:sym typeface="Calibri"/>
            </a:endParaRPr>
          </a:p>
        </p:txBody>
      </p:sp>
      <p:sp>
        <p:nvSpPr>
          <p:cNvPr id="123" name="Shape 123"/>
          <p:cNvSpPr txBox="1"/>
          <p:nvPr/>
        </p:nvSpPr>
        <p:spPr>
          <a:xfrm>
            <a:off x="4572000" y="2662700"/>
            <a:ext cx="4267696" cy="2997056"/>
          </a:xfrm>
          <a:prstGeom prst="rect">
            <a:avLst/>
          </a:prstGeom>
          <a:noFill/>
          <a:ln>
            <a:noFill/>
          </a:ln>
        </p:spPr>
        <p:txBody>
          <a:bodyPr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ct val="100000"/>
              <a:buFont typeface="Noto Sans Symbols"/>
              <a:buChar char="✓"/>
            </a:pPr>
            <a:r>
              <a:rPr lang="es-CL" sz="2400" b="0" i="0" u="none" strike="noStrike" cap="none" dirty="0">
                <a:solidFill>
                  <a:schemeClr val="dk1"/>
                </a:solidFill>
                <a:latin typeface="Calibri"/>
                <a:ea typeface="Calibri"/>
                <a:cs typeface="Calibri"/>
                <a:sym typeface="Calibri"/>
              </a:rPr>
              <a:t>Ingresar mesas disponibilidad de mesas. </a:t>
            </a:r>
          </a:p>
          <a:p>
            <a:pPr marL="342900" marR="0" lvl="0" indent="-342900" algn="just" rtl="0">
              <a:lnSpc>
                <a:spcPct val="150000"/>
              </a:lnSpc>
              <a:spcBef>
                <a:spcPts val="0"/>
              </a:spcBef>
              <a:spcAft>
                <a:spcPts val="0"/>
              </a:spcAft>
              <a:buClr>
                <a:schemeClr val="dk1"/>
              </a:buClr>
              <a:buSzPct val="100000"/>
              <a:buFont typeface="Noto Sans Symbols"/>
              <a:buChar char="✓"/>
            </a:pPr>
            <a:r>
              <a:rPr lang="es-CL" sz="2400" dirty="0">
                <a:solidFill>
                  <a:schemeClr val="dk1"/>
                </a:solidFill>
                <a:latin typeface="Calibri"/>
                <a:ea typeface="Calibri"/>
                <a:cs typeface="Calibri"/>
                <a:sym typeface="Calibri"/>
              </a:rPr>
              <a:t>Consultar reservas diarias </a:t>
            </a:r>
          </a:p>
          <a:p>
            <a:pPr marL="342900" marR="0" lvl="0" indent="-342900" algn="just" rtl="0">
              <a:lnSpc>
                <a:spcPct val="150000"/>
              </a:lnSpc>
              <a:spcBef>
                <a:spcPts val="0"/>
              </a:spcBef>
              <a:spcAft>
                <a:spcPts val="0"/>
              </a:spcAft>
              <a:buClr>
                <a:schemeClr val="dk1"/>
              </a:buClr>
              <a:buSzPct val="100000"/>
              <a:buFont typeface="Noto Sans Symbols"/>
              <a:buChar char="✓"/>
            </a:pPr>
            <a:r>
              <a:rPr lang="es-CL" sz="2400" b="0" i="0" u="none" strike="noStrike" cap="none" dirty="0">
                <a:solidFill>
                  <a:schemeClr val="dk1"/>
                </a:solidFill>
                <a:latin typeface="Calibri"/>
                <a:ea typeface="Calibri"/>
                <a:cs typeface="Calibri"/>
                <a:sym typeface="Calibri"/>
              </a:rPr>
              <a:t>Consultar una reserva especifica.</a:t>
            </a:r>
          </a:p>
        </p:txBody>
      </p:sp>
      <p:sp>
        <p:nvSpPr>
          <p:cNvPr id="6" name="Shape 121"/>
          <p:cNvSpPr txBox="1">
            <a:spLocks/>
          </p:cNvSpPr>
          <p:nvPr/>
        </p:nvSpPr>
        <p:spPr>
          <a:xfrm>
            <a:off x="498790" y="1934840"/>
            <a:ext cx="3572933" cy="467766"/>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342900" marR="0" lvl="0" indent="-1397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0" indent="0" algn="just">
              <a:spcBef>
                <a:spcPts val="0"/>
              </a:spcBef>
              <a:buSzPct val="25000"/>
              <a:buFont typeface="Arial"/>
              <a:buNone/>
            </a:pPr>
            <a:r>
              <a:rPr lang="es-CL" sz="2800" b="1" dirty="0"/>
              <a:t>Perspectiva cliente</a:t>
            </a:r>
          </a:p>
        </p:txBody>
      </p:sp>
      <p:sp>
        <p:nvSpPr>
          <p:cNvPr id="7" name="Shape 123"/>
          <p:cNvSpPr txBox="1"/>
          <p:nvPr/>
        </p:nvSpPr>
        <p:spPr>
          <a:xfrm>
            <a:off x="298382" y="2673683"/>
            <a:ext cx="4120721" cy="2997056"/>
          </a:xfrm>
          <a:prstGeom prst="rect">
            <a:avLst/>
          </a:prstGeom>
          <a:noFill/>
          <a:ln>
            <a:noFill/>
          </a:ln>
        </p:spPr>
        <p:txBody>
          <a:bodyPr wrap="square" lIns="91425" tIns="45700" rIns="91425" bIns="45700" anchor="t" anchorCtr="0">
            <a:noAutofit/>
          </a:bodyPr>
          <a:lstStyle/>
          <a:p>
            <a:pPr marL="342900" indent="-342900" algn="just">
              <a:lnSpc>
                <a:spcPct val="150000"/>
              </a:lnSpc>
              <a:buClr>
                <a:schemeClr val="dk1"/>
              </a:buClr>
              <a:buSzPct val="100000"/>
              <a:buFont typeface="Noto Sans Symbols"/>
              <a:buChar char="✓"/>
            </a:pPr>
            <a:r>
              <a:rPr lang="es-CL" sz="2400" dirty="0">
                <a:solidFill>
                  <a:schemeClr val="dk1"/>
                </a:solidFill>
                <a:latin typeface="Calibri"/>
                <a:ea typeface="Calibri"/>
                <a:cs typeface="Calibri"/>
                <a:sym typeface="Calibri"/>
              </a:rPr>
              <a:t>Consultar disponibilidad de mesas. </a:t>
            </a:r>
            <a:endParaRPr lang="es-CL" sz="2400" b="0" i="0" u="none" strike="noStrike" cap="none" dirty="0" smtClean="0">
              <a:solidFill>
                <a:schemeClr val="dk1"/>
              </a:solidFill>
              <a:latin typeface="Calibri"/>
              <a:ea typeface="Calibri"/>
              <a:cs typeface="Calibri"/>
              <a:sym typeface="Calibri"/>
            </a:endParaRPr>
          </a:p>
          <a:p>
            <a:pPr marL="342900" marR="0" lvl="0" indent="-342900" algn="just" rtl="0">
              <a:lnSpc>
                <a:spcPct val="150000"/>
              </a:lnSpc>
              <a:spcBef>
                <a:spcPts val="0"/>
              </a:spcBef>
              <a:spcAft>
                <a:spcPts val="0"/>
              </a:spcAft>
              <a:buClr>
                <a:schemeClr val="dk1"/>
              </a:buClr>
              <a:buSzPct val="100000"/>
              <a:buFont typeface="Noto Sans Symbols"/>
              <a:buChar char="✓"/>
            </a:pPr>
            <a:r>
              <a:rPr lang="es-CL" sz="2400" b="0" i="0" u="none" strike="noStrike" cap="none" dirty="0" smtClean="0">
                <a:solidFill>
                  <a:schemeClr val="dk1"/>
                </a:solidFill>
                <a:latin typeface="Calibri"/>
                <a:ea typeface="Calibri"/>
                <a:cs typeface="Calibri"/>
                <a:sym typeface="Calibri"/>
              </a:rPr>
              <a:t>Hacer </a:t>
            </a:r>
            <a:r>
              <a:rPr lang="es-CL" sz="2400" b="0" i="0" u="none" strike="noStrike" cap="none" dirty="0">
                <a:solidFill>
                  <a:schemeClr val="dk1"/>
                </a:solidFill>
                <a:latin typeface="Calibri"/>
                <a:ea typeface="Calibri"/>
                <a:cs typeface="Calibri"/>
                <a:sym typeface="Calibri"/>
              </a:rPr>
              <a:t>una reserva. </a:t>
            </a:r>
          </a:p>
          <a:p>
            <a:pPr marL="342900" marR="0" lvl="0" indent="-342900" algn="just" rtl="0">
              <a:lnSpc>
                <a:spcPct val="150000"/>
              </a:lnSpc>
              <a:spcBef>
                <a:spcPts val="0"/>
              </a:spcBef>
              <a:spcAft>
                <a:spcPts val="0"/>
              </a:spcAft>
              <a:buClr>
                <a:schemeClr val="dk1"/>
              </a:buClr>
              <a:buSzPct val="100000"/>
              <a:buFont typeface="Noto Sans Symbols"/>
              <a:buChar char="✓"/>
            </a:pPr>
            <a:r>
              <a:rPr lang="es-CL" sz="2400" dirty="0">
                <a:solidFill>
                  <a:schemeClr val="dk1"/>
                </a:solidFill>
                <a:latin typeface="Calibri"/>
                <a:ea typeface="Calibri"/>
                <a:cs typeface="Calibri"/>
                <a:sym typeface="Calibri"/>
              </a:rPr>
              <a:t>Consultar sus reservas. </a:t>
            </a:r>
          </a:p>
          <a:p>
            <a:pPr marL="342900" marR="0" lvl="0" indent="-342900" algn="just" rtl="0">
              <a:lnSpc>
                <a:spcPct val="150000"/>
              </a:lnSpc>
              <a:spcBef>
                <a:spcPts val="0"/>
              </a:spcBef>
              <a:spcAft>
                <a:spcPts val="0"/>
              </a:spcAft>
              <a:buClr>
                <a:schemeClr val="dk1"/>
              </a:buClr>
              <a:buSzPct val="100000"/>
              <a:buFont typeface="Noto Sans Symbols"/>
              <a:buChar char="✓"/>
            </a:pPr>
            <a:r>
              <a:rPr lang="es-CL" sz="2400" b="0" i="0" u="none" strike="noStrike" cap="none" dirty="0">
                <a:solidFill>
                  <a:schemeClr val="dk1"/>
                </a:solidFill>
                <a:latin typeface="Calibri"/>
                <a:ea typeface="Calibri"/>
                <a:cs typeface="Calibri"/>
                <a:sym typeface="Calibri"/>
              </a:rPr>
              <a:t>Eliminar reservas. </a:t>
            </a:r>
          </a:p>
        </p:txBody>
      </p:sp>
    </p:spTree>
    <p:extLst>
      <p:ext uri="{BB962C8B-B14F-4D97-AF65-F5344CB8AC3E}">
        <p14:creationId xmlns:p14="http://schemas.microsoft.com/office/powerpoint/2010/main" val="4121778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457200" y="548679"/>
            <a:ext cx="8229600" cy="780588"/>
          </a:xfrm>
          <a:prstGeom prst="rect">
            <a:avLst/>
          </a:prstGeom>
          <a:solidFill>
            <a:schemeClr val="accent6">
              <a:lumMod val="75000"/>
            </a:schemeClr>
          </a:solidFill>
          <a:ln w="38100" cap="flat" cmpd="sng">
            <a:solidFill>
              <a:schemeClr val="lt1"/>
            </a:solidFill>
            <a:prstDash val="solid"/>
            <a:round/>
            <a:headEnd type="none" w="med" len="med"/>
            <a:tailEnd type="none" w="med" len="med"/>
          </a:ln>
          <a:effectLst>
            <a:outerShdw blurRad="39999" dist="20000" dir="5400000" rotWithShape="0">
              <a:srgbClr val="000000">
                <a:alpha val="37647"/>
              </a:srgbClr>
            </a:outerShdw>
          </a:effectLst>
        </p:spPr>
        <p:txBody>
          <a:bodyPr wrap="square" lIns="91425" tIns="45700" rIns="91425" bIns="45700" anchor="ctr" anchorCtr="0">
            <a:noAutofit/>
          </a:bodyPr>
          <a:lstStyle/>
          <a:p>
            <a:pPr marL="0" marR="0" lvl="0" indent="0" algn="l" rtl="0">
              <a:spcBef>
                <a:spcPts val="0"/>
              </a:spcBef>
              <a:buClr>
                <a:schemeClr val="lt1"/>
              </a:buClr>
              <a:buSzPct val="25000"/>
              <a:buFont typeface="Calibri"/>
              <a:buNone/>
            </a:pPr>
            <a:r>
              <a:rPr lang="es-CL" sz="3200" b="1" i="0" u="none" strike="noStrike" cap="none" dirty="0">
                <a:solidFill>
                  <a:schemeClr val="lt1"/>
                </a:solidFill>
                <a:latin typeface="Calibri"/>
                <a:ea typeface="Calibri"/>
                <a:cs typeface="Calibri"/>
                <a:sym typeface="Calibri"/>
              </a:rPr>
              <a:t>1. Sistema de Reserva en línea</a:t>
            </a:r>
          </a:p>
        </p:txBody>
      </p:sp>
      <p:pic>
        <p:nvPicPr>
          <p:cNvPr id="4" name="Imagen 3"/>
          <p:cNvPicPr>
            <a:picLocks noChangeAspect="1"/>
          </p:cNvPicPr>
          <p:nvPr/>
        </p:nvPicPr>
        <p:blipFill>
          <a:blip r:embed="rId3"/>
          <a:stretch>
            <a:fillRect/>
          </a:stretch>
        </p:blipFill>
        <p:spPr>
          <a:xfrm>
            <a:off x="0" y="1907618"/>
            <a:ext cx="9144000" cy="3601564"/>
          </a:xfrm>
          <a:prstGeom prst="rect">
            <a:avLst/>
          </a:prstGeom>
        </p:spPr>
      </p:pic>
    </p:spTree>
    <p:extLst>
      <p:ext uri="{BB962C8B-B14F-4D97-AF65-F5344CB8AC3E}">
        <p14:creationId xmlns:p14="http://schemas.microsoft.com/office/powerpoint/2010/main" val="4009135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457200" y="548679"/>
            <a:ext cx="8229600" cy="895979"/>
          </a:xfrm>
          <a:prstGeom prst="rect">
            <a:avLst/>
          </a:prstGeom>
          <a:solidFill>
            <a:schemeClr val="accent6">
              <a:lumMod val="75000"/>
            </a:schemeClr>
          </a:solidFill>
          <a:ln w="38100" cap="flat" cmpd="sng">
            <a:solidFill>
              <a:schemeClr val="lt1"/>
            </a:solidFill>
            <a:prstDash val="solid"/>
            <a:round/>
            <a:headEnd type="none" w="med" len="med"/>
            <a:tailEnd type="none" w="med" len="med"/>
          </a:ln>
          <a:effectLst>
            <a:outerShdw blurRad="39999" dist="20000" dir="5400000" rotWithShape="0">
              <a:srgbClr val="000000">
                <a:alpha val="37647"/>
              </a:srgbClr>
            </a:outerShdw>
          </a:effectLst>
        </p:spPr>
        <p:txBody>
          <a:bodyPr wrap="square" lIns="91425" tIns="45700" rIns="91425" bIns="45700" anchor="ctr" anchorCtr="0">
            <a:noAutofit/>
          </a:bodyPr>
          <a:lstStyle/>
          <a:p>
            <a:pPr marL="0" marR="0" lvl="0" indent="0" algn="l" rtl="0">
              <a:spcBef>
                <a:spcPts val="0"/>
              </a:spcBef>
              <a:buClr>
                <a:schemeClr val="lt1"/>
              </a:buClr>
              <a:buSzPct val="25000"/>
              <a:buFont typeface="Calibri"/>
              <a:buNone/>
            </a:pPr>
            <a:r>
              <a:rPr lang="es-CL" sz="3200" b="1" i="0" u="none" strike="noStrike" cap="none" dirty="0">
                <a:solidFill>
                  <a:schemeClr val="lt1"/>
                </a:solidFill>
                <a:latin typeface="Calibri"/>
                <a:ea typeface="Calibri"/>
                <a:cs typeface="Calibri"/>
                <a:sym typeface="Calibri"/>
              </a:rPr>
              <a:t>1. Sistema de Reserva en línea</a:t>
            </a:r>
          </a:p>
        </p:txBody>
      </p:sp>
      <p:pic>
        <p:nvPicPr>
          <p:cNvPr id="2" name="Imagen 1"/>
          <p:cNvPicPr>
            <a:picLocks noChangeAspect="1"/>
          </p:cNvPicPr>
          <p:nvPr/>
        </p:nvPicPr>
        <p:blipFill>
          <a:blip r:embed="rId3"/>
          <a:stretch>
            <a:fillRect/>
          </a:stretch>
        </p:blipFill>
        <p:spPr>
          <a:xfrm>
            <a:off x="601575" y="2512686"/>
            <a:ext cx="3034760" cy="4192821"/>
          </a:xfrm>
          <a:prstGeom prst="rect">
            <a:avLst/>
          </a:prstGeom>
        </p:spPr>
      </p:pic>
      <p:pic>
        <p:nvPicPr>
          <p:cNvPr id="5" name="Imagen 4"/>
          <p:cNvPicPr>
            <a:picLocks noChangeAspect="1"/>
          </p:cNvPicPr>
          <p:nvPr/>
        </p:nvPicPr>
        <p:blipFill>
          <a:blip r:embed="rId4"/>
          <a:stretch>
            <a:fillRect/>
          </a:stretch>
        </p:blipFill>
        <p:spPr>
          <a:xfrm>
            <a:off x="4093535" y="2844013"/>
            <a:ext cx="4780579" cy="2779548"/>
          </a:xfrm>
          <a:prstGeom prst="rect">
            <a:avLst/>
          </a:prstGeom>
        </p:spPr>
      </p:pic>
      <p:sp>
        <p:nvSpPr>
          <p:cNvPr id="7" name="Shape 130"/>
          <p:cNvSpPr txBox="1"/>
          <p:nvPr/>
        </p:nvSpPr>
        <p:spPr>
          <a:xfrm>
            <a:off x="567268" y="1862625"/>
            <a:ext cx="2980266" cy="457562"/>
          </a:xfrm>
          <a:prstGeom prst="rect">
            <a:avLst/>
          </a:prstGeom>
          <a:noFill/>
          <a:ln>
            <a:noFill/>
          </a:ln>
        </p:spPr>
        <p:txBody>
          <a:bodyPr wrap="square" lIns="91425" tIns="45700" rIns="91425" bIns="45700" anchor="t" anchorCtr="0">
            <a:noAutofit/>
          </a:bodyPr>
          <a:lstStyle/>
          <a:p>
            <a:pPr marR="0" lvl="0" algn="just" rtl="0">
              <a:spcBef>
                <a:spcPts val="0"/>
              </a:spcBef>
              <a:spcAft>
                <a:spcPts val="0"/>
              </a:spcAft>
              <a:buClr>
                <a:schemeClr val="dk1"/>
              </a:buClr>
              <a:buSzPct val="100000"/>
            </a:pPr>
            <a:r>
              <a:rPr lang="es-CL" sz="2800" b="1" i="0" u="none" strike="noStrike" cap="none" dirty="0">
                <a:solidFill>
                  <a:schemeClr val="dk1"/>
                </a:solidFill>
                <a:latin typeface="Calibri"/>
                <a:ea typeface="Calibri"/>
                <a:cs typeface="Calibri"/>
                <a:sym typeface="Calibri"/>
              </a:rPr>
              <a:t>Hacer una reserva </a:t>
            </a:r>
          </a:p>
        </p:txBody>
      </p:sp>
      <p:sp>
        <p:nvSpPr>
          <p:cNvPr id="8" name="Shape 130"/>
          <p:cNvSpPr txBox="1"/>
          <p:nvPr/>
        </p:nvSpPr>
        <p:spPr>
          <a:xfrm>
            <a:off x="5012268" y="1862625"/>
            <a:ext cx="2980266" cy="457562"/>
          </a:xfrm>
          <a:prstGeom prst="rect">
            <a:avLst/>
          </a:prstGeom>
          <a:noFill/>
          <a:ln>
            <a:noFill/>
          </a:ln>
        </p:spPr>
        <p:txBody>
          <a:bodyPr wrap="square" lIns="91425" tIns="45700" rIns="91425" bIns="45700" anchor="t" anchorCtr="0">
            <a:noAutofit/>
          </a:bodyPr>
          <a:lstStyle/>
          <a:p>
            <a:pPr marR="0" lvl="0" algn="just" rtl="0">
              <a:spcBef>
                <a:spcPts val="0"/>
              </a:spcBef>
              <a:spcAft>
                <a:spcPts val="0"/>
              </a:spcAft>
              <a:buClr>
                <a:schemeClr val="dk1"/>
              </a:buClr>
              <a:buSzPct val="100000"/>
            </a:pPr>
            <a:r>
              <a:rPr lang="es-CL" sz="2800" b="1" dirty="0">
                <a:solidFill>
                  <a:schemeClr val="dk1"/>
                </a:solidFill>
                <a:latin typeface="Calibri"/>
                <a:ea typeface="Calibri"/>
                <a:cs typeface="Calibri"/>
                <a:sym typeface="Calibri"/>
              </a:rPr>
              <a:t>Consultar reserva</a:t>
            </a:r>
            <a:endParaRPr lang="es-CL" sz="2800" b="1"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46601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57200" y="548680"/>
            <a:ext cx="8229600" cy="1183868"/>
          </a:xfrm>
          <a:prstGeom prst="rect">
            <a:avLst/>
          </a:prstGeom>
          <a:solidFill>
            <a:schemeClr val="accent6">
              <a:lumMod val="75000"/>
            </a:schemeClr>
          </a:solidFill>
          <a:ln w="38100" cap="flat" cmpd="sng">
            <a:solidFill>
              <a:schemeClr val="lt1"/>
            </a:solidFill>
            <a:prstDash val="solid"/>
            <a:round/>
            <a:headEnd type="none" w="med" len="med"/>
            <a:tailEnd type="none" w="med" len="med"/>
          </a:ln>
          <a:effectLst>
            <a:outerShdw blurRad="39999" dist="20000" dir="5400000" rotWithShape="0">
              <a:srgbClr val="000000">
                <a:alpha val="37647"/>
              </a:srgbClr>
            </a:outerShdw>
          </a:effectLst>
        </p:spPr>
        <p:txBody>
          <a:bodyPr wrap="square" lIns="91425" tIns="45700" rIns="91425" bIns="45700" anchor="ctr" anchorCtr="0">
            <a:noAutofit/>
          </a:bodyPr>
          <a:lstStyle/>
          <a:p>
            <a:pPr marL="0" marR="0" lvl="0" indent="0" algn="just" rtl="0">
              <a:spcBef>
                <a:spcPts val="0"/>
              </a:spcBef>
              <a:buClr>
                <a:schemeClr val="lt1"/>
              </a:buClr>
              <a:buSzPct val="25000"/>
              <a:buFont typeface="Calibri"/>
              <a:buNone/>
            </a:pPr>
            <a:r>
              <a:rPr lang="es-CL" sz="3200" b="1" i="0" u="none" strike="noStrike" cap="none" dirty="0">
                <a:solidFill>
                  <a:schemeClr val="lt1"/>
                </a:solidFill>
                <a:latin typeface="Calibri"/>
                <a:ea typeface="Calibri"/>
                <a:cs typeface="Calibri"/>
                <a:sym typeface="Calibri"/>
              </a:rPr>
              <a:t>2. Sistema de pedidos conectado directamente con la generación de cuentas</a:t>
            </a:r>
          </a:p>
        </p:txBody>
      </p:sp>
      <p:sp>
        <p:nvSpPr>
          <p:cNvPr id="129" name="Shape 129"/>
          <p:cNvSpPr txBox="1">
            <a:spLocks noGrp="1"/>
          </p:cNvSpPr>
          <p:nvPr>
            <p:ph type="body" idx="1"/>
          </p:nvPr>
        </p:nvSpPr>
        <p:spPr>
          <a:xfrm>
            <a:off x="457200" y="2636911"/>
            <a:ext cx="8147247" cy="1324744"/>
          </a:xfrm>
          <a:prstGeom prst="rect">
            <a:avLst/>
          </a:prstGeom>
          <a:noFill/>
          <a:ln>
            <a:noFill/>
          </a:ln>
        </p:spPr>
        <p:txBody>
          <a:bodyPr wrap="square" lIns="91425" tIns="45700" rIns="91425" bIns="45700" anchor="t" anchorCtr="0">
            <a:noAutofit/>
          </a:bodyPr>
          <a:lstStyle/>
          <a:p>
            <a:pPr marL="0" marR="0" lvl="0" indent="0" algn="just" rtl="0">
              <a:spcBef>
                <a:spcPts val="0"/>
              </a:spcBef>
              <a:buClr>
                <a:schemeClr val="dk1"/>
              </a:buClr>
              <a:buSzPct val="25000"/>
              <a:buFont typeface="Arial"/>
              <a:buNone/>
            </a:pPr>
            <a:r>
              <a:rPr lang="es-CL" sz="2800" b="0" i="0" u="none" strike="noStrike" cap="none" dirty="0">
                <a:solidFill>
                  <a:schemeClr val="dk1"/>
                </a:solidFill>
                <a:latin typeface="Calibri"/>
                <a:ea typeface="Calibri"/>
                <a:cs typeface="Calibri"/>
                <a:sym typeface="Calibri"/>
              </a:rPr>
              <a:t>Se activará un sistema de </a:t>
            </a:r>
            <a:r>
              <a:rPr lang="es-CL" sz="2800" b="1" i="0" u="none" strike="noStrike" cap="none" dirty="0">
                <a:solidFill>
                  <a:schemeClr val="dk1"/>
                </a:solidFill>
                <a:latin typeface="Calibri"/>
                <a:ea typeface="Calibri"/>
                <a:cs typeface="Calibri"/>
                <a:sym typeface="Calibri"/>
              </a:rPr>
              <a:t>comunicación directa</a:t>
            </a:r>
            <a:r>
              <a:rPr lang="es-CL" sz="2800" b="0" i="0" u="none" strike="noStrike" cap="none" dirty="0">
                <a:solidFill>
                  <a:schemeClr val="dk1"/>
                </a:solidFill>
                <a:latin typeface="Calibri"/>
                <a:ea typeface="Calibri"/>
                <a:cs typeface="Calibri"/>
                <a:sym typeface="Calibri"/>
              </a:rPr>
              <a:t> entre el registro de pedidos (comandas) y la generación de las respectivas cuentas.</a:t>
            </a:r>
          </a:p>
        </p:txBody>
      </p:sp>
      <p:sp>
        <p:nvSpPr>
          <p:cNvPr id="130" name="Shape 130"/>
          <p:cNvSpPr txBox="1"/>
          <p:nvPr/>
        </p:nvSpPr>
        <p:spPr>
          <a:xfrm>
            <a:off x="609600" y="4224505"/>
            <a:ext cx="4466455" cy="2084815"/>
          </a:xfrm>
          <a:prstGeom prst="rect">
            <a:avLst/>
          </a:prstGeom>
          <a:noFill/>
          <a:ln>
            <a:noFill/>
          </a:ln>
        </p:spPr>
        <p:txBody>
          <a:bodyPr wrap="square" lIns="91425" tIns="45700" rIns="91425" bIns="45700" anchor="t" anchorCtr="0">
            <a:noAutofit/>
          </a:bodyPr>
          <a:lstStyle/>
          <a:p>
            <a:pPr marL="342900" marR="0" lvl="0" indent="-342900" algn="just" rtl="0">
              <a:spcBef>
                <a:spcPts val="0"/>
              </a:spcBef>
              <a:spcAft>
                <a:spcPts val="0"/>
              </a:spcAft>
              <a:buClr>
                <a:schemeClr val="dk1"/>
              </a:buClr>
              <a:buSzPct val="100000"/>
              <a:buFont typeface="Noto Sans Symbols"/>
              <a:buChar char="✓"/>
            </a:pPr>
            <a:r>
              <a:rPr lang="es-CL" sz="2800" b="0" i="0" u="none" strike="noStrike" cap="none" dirty="0">
                <a:solidFill>
                  <a:schemeClr val="dk1"/>
                </a:solidFill>
                <a:latin typeface="Calibri"/>
                <a:ea typeface="Calibri"/>
                <a:cs typeface="Calibri"/>
                <a:sym typeface="Calibri"/>
              </a:rPr>
              <a:t>Disminuye errores en las cuentas</a:t>
            </a:r>
          </a:p>
          <a:p>
            <a:pPr marL="342900" marR="0" lvl="0" indent="-342900" algn="just" rtl="0">
              <a:spcBef>
                <a:spcPts val="560"/>
              </a:spcBef>
              <a:buClr>
                <a:schemeClr val="dk1"/>
              </a:buClr>
              <a:buSzPct val="100000"/>
              <a:buFont typeface="Noto Sans Symbols"/>
              <a:buChar char="✓"/>
            </a:pPr>
            <a:r>
              <a:rPr lang="es-CL" sz="2800" b="0" i="0" u="none" strike="noStrike" cap="none" dirty="0">
                <a:solidFill>
                  <a:schemeClr val="dk1"/>
                </a:solidFill>
                <a:latin typeface="Calibri"/>
                <a:ea typeface="Calibri"/>
                <a:cs typeface="Calibri"/>
                <a:sym typeface="Calibri"/>
              </a:rPr>
              <a:t>Permite mayor control desde la administración</a:t>
            </a:r>
          </a:p>
        </p:txBody>
      </p:sp>
      <p:pic>
        <p:nvPicPr>
          <p:cNvPr id="131" name="Shape 131" descr="https://lh3.googleusercontent.com/0hGBdK3AHgk5JeQSwKA2f1DZVN7M8pd9L7g2tQx24NeSzJHz1cKbWef8YSd2a_ZPy0e-lFWtswUqwdxGaEJlbw8C2oTqq-p-lsrjF8JWoszHwnaHaW64Fz6yzhMAq-JpyzZ7I1DDGw"/>
          <p:cNvPicPr preferRelativeResize="0"/>
          <p:nvPr/>
        </p:nvPicPr>
        <p:blipFill rotWithShape="1">
          <a:blip r:embed="rId3">
            <a:alphaModFix/>
            <a:duotone>
              <a:schemeClr val="accent6">
                <a:shade val="45000"/>
                <a:satMod val="135000"/>
              </a:schemeClr>
              <a:prstClr val="white"/>
            </a:duotone>
          </a:blip>
          <a:srcRect/>
          <a:stretch/>
        </p:blipFill>
        <p:spPr>
          <a:xfrm>
            <a:off x="5626080" y="3933055"/>
            <a:ext cx="2690335" cy="2713841"/>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57200" y="548679"/>
            <a:ext cx="8229600" cy="1026121"/>
          </a:xfrm>
          <a:prstGeom prst="rect">
            <a:avLst/>
          </a:prstGeom>
          <a:solidFill>
            <a:schemeClr val="accent6">
              <a:lumMod val="75000"/>
            </a:schemeClr>
          </a:solidFill>
          <a:ln w="38100" cap="flat" cmpd="sng">
            <a:solidFill>
              <a:schemeClr val="lt1"/>
            </a:solidFill>
            <a:prstDash val="solid"/>
            <a:round/>
            <a:headEnd type="none" w="med" len="med"/>
            <a:tailEnd type="none" w="med" len="med"/>
          </a:ln>
          <a:effectLst>
            <a:outerShdw blurRad="39999" dist="20000" dir="5400000" rotWithShape="0">
              <a:srgbClr val="000000">
                <a:alpha val="37647"/>
              </a:srgbClr>
            </a:outerShdw>
          </a:effectLst>
        </p:spPr>
        <p:txBody>
          <a:bodyPr wrap="square" lIns="91425" tIns="45700" rIns="91425" bIns="45700" anchor="ctr" anchorCtr="0">
            <a:noAutofit/>
          </a:bodyPr>
          <a:lstStyle/>
          <a:p>
            <a:pPr marL="0" marR="0" lvl="0" indent="0" algn="just" rtl="0">
              <a:spcBef>
                <a:spcPts val="0"/>
              </a:spcBef>
              <a:buClr>
                <a:schemeClr val="lt1"/>
              </a:buClr>
              <a:buSzPct val="25000"/>
              <a:buFont typeface="Calibri"/>
              <a:buNone/>
            </a:pPr>
            <a:r>
              <a:rPr lang="es-CL" sz="3200" b="1" i="0" u="none" strike="noStrike" cap="none" dirty="0">
                <a:solidFill>
                  <a:schemeClr val="lt1"/>
                </a:solidFill>
                <a:latin typeface="Calibri"/>
                <a:ea typeface="Calibri"/>
                <a:cs typeface="Calibri"/>
                <a:sym typeface="Calibri"/>
              </a:rPr>
              <a:t>2. Funcionalidades sistema de pedidos</a:t>
            </a:r>
          </a:p>
        </p:txBody>
      </p:sp>
      <p:sp>
        <p:nvSpPr>
          <p:cNvPr id="6" name="Shape 121"/>
          <p:cNvSpPr txBox="1">
            <a:spLocks/>
          </p:cNvSpPr>
          <p:nvPr/>
        </p:nvSpPr>
        <p:spPr>
          <a:xfrm>
            <a:off x="5159695" y="1952719"/>
            <a:ext cx="3527105" cy="461227"/>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342900" marR="0" lvl="0" indent="-1397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0" indent="0" algn="just">
              <a:spcBef>
                <a:spcPts val="0"/>
              </a:spcBef>
              <a:buSzPct val="25000"/>
              <a:buFont typeface="Arial"/>
              <a:buNone/>
            </a:pPr>
            <a:r>
              <a:rPr lang="es-CL" sz="2800" b="1" dirty="0"/>
              <a:t>Contabilizar consumo  </a:t>
            </a:r>
          </a:p>
        </p:txBody>
      </p:sp>
      <p:sp>
        <p:nvSpPr>
          <p:cNvPr id="7" name="Shape 123"/>
          <p:cNvSpPr txBox="1"/>
          <p:nvPr/>
        </p:nvSpPr>
        <p:spPr>
          <a:xfrm>
            <a:off x="4932393" y="2462087"/>
            <a:ext cx="3383834" cy="2119698"/>
          </a:xfrm>
          <a:prstGeom prst="rect">
            <a:avLst/>
          </a:prstGeom>
          <a:noFill/>
          <a:ln>
            <a:noFill/>
          </a:ln>
        </p:spPr>
        <p:txBody>
          <a:bodyPr wrap="square" lIns="91425" tIns="45700" rIns="91425" bIns="45700" anchor="t" anchorCtr="0">
            <a:noAutofit/>
          </a:bodyPr>
          <a:lstStyle/>
          <a:p>
            <a:pPr marL="342900" marR="0" lvl="0" indent="-342900" rtl="0">
              <a:lnSpc>
                <a:spcPct val="150000"/>
              </a:lnSpc>
              <a:spcBef>
                <a:spcPts val="0"/>
              </a:spcBef>
              <a:spcAft>
                <a:spcPts val="0"/>
              </a:spcAft>
              <a:buClr>
                <a:schemeClr val="dk1"/>
              </a:buClr>
              <a:buSzPct val="100000"/>
              <a:buFont typeface="Noto Sans Symbols"/>
              <a:buChar char="✓"/>
            </a:pPr>
            <a:r>
              <a:rPr lang="es-CL" sz="2000" dirty="0">
                <a:solidFill>
                  <a:schemeClr val="dk1"/>
                </a:solidFill>
                <a:latin typeface="Calibri"/>
                <a:ea typeface="Calibri"/>
                <a:cs typeface="Calibri"/>
                <a:sym typeface="Calibri"/>
              </a:rPr>
              <a:t>Contabilizar detalle platos vendidos (para </a:t>
            </a:r>
            <a:r>
              <a:rPr lang="es-CL" sz="2000" dirty="0" smtClean="0">
                <a:solidFill>
                  <a:schemeClr val="dk1"/>
                </a:solidFill>
                <a:latin typeface="Calibri"/>
                <a:ea typeface="Calibri"/>
                <a:cs typeface="Calibri"/>
                <a:sym typeface="Calibri"/>
              </a:rPr>
              <a:t>reducir </a:t>
            </a:r>
            <a:r>
              <a:rPr lang="es-CL" sz="2000" dirty="0">
                <a:solidFill>
                  <a:schemeClr val="dk1"/>
                </a:solidFill>
                <a:latin typeface="Calibri"/>
                <a:ea typeface="Calibri"/>
                <a:cs typeface="Calibri"/>
                <a:sym typeface="Calibri"/>
              </a:rPr>
              <a:t>del stock los insumos </a:t>
            </a:r>
            <a:r>
              <a:rPr lang="es-CL" sz="2000" dirty="0" smtClean="0">
                <a:solidFill>
                  <a:schemeClr val="dk1"/>
                </a:solidFill>
                <a:latin typeface="Calibri"/>
                <a:ea typeface="Calibri"/>
                <a:cs typeface="Calibri"/>
                <a:sym typeface="Calibri"/>
              </a:rPr>
              <a:t>utilizados).</a:t>
            </a:r>
            <a:endParaRPr lang="es-CL" sz="2000" dirty="0">
              <a:solidFill>
                <a:schemeClr val="dk1"/>
              </a:solidFill>
              <a:latin typeface="Calibri"/>
              <a:ea typeface="Calibri"/>
              <a:cs typeface="Calibri"/>
              <a:sym typeface="Calibri"/>
            </a:endParaRPr>
          </a:p>
        </p:txBody>
      </p:sp>
      <p:sp>
        <p:nvSpPr>
          <p:cNvPr id="8" name="Shape 121"/>
          <p:cNvSpPr txBox="1">
            <a:spLocks/>
          </p:cNvSpPr>
          <p:nvPr/>
        </p:nvSpPr>
        <p:spPr>
          <a:xfrm>
            <a:off x="151408" y="1994321"/>
            <a:ext cx="3227059" cy="467766"/>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342900" marR="0" lvl="0" indent="-1397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0" indent="0" algn="just">
              <a:spcBef>
                <a:spcPts val="0"/>
              </a:spcBef>
              <a:buSzPct val="25000"/>
              <a:buNone/>
            </a:pPr>
            <a:r>
              <a:rPr lang="es-CL" sz="2800" b="1" dirty="0"/>
              <a:t>Generación Cuentas </a:t>
            </a:r>
          </a:p>
          <a:p>
            <a:pPr marL="0" indent="0" algn="just">
              <a:spcBef>
                <a:spcPts val="0"/>
              </a:spcBef>
              <a:buSzPct val="25000"/>
              <a:buFont typeface="Arial"/>
              <a:buNone/>
            </a:pPr>
            <a:endParaRPr lang="es-CL" sz="2800" b="1" dirty="0"/>
          </a:p>
        </p:txBody>
      </p:sp>
      <p:sp>
        <p:nvSpPr>
          <p:cNvPr id="9" name="Shape 123"/>
          <p:cNvSpPr txBox="1"/>
          <p:nvPr/>
        </p:nvSpPr>
        <p:spPr>
          <a:xfrm>
            <a:off x="206941" y="2413946"/>
            <a:ext cx="3578250" cy="2997056"/>
          </a:xfrm>
          <a:prstGeom prst="rect">
            <a:avLst/>
          </a:prstGeom>
          <a:noFill/>
          <a:ln>
            <a:noFill/>
          </a:ln>
        </p:spPr>
        <p:txBody>
          <a:bodyPr wrap="square" lIns="91425" tIns="45700" rIns="91425" bIns="45700" anchor="t" anchorCtr="0">
            <a:noAutofit/>
          </a:bodyPr>
          <a:lstStyle/>
          <a:p>
            <a:pPr marL="342900" marR="0" lvl="0" indent="-342900" rtl="0">
              <a:lnSpc>
                <a:spcPct val="150000"/>
              </a:lnSpc>
              <a:spcBef>
                <a:spcPts val="0"/>
              </a:spcBef>
              <a:spcAft>
                <a:spcPts val="0"/>
              </a:spcAft>
              <a:buClr>
                <a:schemeClr val="dk1"/>
              </a:buClr>
              <a:buSzPct val="100000"/>
              <a:buFont typeface="Noto Sans Symbols"/>
              <a:buChar char="✓"/>
            </a:pPr>
            <a:r>
              <a:rPr lang="es-CL" sz="2000" b="0" i="0" u="none" strike="noStrike" cap="none" dirty="0">
                <a:solidFill>
                  <a:schemeClr val="dk1"/>
                </a:solidFill>
                <a:latin typeface="Calibri"/>
                <a:ea typeface="Calibri"/>
                <a:cs typeface="Calibri"/>
                <a:sym typeface="Calibri"/>
              </a:rPr>
              <a:t>Registrar</a:t>
            </a:r>
            <a:r>
              <a:rPr lang="es-CL" sz="2000" dirty="0">
                <a:solidFill>
                  <a:schemeClr val="dk1"/>
                </a:solidFill>
                <a:latin typeface="Calibri"/>
                <a:ea typeface="Calibri"/>
                <a:cs typeface="Calibri"/>
                <a:sym typeface="Calibri"/>
              </a:rPr>
              <a:t> pedidos por mesa.</a:t>
            </a:r>
          </a:p>
          <a:p>
            <a:pPr marL="342900" marR="0" lvl="0" indent="-342900" rtl="0">
              <a:lnSpc>
                <a:spcPct val="150000"/>
              </a:lnSpc>
              <a:spcBef>
                <a:spcPts val="0"/>
              </a:spcBef>
              <a:spcAft>
                <a:spcPts val="0"/>
              </a:spcAft>
              <a:buClr>
                <a:schemeClr val="dk1"/>
              </a:buClr>
              <a:buSzPct val="100000"/>
              <a:buFont typeface="Noto Sans Symbols"/>
              <a:buChar char="✓"/>
            </a:pPr>
            <a:r>
              <a:rPr lang="es-CL" sz="2000" dirty="0">
                <a:solidFill>
                  <a:schemeClr val="dk1"/>
                </a:solidFill>
                <a:latin typeface="Calibri"/>
                <a:ea typeface="Calibri"/>
                <a:cs typeface="Calibri"/>
                <a:sym typeface="Calibri"/>
              </a:rPr>
              <a:t>Calcular valor de las cuentas según lo consumos.</a:t>
            </a:r>
          </a:p>
          <a:p>
            <a:pPr marL="342900" marR="0" lvl="0" indent="-342900" rtl="0">
              <a:lnSpc>
                <a:spcPct val="150000"/>
              </a:lnSpc>
              <a:spcBef>
                <a:spcPts val="0"/>
              </a:spcBef>
              <a:spcAft>
                <a:spcPts val="0"/>
              </a:spcAft>
              <a:buClr>
                <a:schemeClr val="dk1"/>
              </a:buClr>
              <a:buSzPct val="100000"/>
              <a:buFont typeface="Noto Sans Symbols"/>
              <a:buChar char="✓"/>
            </a:pPr>
            <a:r>
              <a:rPr lang="es-CL" sz="2000" dirty="0">
                <a:solidFill>
                  <a:schemeClr val="dk1"/>
                </a:solidFill>
                <a:latin typeface="Calibri"/>
                <a:ea typeface="Calibri"/>
                <a:cs typeface="Calibri"/>
                <a:sym typeface="Calibri"/>
              </a:rPr>
              <a:t>Consultar ventas diaria o mensuales.</a:t>
            </a:r>
          </a:p>
          <a:p>
            <a:pPr marL="342900" marR="0" lvl="0" indent="-342900" algn="just" rtl="0">
              <a:lnSpc>
                <a:spcPct val="150000"/>
              </a:lnSpc>
              <a:spcBef>
                <a:spcPts val="0"/>
              </a:spcBef>
              <a:spcAft>
                <a:spcPts val="0"/>
              </a:spcAft>
              <a:buClr>
                <a:schemeClr val="dk1"/>
              </a:buClr>
              <a:buSzPct val="100000"/>
              <a:buFont typeface="Noto Sans Symbols"/>
              <a:buChar char="✓"/>
            </a:pPr>
            <a:endParaRPr lang="es-CL" sz="2400" dirty="0">
              <a:solidFill>
                <a:schemeClr val="dk1"/>
              </a:solidFill>
              <a:latin typeface="Calibri"/>
              <a:ea typeface="Calibri"/>
              <a:cs typeface="Calibri"/>
              <a:sym typeface="Calibri"/>
            </a:endParaRPr>
          </a:p>
          <a:p>
            <a:pPr marL="342900" marR="0" lvl="0" indent="-342900" algn="just" rtl="0">
              <a:lnSpc>
                <a:spcPct val="150000"/>
              </a:lnSpc>
              <a:spcBef>
                <a:spcPts val="0"/>
              </a:spcBef>
              <a:spcAft>
                <a:spcPts val="0"/>
              </a:spcAft>
              <a:buClr>
                <a:schemeClr val="dk1"/>
              </a:buClr>
              <a:buSzPct val="100000"/>
              <a:buFont typeface="Noto Sans Symbols"/>
              <a:buChar char="✓"/>
            </a:pPr>
            <a:endParaRPr lang="es-CL" sz="2400" dirty="0">
              <a:solidFill>
                <a:schemeClr val="dk1"/>
              </a:solidFill>
              <a:latin typeface="Calibri"/>
              <a:ea typeface="Calibri"/>
              <a:cs typeface="Calibri"/>
              <a:sym typeface="Calibri"/>
            </a:endParaRPr>
          </a:p>
        </p:txBody>
      </p:sp>
      <p:sp>
        <p:nvSpPr>
          <p:cNvPr id="10" name="Shape 121"/>
          <p:cNvSpPr txBox="1">
            <a:spLocks/>
          </p:cNvSpPr>
          <p:nvPr/>
        </p:nvSpPr>
        <p:spPr>
          <a:xfrm>
            <a:off x="2959214" y="4937884"/>
            <a:ext cx="3946358" cy="376868"/>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342900" marR="0" lvl="0" indent="-1397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0" indent="0" algn="just">
              <a:spcBef>
                <a:spcPts val="0"/>
              </a:spcBef>
              <a:buSzPct val="25000"/>
              <a:buFont typeface="Arial"/>
              <a:buNone/>
            </a:pPr>
            <a:r>
              <a:rPr lang="es-CL" sz="2800" b="1" dirty="0"/>
              <a:t>Prioridades cocina</a:t>
            </a:r>
          </a:p>
        </p:txBody>
      </p:sp>
      <p:sp>
        <p:nvSpPr>
          <p:cNvPr id="11" name="Shape 123"/>
          <p:cNvSpPr txBox="1"/>
          <p:nvPr/>
        </p:nvSpPr>
        <p:spPr>
          <a:xfrm>
            <a:off x="2959214" y="5390418"/>
            <a:ext cx="3286473" cy="1048886"/>
          </a:xfrm>
          <a:prstGeom prst="rect">
            <a:avLst/>
          </a:prstGeom>
          <a:noFill/>
          <a:ln>
            <a:noFill/>
          </a:ln>
        </p:spPr>
        <p:txBody>
          <a:bodyPr wrap="square" lIns="91425" tIns="45700" rIns="91425" bIns="45700" anchor="t" anchorCtr="0">
            <a:noAutofit/>
          </a:bodyPr>
          <a:lstStyle/>
          <a:p>
            <a:pPr marL="342900" marR="0" lvl="0" indent="-342900" rtl="0">
              <a:lnSpc>
                <a:spcPct val="150000"/>
              </a:lnSpc>
              <a:spcBef>
                <a:spcPts val="0"/>
              </a:spcBef>
              <a:spcAft>
                <a:spcPts val="0"/>
              </a:spcAft>
              <a:buClr>
                <a:schemeClr val="dk1"/>
              </a:buClr>
              <a:buSzPct val="100000"/>
              <a:buFont typeface="Noto Sans Symbols"/>
              <a:buChar char="✓"/>
            </a:pPr>
            <a:r>
              <a:rPr lang="es-CL" sz="2000" dirty="0">
                <a:solidFill>
                  <a:schemeClr val="dk1"/>
                </a:solidFill>
                <a:latin typeface="Calibri"/>
                <a:ea typeface="Calibri"/>
                <a:cs typeface="Calibri"/>
                <a:sym typeface="Calibri"/>
              </a:rPr>
              <a:t>Debe indicar un orden de prioridades en la cocina.</a:t>
            </a:r>
          </a:p>
        </p:txBody>
      </p:sp>
      <p:sp>
        <p:nvSpPr>
          <p:cNvPr id="18" name="Flecha: a la derecha 17"/>
          <p:cNvSpPr/>
          <p:nvPr/>
        </p:nvSpPr>
        <p:spPr>
          <a:xfrm flipV="1">
            <a:off x="3940815" y="3027329"/>
            <a:ext cx="1063256" cy="64858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3222001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57199" y="182919"/>
            <a:ext cx="8229600" cy="1026121"/>
          </a:xfrm>
          <a:prstGeom prst="rect">
            <a:avLst/>
          </a:prstGeom>
          <a:solidFill>
            <a:schemeClr val="accent6">
              <a:lumMod val="75000"/>
            </a:schemeClr>
          </a:solidFill>
          <a:ln w="38100" cap="flat" cmpd="sng">
            <a:solidFill>
              <a:schemeClr val="lt1"/>
            </a:solidFill>
            <a:prstDash val="solid"/>
            <a:round/>
            <a:headEnd type="none" w="med" len="med"/>
            <a:tailEnd type="none" w="med" len="med"/>
          </a:ln>
          <a:effectLst>
            <a:outerShdw blurRad="39999" dist="20000" dir="5400000" rotWithShape="0">
              <a:srgbClr val="000000">
                <a:alpha val="37647"/>
              </a:srgbClr>
            </a:outerShdw>
          </a:effectLst>
        </p:spPr>
        <p:txBody>
          <a:bodyPr wrap="square" lIns="91425" tIns="45700" rIns="91425" bIns="45700" anchor="ctr" anchorCtr="0">
            <a:noAutofit/>
          </a:bodyPr>
          <a:lstStyle/>
          <a:p>
            <a:pPr marL="0" marR="0" lvl="0" indent="0" algn="just" rtl="0">
              <a:spcBef>
                <a:spcPts val="0"/>
              </a:spcBef>
              <a:buClr>
                <a:schemeClr val="lt1"/>
              </a:buClr>
              <a:buSzPct val="25000"/>
              <a:buFont typeface="Calibri"/>
              <a:buNone/>
            </a:pPr>
            <a:r>
              <a:rPr lang="es-CL" sz="3200" b="1" i="0" u="none" strike="noStrike" cap="none" dirty="0">
                <a:solidFill>
                  <a:schemeClr val="lt1"/>
                </a:solidFill>
                <a:latin typeface="Calibri"/>
                <a:ea typeface="Calibri"/>
                <a:cs typeface="Calibri"/>
                <a:sym typeface="Calibri"/>
              </a:rPr>
              <a:t>2. Funcionalidades sistema de pedidos</a:t>
            </a:r>
          </a:p>
        </p:txBody>
      </p:sp>
      <p:pic>
        <p:nvPicPr>
          <p:cNvPr id="2" name="Imagen 1"/>
          <p:cNvPicPr>
            <a:picLocks noChangeAspect="1"/>
          </p:cNvPicPr>
          <p:nvPr/>
        </p:nvPicPr>
        <p:blipFill>
          <a:blip r:embed="rId3"/>
          <a:stretch>
            <a:fillRect/>
          </a:stretch>
        </p:blipFill>
        <p:spPr>
          <a:xfrm>
            <a:off x="4504894" y="1517044"/>
            <a:ext cx="2802815" cy="4827070"/>
          </a:xfrm>
          <a:prstGeom prst="rect">
            <a:avLst/>
          </a:prstGeom>
        </p:spPr>
      </p:pic>
      <p:sp>
        <p:nvSpPr>
          <p:cNvPr id="12" name="Shape 123"/>
          <p:cNvSpPr txBox="1"/>
          <p:nvPr/>
        </p:nvSpPr>
        <p:spPr>
          <a:xfrm>
            <a:off x="187690" y="1799924"/>
            <a:ext cx="3595038" cy="4544190"/>
          </a:xfrm>
          <a:prstGeom prst="rect">
            <a:avLst/>
          </a:prstGeom>
          <a:noFill/>
          <a:ln>
            <a:noFill/>
          </a:ln>
        </p:spPr>
        <p:txBody>
          <a:bodyPr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ct val="100000"/>
              <a:buFont typeface="Noto Sans Symbols"/>
              <a:buChar char="✓"/>
            </a:pPr>
            <a:r>
              <a:rPr lang="es-CL" sz="2400" dirty="0">
                <a:solidFill>
                  <a:schemeClr val="dk1"/>
                </a:solidFill>
                <a:latin typeface="Calibri"/>
                <a:ea typeface="Calibri"/>
                <a:cs typeface="Calibri"/>
                <a:sym typeface="Calibri"/>
              </a:rPr>
              <a:t>EL garzón podrá ingresar el pedido solicitado por la mesa. </a:t>
            </a:r>
          </a:p>
          <a:p>
            <a:pPr marL="342900" marR="0" lvl="0" indent="-342900" algn="just" rtl="0">
              <a:lnSpc>
                <a:spcPct val="150000"/>
              </a:lnSpc>
              <a:spcBef>
                <a:spcPts val="0"/>
              </a:spcBef>
              <a:spcAft>
                <a:spcPts val="0"/>
              </a:spcAft>
              <a:buClr>
                <a:schemeClr val="dk1"/>
              </a:buClr>
              <a:buSzPct val="100000"/>
              <a:buFont typeface="Noto Sans Symbols"/>
              <a:buChar char="✓"/>
            </a:pPr>
            <a:r>
              <a:rPr lang="es-CL" sz="2400" dirty="0">
                <a:solidFill>
                  <a:schemeClr val="dk1"/>
                </a:solidFill>
                <a:latin typeface="Calibri"/>
                <a:ea typeface="Calibri"/>
                <a:cs typeface="Calibri"/>
                <a:sym typeface="Calibri"/>
              </a:rPr>
              <a:t>La aplicación tendrá previamente cargada la información de precio y calculará el valor final de la cuenta.</a:t>
            </a:r>
          </a:p>
        </p:txBody>
      </p:sp>
    </p:spTree>
    <p:extLst>
      <p:ext uri="{BB962C8B-B14F-4D97-AF65-F5344CB8AC3E}">
        <p14:creationId xmlns:p14="http://schemas.microsoft.com/office/powerpoint/2010/main" val="1268931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641</Words>
  <Application>Microsoft Office PowerPoint</Application>
  <PresentationFormat>Presentación en pantalla (4:3)</PresentationFormat>
  <Paragraphs>94</Paragraphs>
  <Slides>19</Slides>
  <Notes>19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Noto Sans Symbols</vt:lpstr>
      <vt:lpstr>Tema de Office</vt:lpstr>
      <vt:lpstr>  Ristorante di Corfo</vt:lpstr>
      <vt:lpstr>Propuesta</vt:lpstr>
      <vt:lpstr>1. Sistema de Reserva en línea</vt:lpstr>
      <vt:lpstr>1. Funcionalidades sistema de Reserva en línea</vt:lpstr>
      <vt:lpstr>1. Sistema de Reserva en línea</vt:lpstr>
      <vt:lpstr>1. Sistema de Reserva en línea</vt:lpstr>
      <vt:lpstr>2. Sistema de pedidos conectado directamente con la generación de cuentas</vt:lpstr>
      <vt:lpstr>2. Funcionalidades sistema de pedidos</vt:lpstr>
      <vt:lpstr>2. Funcionalidades sistema de pedidos</vt:lpstr>
      <vt:lpstr>2. Funcionalidades sistema de pedidos</vt:lpstr>
      <vt:lpstr>3. Sistema de control de stock</vt:lpstr>
      <vt:lpstr>3. Sistema de control de stock</vt:lpstr>
      <vt:lpstr>3. Sistema de control de stock</vt:lpstr>
      <vt:lpstr>3. Sistema de control de stock</vt:lpstr>
      <vt:lpstr>3. Sistema de control de stock</vt:lpstr>
      <vt:lpstr>3. Sistema de control de stock</vt:lpstr>
      <vt:lpstr>4. Sistema de gestión de insumos</vt:lpstr>
      <vt:lpstr>Esquema de Funcionamiento</vt:lpstr>
      <vt:lpstr>  Ristorante di Corfo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Ristorante di Corfo</dc:title>
  <dc:creator>admin</dc:creator>
  <cp:lastModifiedBy>admin</cp:lastModifiedBy>
  <cp:revision>19</cp:revision>
  <dcterms:modified xsi:type="dcterms:W3CDTF">2017-09-22T22:41:06Z</dcterms:modified>
</cp:coreProperties>
</file>