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57" r:id="rId5"/>
    <p:sldId id="260" r:id="rId6"/>
    <p:sldId id="261" r:id="rId7"/>
    <p:sldId id="262" r:id="rId8"/>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1" d="100"/>
          <a:sy n="71" d="100"/>
        </p:scale>
        <p:origin x="12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A8FCEC39-BCF4-4BBE-B44C-CE5716F0D206}" type="datetimeFigureOut">
              <a:rPr lang="es-CL" smtClean="0"/>
              <a:t>02-11-2017</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0021154-F59A-4003-95FE-D741B107E86F}" type="slidenum">
              <a:rPr lang="es-CL" smtClean="0"/>
              <a:t>‹Nº›</a:t>
            </a:fld>
            <a:endParaRPr lang="es-CL"/>
          </a:p>
        </p:txBody>
      </p:sp>
    </p:spTree>
    <p:extLst>
      <p:ext uri="{BB962C8B-B14F-4D97-AF65-F5344CB8AC3E}">
        <p14:creationId xmlns:p14="http://schemas.microsoft.com/office/powerpoint/2010/main" val="269551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FCEC39-BCF4-4BBE-B44C-CE5716F0D206}" type="datetimeFigureOut">
              <a:rPr lang="es-CL" smtClean="0"/>
              <a:t>02-11-2017</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0021154-F59A-4003-95FE-D741B107E86F}" type="slidenum">
              <a:rPr lang="es-CL" smtClean="0"/>
              <a:t>‹Nº›</a:t>
            </a:fld>
            <a:endParaRPr lang="es-CL"/>
          </a:p>
        </p:txBody>
      </p:sp>
    </p:spTree>
    <p:extLst>
      <p:ext uri="{BB962C8B-B14F-4D97-AF65-F5344CB8AC3E}">
        <p14:creationId xmlns:p14="http://schemas.microsoft.com/office/powerpoint/2010/main" val="262921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FCEC39-BCF4-4BBE-B44C-CE5716F0D206}" type="datetimeFigureOut">
              <a:rPr lang="es-CL" smtClean="0"/>
              <a:t>02-11-2017</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0021154-F59A-4003-95FE-D741B107E86F}" type="slidenum">
              <a:rPr lang="es-CL" smtClean="0"/>
              <a:t>‹Nº›</a:t>
            </a:fld>
            <a:endParaRPr lang="es-CL"/>
          </a:p>
        </p:txBody>
      </p:sp>
    </p:spTree>
    <p:extLst>
      <p:ext uri="{BB962C8B-B14F-4D97-AF65-F5344CB8AC3E}">
        <p14:creationId xmlns:p14="http://schemas.microsoft.com/office/powerpoint/2010/main" val="1795512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FCEC39-BCF4-4BBE-B44C-CE5716F0D206}" type="datetimeFigureOut">
              <a:rPr lang="es-CL" smtClean="0"/>
              <a:t>02-11-2017</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0021154-F59A-4003-95FE-D741B107E86F}" type="slidenum">
              <a:rPr lang="es-CL" smtClean="0"/>
              <a:t>‹Nº›</a:t>
            </a:fld>
            <a:endParaRPr lang="es-CL"/>
          </a:p>
        </p:txBody>
      </p:sp>
    </p:spTree>
    <p:extLst>
      <p:ext uri="{BB962C8B-B14F-4D97-AF65-F5344CB8AC3E}">
        <p14:creationId xmlns:p14="http://schemas.microsoft.com/office/powerpoint/2010/main" val="370735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FCEC39-BCF4-4BBE-B44C-CE5716F0D206}" type="datetimeFigureOut">
              <a:rPr lang="es-CL" smtClean="0"/>
              <a:t>02-11-2017</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0021154-F59A-4003-95FE-D741B107E86F}" type="slidenum">
              <a:rPr lang="es-CL" smtClean="0"/>
              <a:t>‹Nº›</a:t>
            </a:fld>
            <a:endParaRPr lang="es-CL"/>
          </a:p>
        </p:txBody>
      </p:sp>
    </p:spTree>
    <p:extLst>
      <p:ext uri="{BB962C8B-B14F-4D97-AF65-F5344CB8AC3E}">
        <p14:creationId xmlns:p14="http://schemas.microsoft.com/office/powerpoint/2010/main" val="3183557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8FCEC39-BCF4-4BBE-B44C-CE5716F0D206}" type="datetimeFigureOut">
              <a:rPr lang="es-CL" smtClean="0"/>
              <a:t>02-11-2017</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0021154-F59A-4003-95FE-D741B107E86F}" type="slidenum">
              <a:rPr lang="es-CL" smtClean="0"/>
              <a:t>‹Nº›</a:t>
            </a:fld>
            <a:endParaRPr lang="es-CL"/>
          </a:p>
        </p:txBody>
      </p:sp>
    </p:spTree>
    <p:extLst>
      <p:ext uri="{BB962C8B-B14F-4D97-AF65-F5344CB8AC3E}">
        <p14:creationId xmlns:p14="http://schemas.microsoft.com/office/powerpoint/2010/main" val="138178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8FCEC39-BCF4-4BBE-B44C-CE5716F0D206}" type="datetimeFigureOut">
              <a:rPr lang="es-CL" smtClean="0"/>
              <a:t>02-11-2017</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00021154-F59A-4003-95FE-D741B107E86F}" type="slidenum">
              <a:rPr lang="es-CL" smtClean="0"/>
              <a:t>‹Nº›</a:t>
            </a:fld>
            <a:endParaRPr lang="es-CL"/>
          </a:p>
        </p:txBody>
      </p:sp>
    </p:spTree>
    <p:extLst>
      <p:ext uri="{BB962C8B-B14F-4D97-AF65-F5344CB8AC3E}">
        <p14:creationId xmlns:p14="http://schemas.microsoft.com/office/powerpoint/2010/main" val="3426797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8FCEC39-BCF4-4BBE-B44C-CE5716F0D206}" type="datetimeFigureOut">
              <a:rPr lang="es-CL" smtClean="0"/>
              <a:t>02-11-2017</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00021154-F59A-4003-95FE-D741B107E86F}" type="slidenum">
              <a:rPr lang="es-CL" smtClean="0"/>
              <a:t>‹Nº›</a:t>
            </a:fld>
            <a:endParaRPr lang="es-CL"/>
          </a:p>
        </p:txBody>
      </p:sp>
    </p:spTree>
    <p:extLst>
      <p:ext uri="{BB962C8B-B14F-4D97-AF65-F5344CB8AC3E}">
        <p14:creationId xmlns:p14="http://schemas.microsoft.com/office/powerpoint/2010/main" val="311648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CEC39-BCF4-4BBE-B44C-CE5716F0D206}" type="datetimeFigureOut">
              <a:rPr lang="es-CL" smtClean="0"/>
              <a:t>02-11-2017</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00021154-F59A-4003-95FE-D741B107E86F}" type="slidenum">
              <a:rPr lang="es-CL" smtClean="0"/>
              <a:t>‹Nº›</a:t>
            </a:fld>
            <a:endParaRPr lang="es-CL"/>
          </a:p>
        </p:txBody>
      </p:sp>
    </p:spTree>
    <p:extLst>
      <p:ext uri="{BB962C8B-B14F-4D97-AF65-F5344CB8AC3E}">
        <p14:creationId xmlns:p14="http://schemas.microsoft.com/office/powerpoint/2010/main" val="382560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8FCEC39-BCF4-4BBE-B44C-CE5716F0D206}" type="datetimeFigureOut">
              <a:rPr lang="es-CL" smtClean="0"/>
              <a:t>02-11-2017</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0021154-F59A-4003-95FE-D741B107E86F}" type="slidenum">
              <a:rPr lang="es-CL" smtClean="0"/>
              <a:t>‹Nº›</a:t>
            </a:fld>
            <a:endParaRPr lang="es-CL"/>
          </a:p>
        </p:txBody>
      </p:sp>
    </p:spTree>
    <p:extLst>
      <p:ext uri="{BB962C8B-B14F-4D97-AF65-F5344CB8AC3E}">
        <p14:creationId xmlns:p14="http://schemas.microsoft.com/office/powerpoint/2010/main" val="278737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8FCEC39-BCF4-4BBE-B44C-CE5716F0D206}" type="datetimeFigureOut">
              <a:rPr lang="es-CL" smtClean="0"/>
              <a:t>02-11-2017</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0021154-F59A-4003-95FE-D741B107E86F}" type="slidenum">
              <a:rPr lang="es-CL" smtClean="0"/>
              <a:t>‹Nº›</a:t>
            </a:fld>
            <a:endParaRPr lang="es-CL"/>
          </a:p>
        </p:txBody>
      </p:sp>
    </p:spTree>
    <p:extLst>
      <p:ext uri="{BB962C8B-B14F-4D97-AF65-F5344CB8AC3E}">
        <p14:creationId xmlns:p14="http://schemas.microsoft.com/office/powerpoint/2010/main" val="4561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CEC39-BCF4-4BBE-B44C-CE5716F0D206}" type="datetimeFigureOut">
              <a:rPr lang="es-CL" smtClean="0"/>
              <a:t>02-11-2017</a:t>
            </a:fld>
            <a:endParaRPr lang="es-C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21154-F59A-4003-95FE-D741B107E86F}" type="slidenum">
              <a:rPr lang="es-CL" smtClean="0"/>
              <a:t>‹Nº›</a:t>
            </a:fld>
            <a:endParaRPr lang="es-CL"/>
          </a:p>
        </p:txBody>
      </p:sp>
    </p:spTree>
    <p:extLst>
      <p:ext uri="{BB962C8B-B14F-4D97-AF65-F5344CB8AC3E}">
        <p14:creationId xmlns:p14="http://schemas.microsoft.com/office/powerpoint/2010/main" val="3153928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6305" y="281218"/>
            <a:ext cx="6049592" cy="797877"/>
          </a:xfrm>
        </p:spPr>
        <p:txBody>
          <a:bodyPr anchor="ctr">
            <a:noAutofit/>
          </a:bodyPr>
          <a:lstStyle/>
          <a:p>
            <a:pPr algn="l"/>
            <a:r>
              <a:rPr lang="es-CL" sz="6600" b="1" dirty="0" smtClean="0"/>
              <a:t>Ejercicios</a:t>
            </a:r>
            <a:endParaRPr lang="es-CL" sz="6600" b="1" dirty="0"/>
          </a:p>
        </p:txBody>
      </p:sp>
      <p:sp>
        <p:nvSpPr>
          <p:cNvPr id="4" name="CuadroTexto 3"/>
          <p:cNvSpPr txBox="1"/>
          <p:nvPr/>
        </p:nvSpPr>
        <p:spPr>
          <a:xfrm>
            <a:off x="425310" y="1512987"/>
            <a:ext cx="8188107" cy="830997"/>
          </a:xfrm>
          <a:prstGeom prst="rect">
            <a:avLst/>
          </a:prstGeom>
          <a:noFill/>
        </p:spPr>
        <p:txBody>
          <a:bodyPr wrap="square" rtlCol="0">
            <a:spAutoFit/>
          </a:bodyPr>
          <a:lstStyle/>
          <a:p>
            <a:pPr algn="just"/>
            <a:r>
              <a:rPr lang="es-CL" sz="1600" dirty="0" smtClean="0"/>
              <a:t>Para los ejercicios que se presentan a continuación deberá crear modelo entidad relación, indicando nombre de tabla, campos, y definir campos claves (PK), campos asociados por relación (FK) e índices.</a:t>
            </a:r>
            <a:endParaRPr lang="es-CL" sz="1600" dirty="0"/>
          </a:p>
        </p:txBody>
      </p:sp>
      <p:pic>
        <p:nvPicPr>
          <p:cNvPr id="5" name="Picture 1" descr="A picture containing clipart&#10;&#10;Description generated with very high confidence"/>
          <p:cNvPicPr/>
          <p:nvPr/>
        </p:nvPicPr>
        <p:blipFill>
          <a:blip r:embed="rId2">
            <a:extLst>
              <a:ext uri="{28A0092B-C50C-407E-A947-70E740481C1C}">
                <a14:useLocalDpi xmlns:a14="http://schemas.microsoft.com/office/drawing/2010/main" val="0"/>
              </a:ext>
            </a:extLst>
          </a:blip>
          <a:stretch>
            <a:fillRect/>
          </a:stretch>
        </p:blipFill>
        <p:spPr>
          <a:xfrm>
            <a:off x="6265897" y="157785"/>
            <a:ext cx="2347520" cy="1005579"/>
          </a:xfrm>
          <a:prstGeom prst="rect">
            <a:avLst/>
          </a:prstGeom>
        </p:spPr>
      </p:pic>
      <p:cxnSp>
        <p:nvCxnSpPr>
          <p:cNvPr id="7" name="Conector recto 6"/>
          <p:cNvCxnSpPr/>
          <p:nvPr/>
        </p:nvCxnSpPr>
        <p:spPr>
          <a:xfrm>
            <a:off x="364222" y="1264024"/>
            <a:ext cx="8779778" cy="22773"/>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272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6305" y="281218"/>
            <a:ext cx="6049592" cy="797877"/>
          </a:xfrm>
        </p:spPr>
        <p:txBody>
          <a:bodyPr anchor="ctr">
            <a:noAutofit/>
          </a:bodyPr>
          <a:lstStyle/>
          <a:p>
            <a:pPr algn="l"/>
            <a:r>
              <a:rPr lang="es-CL" sz="6600" b="1" dirty="0" smtClean="0"/>
              <a:t>Ejercicios</a:t>
            </a:r>
            <a:endParaRPr lang="es-CL" sz="6600" b="1" dirty="0"/>
          </a:p>
        </p:txBody>
      </p:sp>
      <p:sp>
        <p:nvSpPr>
          <p:cNvPr id="4" name="CuadroTexto 3"/>
          <p:cNvSpPr txBox="1"/>
          <p:nvPr/>
        </p:nvSpPr>
        <p:spPr>
          <a:xfrm>
            <a:off x="425310" y="1512987"/>
            <a:ext cx="8422855" cy="4524315"/>
          </a:xfrm>
          <a:prstGeom prst="rect">
            <a:avLst/>
          </a:prstGeom>
          <a:noFill/>
        </p:spPr>
        <p:txBody>
          <a:bodyPr wrap="square" rtlCol="0">
            <a:spAutoFit/>
          </a:bodyPr>
          <a:lstStyle/>
          <a:p>
            <a:pPr marL="342900" indent="-342900" algn="just">
              <a:buFont typeface="+mj-lt"/>
              <a:buAutoNum type="arabicPeriod"/>
            </a:pPr>
            <a:r>
              <a:rPr lang="es-CL" sz="1600" dirty="0" smtClean="0"/>
              <a:t>Una </a:t>
            </a:r>
            <a:r>
              <a:rPr lang="es-CL" sz="1600" dirty="0"/>
              <a:t>base de datos para una pequeña empresa debe contener información acerca de clientes, artículos y pedidos. Hasta el momento se registran los siguientes datos en documentos varios: </a:t>
            </a:r>
            <a:endParaRPr lang="es-CL" sz="1600" dirty="0" smtClean="0"/>
          </a:p>
          <a:p>
            <a:pPr marL="742950" lvl="1" indent="-285750" algn="just">
              <a:buFont typeface="Arial" panose="020B0604020202020204" pitchFamily="34" charset="0"/>
              <a:buChar char="•"/>
            </a:pPr>
            <a:r>
              <a:rPr lang="es-CL" sz="1600" dirty="0" smtClean="0"/>
              <a:t>Para </a:t>
            </a:r>
            <a:r>
              <a:rPr lang="es-CL" sz="1600" dirty="0"/>
              <a:t>cada cliente: Número de cliente (único), Direcciones de envío (varias por cliente), Saldo, Límite de crédito (depende del cliente, pero en ningún caso debe superar los 3.000.000 </a:t>
            </a:r>
            <a:r>
              <a:rPr lang="es-CL" sz="1600" dirty="0" err="1"/>
              <a:t>pts</a:t>
            </a:r>
            <a:r>
              <a:rPr lang="es-CL" sz="1600" dirty="0"/>
              <a:t>), Descuento. </a:t>
            </a:r>
            <a:endParaRPr lang="es-CL" sz="1600" dirty="0" smtClean="0"/>
          </a:p>
          <a:p>
            <a:pPr marL="742950" lvl="1" indent="-285750" algn="just">
              <a:buFont typeface="Arial" panose="020B0604020202020204" pitchFamily="34" charset="0"/>
              <a:buChar char="•"/>
            </a:pPr>
            <a:r>
              <a:rPr lang="es-CL" sz="1600" dirty="0" smtClean="0"/>
              <a:t>Para </a:t>
            </a:r>
            <a:r>
              <a:rPr lang="es-CL" sz="1600" dirty="0"/>
              <a:t>cada artículo: Número de artículo (único), Fábricas que lo distribuyen, Existencias de ese artículo en cada fábrica, Descripción del </a:t>
            </a:r>
            <a:r>
              <a:rPr lang="es-CL" sz="1600" dirty="0" smtClean="0"/>
              <a:t>artículo.</a:t>
            </a:r>
          </a:p>
          <a:p>
            <a:pPr marL="742950" lvl="1" indent="-285750" algn="just">
              <a:buFont typeface="Arial" panose="020B0604020202020204" pitchFamily="34" charset="0"/>
              <a:buChar char="•"/>
            </a:pPr>
            <a:r>
              <a:rPr lang="es-CL" sz="1600" dirty="0" smtClean="0"/>
              <a:t>Para </a:t>
            </a:r>
            <a:r>
              <a:rPr lang="es-CL" sz="1600" dirty="0"/>
              <a:t>cada pedido: Cada pedido tiene una cabecera y el cuerpo del pedido. La cabecera está formada por el número de cliente, dirección de envío y fecha del pedido. El cuerpo del pedido son varias líneas, en cada línea se especifican el número del artículo pedido y la cantidad. </a:t>
            </a:r>
            <a:endParaRPr lang="es-CL" sz="1600" dirty="0" smtClean="0"/>
          </a:p>
          <a:p>
            <a:pPr marL="742950" lvl="1" indent="-285750" algn="just">
              <a:buFont typeface="Arial" panose="020B0604020202020204" pitchFamily="34" charset="0"/>
              <a:buChar char="•"/>
            </a:pPr>
            <a:r>
              <a:rPr lang="es-CL" sz="1600" dirty="0" smtClean="0"/>
              <a:t>Además</a:t>
            </a:r>
            <a:r>
              <a:rPr lang="es-CL" sz="1600" dirty="0"/>
              <a:t>, se ha determinado que se debe almacenar la información de las fábricas. Sin embargo, dado el uso de distribuidores, se usará: Número de la fábrica (único) y Teléfono de contacto. Y se desean ver cuántos artículos (en total) provee la fábrica. También, por información estratégica, se podría incluir información de fábricas alternativas respecto de las que ya fabrican artículos para esta empresa. Nota: Una dirección se entenderá como Nº, Calle, Comuna y Ciudad. Una fecha incluye hora. Se pide hacer el diagrama ER para la base de datos que represente esta información.</a:t>
            </a:r>
            <a:endParaRPr lang="es-CL" sz="1600" b="1" dirty="0"/>
          </a:p>
        </p:txBody>
      </p:sp>
      <p:pic>
        <p:nvPicPr>
          <p:cNvPr id="5" name="Picture 1" descr="A picture containing clipart&#10;&#10;Description generated with very high confidence"/>
          <p:cNvPicPr/>
          <p:nvPr/>
        </p:nvPicPr>
        <p:blipFill>
          <a:blip r:embed="rId2">
            <a:extLst>
              <a:ext uri="{28A0092B-C50C-407E-A947-70E740481C1C}">
                <a14:useLocalDpi xmlns:a14="http://schemas.microsoft.com/office/drawing/2010/main" val="0"/>
              </a:ext>
            </a:extLst>
          </a:blip>
          <a:stretch>
            <a:fillRect/>
          </a:stretch>
        </p:blipFill>
        <p:spPr>
          <a:xfrm>
            <a:off x="6265897" y="157785"/>
            <a:ext cx="2347520" cy="1005579"/>
          </a:xfrm>
          <a:prstGeom prst="rect">
            <a:avLst/>
          </a:prstGeom>
        </p:spPr>
      </p:pic>
      <p:cxnSp>
        <p:nvCxnSpPr>
          <p:cNvPr id="7" name="Conector recto 6"/>
          <p:cNvCxnSpPr/>
          <p:nvPr/>
        </p:nvCxnSpPr>
        <p:spPr>
          <a:xfrm>
            <a:off x="364222" y="1264024"/>
            <a:ext cx="8779778" cy="22773"/>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378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5310" y="1471726"/>
            <a:ext cx="8436302" cy="4770537"/>
          </a:xfrm>
          <a:prstGeom prst="rect">
            <a:avLst/>
          </a:prstGeom>
          <a:noFill/>
        </p:spPr>
        <p:txBody>
          <a:bodyPr wrap="square" rtlCol="0">
            <a:spAutoFit/>
          </a:bodyPr>
          <a:lstStyle/>
          <a:p>
            <a:pPr marL="342900" lvl="0" indent="-342900" algn="just">
              <a:buFont typeface="+mj-lt"/>
              <a:buAutoNum type="arabicPeriod" startAt="2"/>
            </a:pPr>
            <a:r>
              <a:rPr lang="es-CL" sz="1600" dirty="0"/>
              <a:t>Le contratan para hacer una BD que permita apoyar la gestión de un sistema de ventas. La empresa necesita llevar un control de proveedores, clientes, productos y ventas. Un proveedor tiene un RUT, nombre, dirección, teléfono y página web. Un cliente también tiene RUT, nombre, dirección, pero puede tener varios teléfonos de contacto. La dirección se entiende por calle, número, comuna y ciudad. Un producto tiene un id único, nombre, precio actual, stock y nombre del proveedor. Además se organizan en categorías, y cada producto va sólo en una categoría. Una categoría tiene id, nombre y descripción. Por razones de contabilidad, se debe registrar la información de cada venta con un id, fecha, cliente, descuento y monto final. Además se debe guardar el precio al momento de la venta, la cantidad vendida y el monto total por el producto. </a:t>
            </a:r>
            <a:endParaRPr lang="es-CL" sz="1600" dirty="0" smtClean="0"/>
          </a:p>
          <a:p>
            <a:pPr marL="342900" lvl="0" indent="-342900" algn="just">
              <a:buFont typeface="+mj-lt"/>
              <a:buAutoNum type="arabicPeriod" startAt="2"/>
            </a:pPr>
            <a:r>
              <a:rPr lang="es-CL" sz="1600" dirty="0"/>
              <a:t>Diseñar un esquema E/R que recoja la organización de una base de datos para contener la información sobre todas las carreteras del país, sabiendo que se deben cumplir las siguientes especificaciones: - Las carreteras están divididas en varias categorías (locales, comerciales, regionales, nacionales, autovías, </a:t>
            </a:r>
            <a:r>
              <a:rPr lang="es-CL" sz="1600" dirty="0" err="1"/>
              <a:t>etc</a:t>
            </a:r>
            <a:r>
              <a:rPr lang="es-CL" sz="1600" dirty="0"/>
              <a:t>). - Las carreteras se dividen en tramos. Un tramo siempre pertenece a una única carretera y no puede cambiar de carretera. - Un tramo puede pasar por varias comunas, interesando conocer el Km de la carretera y la comuna donde empieza el tramo y en donde termina. - Para los tramos que suponen principio o final de carretera, interesa saber si es que la carretera concluye físicamente o es que confluye en otra carretera. En este caso, interesa conocer con qué carretera confluye y en qué kilómetro, tramo y comuna.</a:t>
            </a:r>
            <a:endParaRPr lang="es-CL" sz="1600" b="1" dirty="0"/>
          </a:p>
        </p:txBody>
      </p:sp>
      <p:sp>
        <p:nvSpPr>
          <p:cNvPr id="6" name="Título 1"/>
          <p:cNvSpPr>
            <a:spLocks noGrp="1"/>
          </p:cNvSpPr>
          <p:nvPr>
            <p:ph type="ctrTitle"/>
          </p:nvPr>
        </p:nvSpPr>
        <p:spPr>
          <a:xfrm>
            <a:off x="216305" y="281218"/>
            <a:ext cx="6049592" cy="797877"/>
          </a:xfrm>
        </p:spPr>
        <p:txBody>
          <a:bodyPr anchor="ctr">
            <a:noAutofit/>
          </a:bodyPr>
          <a:lstStyle/>
          <a:p>
            <a:pPr algn="l"/>
            <a:r>
              <a:rPr lang="es-CL" sz="6600" b="1" dirty="0" smtClean="0"/>
              <a:t>Ejercicios</a:t>
            </a:r>
            <a:endParaRPr lang="es-CL" sz="6600" b="1" dirty="0"/>
          </a:p>
        </p:txBody>
      </p:sp>
      <p:pic>
        <p:nvPicPr>
          <p:cNvPr id="7" name="Picture 1" descr="A picture containing clipart&#10;&#10;Description generated with very high confidence"/>
          <p:cNvPicPr/>
          <p:nvPr/>
        </p:nvPicPr>
        <p:blipFill>
          <a:blip r:embed="rId2">
            <a:extLst>
              <a:ext uri="{28A0092B-C50C-407E-A947-70E740481C1C}">
                <a14:useLocalDpi xmlns:a14="http://schemas.microsoft.com/office/drawing/2010/main" val="0"/>
              </a:ext>
            </a:extLst>
          </a:blip>
          <a:stretch>
            <a:fillRect/>
          </a:stretch>
        </p:blipFill>
        <p:spPr>
          <a:xfrm>
            <a:off x="6265897" y="157785"/>
            <a:ext cx="2347520" cy="1005579"/>
          </a:xfrm>
          <a:prstGeom prst="rect">
            <a:avLst/>
          </a:prstGeom>
        </p:spPr>
      </p:pic>
      <p:cxnSp>
        <p:nvCxnSpPr>
          <p:cNvPr id="8" name="Conector recto 7"/>
          <p:cNvCxnSpPr/>
          <p:nvPr/>
        </p:nvCxnSpPr>
        <p:spPr>
          <a:xfrm>
            <a:off x="364222" y="1264024"/>
            <a:ext cx="8779778" cy="22773"/>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951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59673" y="1471726"/>
            <a:ext cx="8269174" cy="5262979"/>
          </a:xfrm>
          <a:prstGeom prst="rect">
            <a:avLst/>
          </a:prstGeom>
          <a:noFill/>
        </p:spPr>
        <p:txBody>
          <a:bodyPr wrap="square" rtlCol="0">
            <a:spAutoFit/>
          </a:bodyPr>
          <a:lstStyle/>
          <a:p>
            <a:pPr marL="342900" lvl="0" indent="-342900" algn="just">
              <a:buFont typeface="+mj-lt"/>
              <a:buAutoNum type="arabicPeriod" startAt="4"/>
            </a:pPr>
            <a:r>
              <a:rPr lang="es-CL" sz="1600" dirty="0"/>
              <a:t>Obtener el diagrama E/R para un sistema de control de vuelos adaptado a las siguientes reglas de gestión (indicar las entidades, interrelaciones, etc., que se deducen de cada una de las reglas): a) De cada aeropuerto se conoce su código, nombre, ciudad y país. b) En cada aeropuerto pueden tomar tierra diversos modelos de aviones (el modelo de un avión determina su capacidad, es decir, el número de plazas. c) En cada aeropuerto existe una colección de programas de vuelo. En cada programa de vuelo se indica el número de vuelo, línea aérea y días de la semana en que existe dicho vuelo. d) Cada programa de vuelo despega de un aeropuerto y aterriza en otro. e) Los números de vuelo son únicos para todo el mundo. f) En cada aeropuerto hay múltiples aterrizajes y despegues. Todos los aeropuertos contemplados están en activo, es decir, tienen algún aterrizaje y algún despegue. g) Cada vuelo realizado pertenece a un cierto programa de vuelo. Para cada vuelo se quiere conocer su fecha, plazas vacías y el modelo de avión utilizado. h) Algunos programas de vuelo incorporan escalas técnicas intermedias entre los aeropuertos de salida y de llegada. Se entiende por escala técnica a un aterrizaje y despegue consecutivos sin altas </a:t>
            </a:r>
            <a:r>
              <a:rPr lang="es-CL" sz="1600" dirty="0" err="1"/>
              <a:t>ó</a:t>
            </a:r>
            <a:r>
              <a:rPr lang="es-CL" sz="1600" dirty="0"/>
              <a:t> bajas de pasajeros. i) De cada vuelo se quieren conocer las escalas técnicas ordenadas asignándole a cada una un número de orden. Por ejemplo, el programa de vuelo 555 de Iberia con vuelos los lunes y jueves despega de </a:t>
            </a:r>
            <a:r>
              <a:rPr lang="es-CL" sz="1600" dirty="0" err="1"/>
              <a:t>BarajasMadrid</a:t>
            </a:r>
            <a:r>
              <a:rPr lang="es-CL" sz="1600" dirty="0"/>
              <a:t>-España y aterriza en </a:t>
            </a:r>
            <a:r>
              <a:rPr lang="es-CL" sz="1600" dirty="0" err="1"/>
              <a:t>Caudell</a:t>
            </a:r>
            <a:r>
              <a:rPr lang="es-CL" sz="1600" dirty="0"/>
              <a:t>-</a:t>
            </a:r>
            <a:r>
              <a:rPr lang="es-CL" sz="1600" dirty="0" err="1"/>
              <a:t>Sydney</a:t>
            </a:r>
            <a:r>
              <a:rPr lang="es-CL" sz="1600" dirty="0"/>
              <a:t>-Australia teniendo las siguientes escalas técnicas: 1- Los P </a:t>
            </a:r>
            <a:r>
              <a:rPr lang="es-CL" sz="1600" dirty="0" err="1"/>
              <a:t>radiños</a:t>
            </a:r>
            <a:r>
              <a:rPr lang="es-CL" sz="1600" dirty="0"/>
              <a:t>-Sao Paulo-Brasil, 2-El Emperador-Santiago-Chile y 3-Saint </a:t>
            </a:r>
            <a:r>
              <a:rPr lang="es-CL" sz="1600" dirty="0" err="1"/>
              <a:t>Kitts</a:t>
            </a:r>
            <a:r>
              <a:rPr lang="es-CL" sz="1600" dirty="0"/>
              <a:t>-Auckland-Nueva Zelanda. ¿Que cambios se producirán en el caso anterior si en las escalas pudiesen bajar o subir pasajeros? Explicar cómo se podría representar esta nueva situación.</a:t>
            </a:r>
            <a:endParaRPr lang="en-US" sz="1600" dirty="0"/>
          </a:p>
        </p:txBody>
      </p:sp>
      <p:sp>
        <p:nvSpPr>
          <p:cNvPr id="8" name="Título 1"/>
          <p:cNvSpPr>
            <a:spLocks noGrp="1"/>
          </p:cNvSpPr>
          <p:nvPr>
            <p:ph type="ctrTitle"/>
          </p:nvPr>
        </p:nvSpPr>
        <p:spPr>
          <a:xfrm>
            <a:off x="216305" y="281218"/>
            <a:ext cx="6049592" cy="797877"/>
          </a:xfrm>
        </p:spPr>
        <p:txBody>
          <a:bodyPr anchor="ctr">
            <a:noAutofit/>
          </a:bodyPr>
          <a:lstStyle/>
          <a:p>
            <a:pPr algn="l"/>
            <a:r>
              <a:rPr lang="es-CL" sz="6600" b="1" dirty="0" smtClean="0"/>
              <a:t>Ejercicios</a:t>
            </a:r>
            <a:endParaRPr lang="es-CL" sz="6600" b="1" dirty="0"/>
          </a:p>
        </p:txBody>
      </p:sp>
      <p:pic>
        <p:nvPicPr>
          <p:cNvPr id="9" name="Picture 1" descr="A picture containing clipart&#10;&#10;Description generated with very high confidence"/>
          <p:cNvPicPr/>
          <p:nvPr/>
        </p:nvPicPr>
        <p:blipFill>
          <a:blip r:embed="rId2">
            <a:extLst>
              <a:ext uri="{28A0092B-C50C-407E-A947-70E740481C1C}">
                <a14:useLocalDpi xmlns:a14="http://schemas.microsoft.com/office/drawing/2010/main" val="0"/>
              </a:ext>
            </a:extLst>
          </a:blip>
          <a:stretch>
            <a:fillRect/>
          </a:stretch>
        </p:blipFill>
        <p:spPr>
          <a:xfrm>
            <a:off x="6265897" y="157785"/>
            <a:ext cx="2347520" cy="1005579"/>
          </a:xfrm>
          <a:prstGeom prst="rect">
            <a:avLst/>
          </a:prstGeom>
        </p:spPr>
      </p:pic>
      <p:cxnSp>
        <p:nvCxnSpPr>
          <p:cNvPr id="10" name="Conector recto 9"/>
          <p:cNvCxnSpPr/>
          <p:nvPr/>
        </p:nvCxnSpPr>
        <p:spPr>
          <a:xfrm>
            <a:off x="364222" y="1264024"/>
            <a:ext cx="8779778" cy="22773"/>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336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59673" y="1471726"/>
            <a:ext cx="8269174" cy="3293209"/>
          </a:xfrm>
          <a:prstGeom prst="rect">
            <a:avLst/>
          </a:prstGeom>
          <a:noFill/>
        </p:spPr>
        <p:txBody>
          <a:bodyPr wrap="square" rtlCol="0">
            <a:spAutoFit/>
          </a:bodyPr>
          <a:lstStyle/>
          <a:p>
            <a:pPr marL="342900" lvl="0" indent="-342900" algn="just">
              <a:buFont typeface="+mj-lt"/>
              <a:buAutoNum type="arabicPeriod" startAt="5"/>
            </a:pPr>
            <a:r>
              <a:rPr lang="es-CL" sz="1600" dirty="0"/>
              <a:t>Las sedes olímpicas se dividen en complejos deportivos. Los complejos deportivos se subdividen en aquellos en los que se desarrolla un único deporte y en los polideportivos. Los complejos polideportivos tienen áreas designadas para cada deporte con un indicador de localización (ejemplo: centro, </a:t>
            </a:r>
            <a:r>
              <a:rPr lang="es-CL" sz="1600" dirty="0" err="1"/>
              <a:t>esquinaNE</a:t>
            </a:r>
            <a:r>
              <a:rPr lang="es-CL" sz="1600" dirty="0"/>
              <a:t>, etc.). Un complejo tiene una localización, un jefe de organización individual y un área total ocupada. Los dos tipos de complejos (deporte único y polideportivo) tendrán diferentes tipos de información. Para cada tipo de sede, se conservará el número de complejos junto con su presupuesto aproximado. Cada complejo celebra una serie de eventos (ejemplo: la pista del estadio puede celebrar muchas carreras distintas.). Para cada evento está prevista una fecha, duración, número de participantes, número de comisarios. Una lista de todos los comisarios se conservará junto con la lista de los eventos en los que esté involucrado cada comisario ya sea cumpliendo la tarea de juez u observador. Tanto para cada evento como para el mantenimiento se necesitará cierto equipamiento (ejemplo: arcos, pértigas, barras paralelas, </a:t>
            </a:r>
            <a:r>
              <a:rPr lang="es-CL" sz="1600" dirty="0" err="1"/>
              <a:t>etc</a:t>
            </a:r>
            <a:r>
              <a:rPr lang="es-CL" sz="1600" dirty="0"/>
              <a:t>). .</a:t>
            </a:r>
            <a:endParaRPr lang="en-US" sz="1600" dirty="0"/>
          </a:p>
        </p:txBody>
      </p:sp>
      <p:sp>
        <p:nvSpPr>
          <p:cNvPr id="8" name="Título 1"/>
          <p:cNvSpPr>
            <a:spLocks noGrp="1"/>
          </p:cNvSpPr>
          <p:nvPr>
            <p:ph type="ctrTitle"/>
          </p:nvPr>
        </p:nvSpPr>
        <p:spPr>
          <a:xfrm>
            <a:off x="216305" y="281218"/>
            <a:ext cx="6049592" cy="797877"/>
          </a:xfrm>
        </p:spPr>
        <p:txBody>
          <a:bodyPr anchor="ctr">
            <a:noAutofit/>
          </a:bodyPr>
          <a:lstStyle/>
          <a:p>
            <a:pPr algn="l"/>
            <a:r>
              <a:rPr lang="es-CL" sz="6600" b="1" dirty="0" smtClean="0"/>
              <a:t>Ejercicios</a:t>
            </a:r>
            <a:endParaRPr lang="es-CL" sz="6600" b="1" dirty="0"/>
          </a:p>
        </p:txBody>
      </p:sp>
      <p:pic>
        <p:nvPicPr>
          <p:cNvPr id="9" name="Picture 1" descr="A picture containing clipart&#10;&#10;Description generated with very high confidence"/>
          <p:cNvPicPr/>
          <p:nvPr/>
        </p:nvPicPr>
        <p:blipFill>
          <a:blip r:embed="rId2">
            <a:extLst>
              <a:ext uri="{28A0092B-C50C-407E-A947-70E740481C1C}">
                <a14:useLocalDpi xmlns:a14="http://schemas.microsoft.com/office/drawing/2010/main" val="0"/>
              </a:ext>
            </a:extLst>
          </a:blip>
          <a:stretch>
            <a:fillRect/>
          </a:stretch>
        </p:blipFill>
        <p:spPr>
          <a:xfrm>
            <a:off x="6265897" y="157785"/>
            <a:ext cx="2347520" cy="1005579"/>
          </a:xfrm>
          <a:prstGeom prst="rect">
            <a:avLst/>
          </a:prstGeom>
        </p:spPr>
      </p:pic>
      <p:cxnSp>
        <p:nvCxnSpPr>
          <p:cNvPr id="10" name="Conector recto 9"/>
          <p:cNvCxnSpPr/>
          <p:nvPr/>
        </p:nvCxnSpPr>
        <p:spPr>
          <a:xfrm>
            <a:off x="364222" y="1264024"/>
            <a:ext cx="8779778" cy="22773"/>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194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59673" y="1471726"/>
            <a:ext cx="8269174" cy="5262979"/>
          </a:xfrm>
          <a:prstGeom prst="rect">
            <a:avLst/>
          </a:prstGeom>
          <a:noFill/>
        </p:spPr>
        <p:txBody>
          <a:bodyPr wrap="square" rtlCol="0">
            <a:spAutoFit/>
          </a:bodyPr>
          <a:lstStyle/>
          <a:p>
            <a:pPr marL="342900" lvl="0" indent="-342900" algn="just">
              <a:buFont typeface="+mj-lt"/>
              <a:buAutoNum type="arabicPeriod" startAt="6"/>
            </a:pPr>
            <a:r>
              <a:rPr lang="es-CL" sz="1600" dirty="0"/>
              <a:t>En la Empresa "Educando S.A." se lleva control de sus Bienes y Servicios. El interés primario es poder hacer que los Bienes se manejen de forma rápida y con el menor grado de error. Para esto quien maneja la sección de "Bienes y Suministros" plantea las siguientes condiciones del negocio para la construcción de una base de datos: </a:t>
            </a:r>
            <a:endParaRPr lang="es-CL" sz="1600" dirty="0" smtClean="0"/>
          </a:p>
          <a:p>
            <a:pPr marL="800100" lvl="1" indent="-342900" algn="just">
              <a:buFont typeface="Arial" panose="020B0604020202020204" pitchFamily="34" charset="0"/>
              <a:buChar char="•"/>
            </a:pPr>
            <a:r>
              <a:rPr lang="es-CL" sz="1600" dirty="0" smtClean="0"/>
              <a:t>La </a:t>
            </a:r>
            <a:r>
              <a:rPr lang="es-CL" sz="1600" dirty="0"/>
              <a:t>Sección está dividida en tres (3) áreas: COMPRAS, ALMACEN, </a:t>
            </a:r>
            <a:r>
              <a:rPr lang="es-CL" sz="1600" dirty="0" smtClean="0"/>
              <a:t>INVENTARIO.</a:t>
            </a:r>
          </a:p>
          <a:p>
            <a:pPr marL="800100" lvl="1" indent="-342900" algn="just">
              <a:buFont typeface="Arial" panose="020B0604020202020204" pitchFamily="34" charset="0"/>
              <a:buChar char="•"/>
            </a:pPr>
            <a:r>
              <a:rPr lang="es-CL" sz="1600" dirty="0" smtClean="0"/>
              <a:t>El </a:t>
            </a:r>
            <a:r>
              <a:rPr lang="es-CL" sz="1600" dirty="0"/>
              <a:t>área de Compras funciona de la siguiente forma: o Recibe las solicitudes de compras de las diferentes áreas de la </a:t>
            </a:r>
            <a:r>
              <a:rPr lang="es-CL" sz="1600" dirty="0" smtClean="0"/>
              <a:t>empresa.</a:t>
            </a:r>
          </a:p>
          <a:p>
            <a:pPr marL="800100" lvl="1" indent="-342900" algn="just">
              <a:buFont typeface="Arial" panose="020B0604020202020204" pitchFamily="34" charset="0"/>
              <a:buChar char="•"/>
            </a:pPr>
            <a:r>
              <a:rPr lang="es-CL" sz="1600" dirty="0" smtClean="0"/>
              <a:t>Cada </a:t>
            </a:r>
            <a:r>
              <a:rPr lang="es-CL" sz="1600" dirty="0"/>
              <a:t>solicitud tiene un responsable. o Cada solicitud es autorizada por el jefe del área y posteriormente por el Director </a:t>
            </a:r>
            <a:r>
              <a:rPr lang="es-CL" sz="1600" dirty="0" smtClean="0"/>
              <a:t>Financiero.</a:t>
            </a:r>
          </a:p>
          <a:p>
            <a:pPr marL="800100" lvl="1" indent="-342900" algn="just">
              <a:buFont typeface="Arial" panose="020B0604020202020204" pitchFamily="34" charset="0"/>
              <a:buChar char="•"/>
            </a:pPr>
            <a:r>
              <a:rPr lang="es-CL" sz="1600" dirty="0" smtClean="0"/>
              <a:t>Quien </a:t>
            </a:r>
            <a:r>
              <a:rPr lang="es-CL" sz="1600" dirty="0"/>
              <a:t>realiza una solicitud puede ser responsable de uno o varios centros de costos, con la salvedad de que él como empleado solo está adscrito a </a:t>
            </a:r>
            <a:r>
              <a:rPr lang="es-CL" sz="1600" dirty="0" smtClean="0"/>
              <a:t>uno.</a:t>
            </a:r>
          </a:p>
          <a:p>
            <a:pPr marL="800100" lvl="1" indent="-342900" algn="just">
              <a:buFont typeface="Arial" panose="020B0604020202020204" pitchFamily="34" charset="0"/>
              <a:buChar char="•"/>
            </a:pPr>
            <a:r>
              <a:rPr lang="es-CL" sz="1600" dirty="0" smtClean="0"/>
              <a:t>De </a:t>
            </a:r>
            <a:r>
              <a:rPr lang="es-CL" sz="1600" dirty="0"/>
              <a:t>la solicitud se debe diligenciar la siguiente información: Número de la solicitud (consecutivo), Fecha, Responsable (nombre y cédula), Centro de Costos, Rubro presupuestal del cual se descargará la compra. En cada solicitud se pueden discriminar uno o muchos ítems con la siguiente información: ítem, nombre del bien, cantidad solicitada, unidad de medida del bien, valor unitario y valor total. Cada solicitud debe ser totalizada</a:t>
            </a:r>
            <a:r>
              <a:rPr lang="es-CL" sz="1600" dirty="0" smtClean="0"/>
              <a:t>.</a:t>
            </a:r>
          </a:p>
          <a:p>
            <a:pPr marL="800100" lvl="1" indent="-342900" algn="just">
              <a:buFont typeface="Arial" panose="020B0604020202020204" pitchFamily="34" charset="0"/>
              <a:buChar char="•"/>
            </a:pPr>
            <a:r>
              <a:rPr lang="es-CL" sz="1600" dirty="0"/>
              <a:t>Cada bien es identificado por un código universal que es único y es de carácter devolutivo (suministro) o un bien </a:t>
            </a:r>
            <a:r>
              <a:rPr lang="es-CL" sz="1600" dirty="0" smtClean="0"/>
              <a:t>inmueble.</a:t>
            </a:r>
          </a:p>
          <a:p>
            <a:pPr marL="800100" lvl="1" indent="-342900" algn="just">
              <a:buFont typeface="Arial" panose="020B0604020202020204" pitchFamily="34" charset="0"/>
              <a:buChar char="•"/>
            </a:pPr>
            <a:r>
              <a:rPr lang="es-CL" sz="1600" dirty="0" smtClean="0"/>
              <a:t>Una </a:t>
            </a:r>
            <a:r>
              <a:rPr lang="es-CL" sz="1600" dirty="0"/>
              <a:t>vez diligenciada la solicitud es remitida al área de compras para realizar su correspondiente cotización</a:t>
            </a:r>
            <a:r>
              <a:rPr lang="es-CL" sz="1600" dirty="0" smtClean="0"/>
              <a:t>	</a:t>
            </a:r>
            <a:endParaRPr lang="en-US" sz="1600" dirty="0"/>
          </a:p>
        </p:txBody>
      </p:sp>
      <p:sp>
        <p:nvSpPr>
          <p:cNvPr id="8" name="Título 1"/>
          <p:cNvSpPr>
            <a:spLocks noGrp="1"/>
          </p:cNvSpPr>
          <p:nvPr>
            <p:ph type="ctrTitle"/>
          </p:nvPr>
        </p:nvSpPr>
        <p:spPr>
          <a:xfrm>
            <a:off x="216305" y="281218"/>
            <a:ext cx="6049592" cy="797877"/>
          </a:xfrm>
        </p:spPr>
        <p:txBody>
          <a:bodyPr anchor="ctr">
            <a:noAutofit/>
          </a:bodyPr>
          <a:lstStyle/>
          <a:p>
            <a:pPr algn="l"/>
            <a:r>
              <a:rPr lang="es-CL" sz="6600" b="1" dirty="0" smtClean="0"/>
              <a:t>Ejercicios</a:t>
            </a:r>
            <a:endParaRPr lang="es-CL" sz="6600" b="1" dirty="0"/>
          </a:p>
        </p:txBody>
      </p:sp>
      <p:pic>
        <p:nvPicPr>
          <p:cNvPr id="9" name="Picture 1" descr="A picture containing clipart&#10;&#10;Description generated with very high confidence"/>
          <p:cNvPicPr/>
          <p:nvPr/>
        </p:nvPicPr>
        <p:blipFill>
          <a:blip r:embed="rId2">
            <a:extLst>
              <a:ext uri="{28A0092B-C50C-407E-A947-70E740481C1C}">
                <a14:useLocalDpi xmlns:a14="http://schemas.microsoft.com/office/drawing/2010/main" val="0"/>
              </a:ext>
            </a:extLst>
          </a:blip>
          <a:stretch>
            <a:fillRect/>
          </a:stretch>
        </p:blipFill>
        <p:spPr>
          <a:xfrm>
            <a:off x="6265897" y="157785"/>
            <a:ext cx="2347520" cy="1005579"/>
          </a:xfrm>
          <a:prstGeom prst="rect">
            <a:avLst/>
          </a:prstGeom>
        </p:spPr>
      </p:pic>
      <p:cxnSp>
        <p:nvCxnSpPr>
          <p:cNvPr id="10" name="Conector recto 9"/>
          <p:cNvCxnSpPr/>
          <p:nvPr/>
        </p:nvCxnSpPr>
        <p:spPr>
          <a:xfrm>
            <a:off x="364222" y="1264024"/>
            <a:ext cx="8779778" cy="22773"/>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004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59673" y="1471726"/>
            <a:ext cx="8269174" cy="5224507"/>
          </a:xfrm>
          <a:prstGeom prst="rect">
            <a:avLst/>
          </a:prstGeom>
          <a:noFill/>
        </p:spPr>
        <p:txBody>
          <a:bodyPr wrap="square" rtlCol="0">
            <a:spAutoFit/>
          </a:bodyPr>
          <a:lstStyle/>
          <a:p>
            <a:pPr marL="342900" lvl="0" indent="-342900" algn="just">
              <a:buFont typeface="+mj-lt"/>
              <a:buAutoNum type="arabicPeriod" startAt="6"/>
            </a:pPr>
            <a:r>
              <a:rPr lang="es-CL" sz="1450" dirty="0"/>
              <a:t>Se desea crear un sitio web con información referente a las películas en cartel en las salas de un dudoso cine cercano a la plaza de armas. De cada película, se almacena una ficha con su título de distribución, su título original, su género, el idioma origina, si tiene subtítulos en español o no, los </a:t>
            </a:r>
            <a:r>
              <a:rPr lang="es-CL" sz="1450" dirty="0" smtClean="0"/>
              <a:t>países </a:t>
            </a:r>
            <a:r>
              <a:rPr lang="es-CL" sz="1450" dirty="0"/>
              <a:t>de origen, el año de la producción, la </a:t>
            </a:r>
            <a:r>
              <a:rPr lang="es-CL" sz="1450" dirty="0" err="1"/>
              <a:t>url</a:t>
            </a:r>
            <a:r>
              <a:rPr lang="es-CL" sz="1450" dirty="0"/>
              <a:t> del sitio web de la película, la duración (en horas y minutos), la calificación (Apta todo público,+9 años, +15 años,+18 años), fecha de estreno en Santiago, un resumen y un identificador de la película. De cada película interesa conocer la lista de directores y el reparto, es decir para cada actor que trabaja, el nombre de todos los personajes que interpreta. Además interesa disponer de información sobre los directores y actores que trabajan en cada película. De ambos, se conoce su nombre (que lo identifica) y su nacionalidad. Además se desea conocer la cantidad de películas en las que dirigieron o actuaron. Tenga en cuenta que hay personas que cumplen los dos roles. Los cines pueden tener más de una sala y cada semana cada uno de los cines envía la cartelera para dicha semana, indicando de detalle de las funciones. Para cada función se conoce el día de la semana y la hora de comienzo, y obviamente la sala y la película que exhibe. De cada sala se sabe el nombre, un número que la identifica dentro del cine y la cantidad de butacas que posee. De cada cine se conoce el nombre que lo identifica, su dirección y teléfono para consultas. Algunos cines cuentan con promociones. Estas promociones dependen de la función. (Ej. De lunes a jueves antes de las 18 50% de descuento en la sala tal del cine tal para la película cual...La función del lunes a las 14 para la película tal en la sala cual, no se cobra a los escolares con túnica... ) De cada promoción se conoce una descripción y el descuento que aplica. Además del resumen de la película que se incluye en la ficha interesa mostrar la opinión de las personas que vieron la película. De cada opinión se conoce el nombre de la persona que la realiza, su edad, le fecha en que registró su opinión, la calificación que le dio a la película (Obra Maestra, Muy Buena, Buena, Regular, Mala) y el comentario propiamente dicho. A cada opinión se le asigna un número que la identifica respecto de la película sobre la cual opina.</a:t>
            </a:r>
            <a:r>
              <a:rPr lang="es-CL" sz="1450" dirty="0" smtClean="0"/>
              <a:t>	</a:t>
            </a:r>
            <a:endParaRPr lang="en-US" sz="1450" dirty="0"/>
          </a:p>
        </p:txBody>
      </p:sp>
      <p:sp>
        <p:nvSpPr>
          <p:cNvPr id="8" name="Título 1"/>
          <p:cNvSpPr>
            <a:spLocks noGrp="1"/>
          </p:cNvSpPr>
          <p:nvPr>
            <p:ph type="ctrTitle"/>
          </p:nvPr>
        </p:nvSpPr>
        <p:spPr>
          <a:xfrm>
            <a:off x="216305" y="281218"/>
            <a:ext cx="6049592" cy="797877"/>
          </a:xfrm>
        </p:spPr>
        <p:txBody>
          <a:bodyPr anchor="ctr">
            <a:noAutofit/>
          </a:bodyPr>
          <a:lstStyle/>
          <a:p>
            <a:pPr algn="l"/>
            <a:r>
              <a:rPr lang="es-CL" sz="6600" b="1" dirty="0" smtClean="0"/>
              <a:t>Ejercicios</a:t>
            </a:r>
            <a:endParaRPr lang="es-CL" sz="6600" b="1" dirty="0"/>
          </a:p>
        </p:txBody>
      </p:sp>
      <p:pic>
        <p:nvPicPr>
          <p:cNvPr id="9" name="Picture 1" descr="A picture containing clipart&#10;&#10;Description generated with very high confidence"/>
          <p:cNvPicPr/>
          <p:nvPr/>
        </p:nvPicPr>
        <p:blipFill>
          <a:blip r:embed="rId2">
            <a:extLst>
              <a:ext uri="{28A0092B-C50C-407E-A947-70E740481C1C}">
                <a14:useLocalDpi xmlns:a14="http://schemas.microsoft.com/office/drawing/2010/main" val="0"/>
              </a:ext>
            </a:extLst>
          </a:blip>
          <a:stretch>
            <a:fillRect/>
          </a:stretch>
        </p:blipFill>
        <p:spPr>
          <a:xfrm>
            <a:off x="6265897" y="157785"/>
            <a:ext cx="2347520" cy="1005579"/>
          </a:xfrm>
          <a:prstGeom prst="rect">
            <a:avLst/>
          </a:prstGeom>
        </p:spPr>
      </p:pic>
      <p:cxnSp>
        <p:nvCxnSpPr>
          <p:cNvPr id="10" name="Conector recto 9"/>
          <p:cNvCxnSpPr/>
          <p:nvPr/>
        </p:nvCxnSpPr>
        <p:spPr>
          <a:xfrm>
            <a:off x="364222" y="1264024"/>
            <a:ext cx="8779778" cy="22773"/>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438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TotalTime>
  <Words>1930</Words>
  <Application>Microsoft Office PowerPoint</Application>
  <PresentationFormat>Presentación en pantalla (4:3)</PresentationFormat>
  <Paragraphs>26</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Ejercicios</vt:lpstr>
      <vt:lpstr>Ejercicios</vt:lpstr>
      <vt:lpstr>Ejercicios</vt:lpstr>
      <vt:lpstr>Ejercicios</vt:lpstr>
      <vt:lpstr>Ejercicios</vt:lpstr>
      <vt:lpstr>Ejercicios</vt:lpstr>
      <vt:lpstr>Ejercicios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dc:title>
  <dc:creator>cetecom</dc:creator>
  <cp:lastModifiedBy>Benjamin Sebastian Valladares Lobos</cp:lastModifiedBy>
  <cp:revision>16</cp:revision>
  <dcterms:created xsi:type="dcterms:W3CDTF">2017-04-22T16:34:29Z</dcterms:created>
  <dcterms:modified xsi:type="dcterms:W3CDTF">2017-11-03T02:14:54Z</dcterms:modified>
</cp:coreProperties>
</file>