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58" r:id="rId4"/>
    <p:sldId id="259" r:id="rId5"/>
    <p:sldId id="261" r:id="rId6"/>
    <p:sldId id="262" r:id="rId7"/>
    <p:sldId id="263" r:id="rId8"/>
    <p:sldId id="264" r:id="rId9"/>
  </p:sldIdLst>
  <p:sldSz cx="685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00"/>
    <p:restoredTop sz="94634"/>
  </p:normalViewPr>
  <p:slideViewPr>
    <p:cSldViewPr snapToGrid="0" snapToObjects="1">
      <p:cViewPr varScale="1">
        <p:scale>
          <a:sx n="61" d="100"/>
          <a:sy n="61" d="100"/>
        </p:scale>
        <p:origin x="20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122363"/>
            <a:ext cx="5143500" cy="23876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857250" y="3602038"/>
            <a:ext cx="51435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96AFBC-1DC6-0C40-BA3A-7917CA13CF12}"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707747243"/>
      </p:ext>
    </p:extLst>
  </p:cSld>
  <p:clrMapOvr>
    <a:masterClrMapping/>
  </p:clrMapOvr>
  <p:extLst>
    <p:ext uri="{DCECCB84-F9BA-43D5-87BE-67443E8EF086}">
      <p15:sldGuideLst xmlns:p15="http://schemas.microsoft.com/office/powerpoint/2012/main">
        <p15:guide id="1" orient="horz" pos="7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6AFBC-1DC6-0C40-BA3A-7917CA13CF12}"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88191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6"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7" y="365125"/>
            <a:ext cx="435054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6AFBC-1DC6-0C40-BA3A-7917CA13CF12}"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330297247"/>
      </p:ext>
    </p:extLst>
  </p:cSld>
  <p:clrMapOvr>
    <a:masterClrMapping/>
  </p:clrMapOvr>
  <p:extLst>
    <p:ext uri="{DCECCB84-F9BA-43D5-87BE-67443E8EF086}">
      <p15:sldGuideLst xmlns:p15="http://schemas.microsoft.com/office/powerpoint/2012/main">
        <p15:guide id="1" pos="36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96AFBC-1DC6-0C40-BA3A-7917CA13CF12}"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19599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39"/>
            <a:ext cx="5915025" cy="2852737"/>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467916" y="4589464"/>
            <a:ext cx="5915025"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6AFBC-1DC6-0C40-BA3A-7917CA13CF12}" type="datetimeFigureOut">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1951298125"/>
      </p:ext>
    </p:extLst>
  </p:cSld>
  <p:clrMapOvr>
    <a:masterClrMapping/>
  </p:clrMapOvr>
  <p:extLst>
    <p:ext uri="{DCECCB84-F9BA-43D5-87BE-67443E8EF086}">
      <p15:sldGuideLst xmlns:p15="http://schemas.microsoft.com/office/powerpoint/2012/main">
        <p15:guide id="1" pos="36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8" y="1825625"/>
            <a:ext cx="29146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71863" y="1825625"/>
            <a:ext cx="29146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96AFBC-1DC6-0C40-BA3A-7917CA13CF12}"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124481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6"/>
            <a:ext cx="59150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72381" y="2505075"/>
            <a:ext cx="290125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71863" y="2505075"/>
            <a:ext cx="291554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96AFBC-1DC6-0C40-BA3A-7917CA13CF12}" type="datetimeFigureOut">
              <a:rPr lang="en-US" smtClean="0"/>
              <a:t>4/19/18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79544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96AFBC-1DC6-0C40-BA3A-7917CA13CF12}" type="datetimeFigureOut">
              <a:rPr lang="en-US" smtClean="0"/>
              <a:t>4/19/18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94315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6AFBC-1DC6-0C40-BA3A-7917CA13CF12}" type="datetimeFigureOut">
              <a:rPr lang="en-US" smtClean="0"/>
              <a:t>4/19/18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97330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3" cy="160020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2915543" y="987426"/>
            <a:ext cx="3471863"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381" y="2057400"/>
            <a:ext cx="2211883"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6AFBC-1DC6-0C40-BA3A-7917CA13CF12}"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91009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3" cy="160020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2915543" y="987426"/>
            <a:ext cx="3471863"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472381" y="2057400"/>
            <a:ext cx="2211883"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6AFBC-1DC6-0C40-BA3A-7917CA13CF12}" type="datetimeFigureOut">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F3EE-4A6F-0E4E-A597-B336D91213AC}" type="slidenum">
              <a:rPr lang="en-US" smtClean="0"/>
              <a:t>‹#›</a:t>
            </a:fld>
            <a:endParaRPr lang="en-US"/>
          </a:p>
        </p:txBody>
      </p:sp>
    </p:spTree>
    <p:extLst>
      <p:ext uri="{BB962C8B-B14F-4D97-AF65-F5344CB8AC3E}">
        <p14:creationId xmlns:p14="http://schemas.microsoft.com/office/powerpoint/2010/main" val="1575240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6"/>
            <a:ext cx="5915025"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6356351"/>
            <a:ext cx="154305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3696AFBC-1DC6-0C40-BA3A-7917CA13CF12}" type="datetimeFigureOut">
              <a:rPr lang="en-US" smtClean="0"/>
              <a:t>4/19/18</a:t>
            </a:fld>
            <a:endParaRPr lang="en-US"/>
          </a:p>
        </p:txBody>
      </p:sp>
      <p:sp>
        <p:nvSpPr>
          <p:cNvPr id="5" name="Footer Placeholder 4"/>
          <p:cNvSpPr>
            <a:spLocks noGrp="1"/>
          </p:cNvSpPr>
          <p:nvPr>
            <p:ph type="ftr" sz="quarter" idx="3"/>
          </p:nvPr>
        </p:nvSpPr>
        <p:spPr>
          <a:xfrm>
            <a:off x="2271713" y="6356351"/>
            <a:ext cx="2314575"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6356351"/>
            <a:ext cx="154305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FE5AF3EE-4A6F-0E4E-A597-B336D91213AC}" type="slidenum">
              <a:rPr lang="en-US" smtClean="0"/>
              <a:t>‹#›</a:t>
            </a:fld>
            <a:endParaRPr lang="en-US"/>
          </a:p>
        </p:txBody>
      </p:sp>
    </p:spTree>
    <p:extLst>
      <p:ext uri="{BB962C8B-B14F-4D97-AF65-F5344CB8AC3E}">
        <p14:creationId xmlns:p14="http://schemas.microsoft.com/office/powerpoint/2010/main" val="11721010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93" userDrawn="1">
          <p15:clr>
            <a:srgbClr val="F26B43"/>
          </p15:clr>
        </p15:guide>
        <p15:guide id="2" pos="270" userDrawn="1">
          <p15:clr>
            <a:srgbClr val="F26B43"/>
          </p15:clr>
        </p15:guide>
        <p15:guide id="3" orient="horz" pos="432" userDrawn="1">
          <p15:clr>
            <a:srgbClr val="F26B43"/>
          </p15:clr>
        </p15:guide>
        <p15:guide id="4" pos="4050" userDrawn="1">
          <p15:clr>
            <a:srgbClr val="F26B43"/>
          </p15:clr>
        </p15:guide>
        <p15:guide id="5" pos="18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6858000" cy="6858000"/>
          </a:xfrm>
          <a:prstGeom prst="rect">
            <a:avLst/>
          </a:prstGeom>
        </p:spPr>
      </p:pic>
    </p:spTree>
    <p:extLst>
      <p:ext uri="{BB962C8B-B14F-4D97-AF65-F5344CB8AC3E}">
        <p14:creationId xmlns:p14="http://schemas.microsoft.com/office/powerpoint/2010/main" val="1680549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487" y="364583"/>
            <a:ext cx="4199021" cy="1720517"/>
          </a:xfrm>
          <a:ln w="104775" cmpd="tri">
            <a:solidFill>
              <a:srgbClr val="0070C0"/>
            </a:solidFill>
          </a:ln>
        </p:spPr>
        <p:txBody>
          <a:bodyPr>
            <a:normAutofit/>
          </a:bodyPr>
          <a:lstStyle/>
          <a:p>
            <a:pPr algn="ctr"/>
            <a:r>
              <a:rPr lang="en-US" sz="3600" b="1" dirty="0" smtClean="0"/>
              <a:t/>
            </a:r>
            <a:br>
              <a:rPr lang="en-US" sz="3600" b="1" dirty="0" smtClean="0"/>
            </a:br>
            <a:r>
              <a:rPr lang="en-US" sz="3600" b="1" dirty="0" smtClean="0">
                <a:latin typeface="Britannic Bold" charset="0"/>
                <a:ea typeface="Britannic Bold" charset="0"/>
                <a:cs typeface="Britannic Bold" charset="0"/>
              </a:rPr>
              <a:t>GALAGA </a:t>
            </a:r>
            <a:r>
              <a:rPr lang="en-US" sz="3600" b="1" dirty="0" smtClean="0"/>
              <a:t/>
            </a:r>
            <a:br>
              <a:rPr lang="en-US" sz="3600" b="1" dirty="0" smtClean="0"/>
            </a:br>
            <a:r>
              <a:rPr lang="en-US" sz="3600" b="1" dirty="0" smtClean="0">
                <a:latin typeface="Britannic Bold" charset="0"/>
                <a:ea typeface="Britannic Bold" charset="0"/>
                <a:cs typeface="Britannic Bold" charset="0"/>
              </a:rPr>
              <a:t>Operating Manual</a:t>
            </a:r>
            <a:endParaRPr lang="en-US" sz="3600" b="1" dirty="0">
              <a:latin typeface="Britannic Bold" charset="0"/>
              <a:ea typeface="Britannic Bold" charset="0"/>
              <a:cs typeface="Britannic Bold" charset="0"/>
            </a:endParaRPr>
          </a:p>
        </p:txBody>
      </p:sp>
      <p:sp>
        <p:nvSpPr>
          <p:cNvPr id="3" name="Content Placeholder 2"/>
          <p:cNvSpPr>
            <a:spLocks noGrp="1"/>
          </p:cNvSpPr>
          <p:nvPr>
            <p:ph idx="1"/>
          </p:nvPr>
        </p:nvSpPr>
        <p:spPr>
          <a:xfrm>
            <a:off x="1780950" y="2466753"/>
            <a:ext cx="3296093" cy="3593806"/>
          </a:xfrm>
          <a:ln w="79375" cmpd="tri">
            <a:solidFill>
              <a:srgbClr val="0070C0"/>
            </a:solidFill>
            <a:prstDash val="solid"/>
          </a:ln>
        </p:spPr>
        <p:txBody>
          <a:bodyPr>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dirty="0">
              <a:latin typeface="Britannic Bold" charset="0"/>
              <a:ea typeface="Britannic Bold" charset="0"/>
              <a:cs typeface="Britannic Bold"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Created by: </a:t>
            </a:r>
            <a:r>
              <a:rPr lang="en-US" sz="2800" dirty="0" err="1" smtClean="0">
                <a:latin typeface="Britannic Bold" charset="0"/>
                <a:ea typeface="Britannic Bold" charset="0"/>
                <a:cs typeface="Britannic Bold" charset="0"/>
              </a:rPr>
              <a:t>PlayersX</a:t>
            </a:r>
            <a:endParaRPr lang="en-US" sz="2800" dirty="0" smtClean="0">
              <a:latin typeface="Britannic Bold" charset="0"/>
              <a:ea typeface="Britannic Bold" charset="0"/>
              <a:cs typeface="Britannic Bold"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2800" dirty="0" smtClean="0">
              <a:latin typeface="Britannic Bold" charset="0"/>
              <a:ea typeface="Britannic Bold" charset="0"/>
              <a:cs typeface="Britannic Bold"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Taylor </a:t>
            </a:r>
            <a:r>
              <a:rPr lang="en-US" sz="2800" dirty="0" err="1" smtClean="0">
                <a:latin typeface="Britannic Bold" charset="0"/>
                <a:ea typeface="Britannic Bold" charset="0"/>
                <a:cs typeface="Britannic Bold" charset="0"/>
              </a:rPr>
              <a:t>Robinett</a:t>
            </a:r>
            <a:endParaRPr lang="en-US" sz="2800" dirty="0" smtClean="0">
              <a:latin typeface="Britannic Bold" charset="0"/>
              <a:ea typeface="Britannic Bold" charset="0"/>
              <a:cs typeface="Britannic Bold"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Christina Martinez</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Lizette Martinez</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Claire Williams</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2800" dirty="0">
              <a:latin typeface="Britannic Bold" charset="0"/>
              <a:ea typeface="Britannic Bold" charset="0"/>
              <a:cs typeface="Britannic Bold"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April, 2018</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smtClean="0">
                <a:latin typeface="Britannic Bold" charset="0"/>
                <a:ea typeface="Britannic Bold" charset="0"/>
                <a:cs typeface="Britannic Bold" charset="0"/>
              </a:rPr>
              <a:t>Game No. 1</a:t>
            </a:r>
            <a:endParaRPr lang="en-US" sz="2800" dirty="0">
              <a:latin typeface="Britannic Bold" charset="0"/>
              <a:ea typeface="Britannic Bold" charset="0"/>
              <a:cs typeface="Britannic Bold" charset="0"/>
            </a:endParaRPr>
          </a:p>
        </p:txBody>
      </p:sp>
    </p:spTree>
    <p:extLst>
      <p:ext uri="{BB962C8B-B14F-4D97-AF65-F5344CB8AC3E}">
        <p14:creationId xmlns:p14="http://schemas.microsoft.com/office/powerpoint/2010/main" val="1472420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60325">
            <a:solidFill>
              <a:srgbClr val="0070C0"/>
            </a:solidFill>
          </a:ln>
        </p:spPr>
        <p:txBody>
          <a:bodyPr>
            <a:normAutofit/>
          </a:bodyPr>
          <a:lstStyle/>
          <a:p>
            <a:pPr algn="ctr"/>
            <a:r>
              <a:rPr lang="en-US" sz="4800" dirty="0" smtClean="0">
                <a:latin typeface="Britannic Bold" charset="0"/>
                <a:ea typeface="Britannic Bold" charset="0"/>
                <a:cs typeface="Britannic Bold" charset="0"/>
              </a:rPr>
              <a:t>The Story of </a:t>
            </a:r>
            <a:r>
              <a:rPr lang="en-US" sz="4800" dirty="0" err="1" smtClean="0">
                <a:latin typeface="Britannic Bold" charset="0"/>
                <a:ea typeface="Britannic Bold" charset="0"/>
                <a:cs typeface="Britannic Bold" charset="0"/>
              </a:rPr>
              <a:t>Galaga</a:t>
            </a:r>
            <a:endParaRPr lang="en-US" sz="4800" dirty="0">
              <a:latin typeface="Britannic Bold" charset="0"/>
              <a:ea typeface="Britannic Bold" charset="0"/>
              <a:cs typeface="Britannic Bold" charset="0"/>
            </a:endParaRPr>
          </a:p>
        </p:txBody>
      </p:sp>
      <p:sp>
        <p:nvSpPr>
          <p:cNvPr id="3" name="Content Placeholder 2"/>
          <p:cNvSpPr>
            <a:spLocks noGrp="1"/>
          </p:cNvSpPr>
          <p:nvPr>
            <p:ph idx="1"/>
          </p:nvPr>
        </p:nvSpPr>
        <p:spPr>
          <a:xfrm>
            <a:off x="471488" y="1825624"/>
            <a:ext cx="5915025" cy="4872887"/>
          </a:xfrm>
          <a:solidFill>
            <a:schemeClr val="bg1"/>
          </a:solidFill>
          <a:ln w="69850">
            <a:solidFill>
              <a:srgbClr val="0070C0"/>
            </a:solidFill>
          </a:ln>
        </p:spPr>
        <p:txBody>
          <a:bodyPr>
            <a:noAutofit/>
          </a:bodyPr>
          <a:lstStyle/>
          <a:p>
            <a:r>
              <a:rPr lang="en-US" sz="1800" dirty="0"/>
              <a:t>In a galaxy not too far but not too close, lives the planet </a:t>
            </a:r>
            <a:r>
              <a:rPr lang="en-US" sz="1800" dirty="0" err="1"/>
              <a:t>Zargon</a:t>
            </a:r>
            <a:r>
              <a:rPr lang="en-US" sz="1800" dirty="0"/>
              <a:t>, named after the slime man. On the planet lived the Goobers. The Goobers were kind people who liked to ride bikes and loved to make small houses out of toothpicks. They also enjoyed drinking Hi-C and eating cookie cake. </a:t>
            </a:r>
          </a:p>
          <a:p>
            <a:r>
              <a:rPr lang="en-US" sz="1800" dirty="0"/>
              <a:t>There was a particular goober named Cup Solo. He had always dreamed of being a hero and helping his planet in the time of need with his right hand man Chunky. Together they would team up and take the ship, Million Falcons, to enemy lines and save their puny planet </a:t>
            </a:r>
            <a:endParaRPr lang="en-US" sz="1800" dirty="0" smtClean="0"/>
          </a:p>
          <a:p>
            <a:r>
              <a:rPr lang="en-US" sz="1800" dirty="0" smtClean="0"/>
              <a:t>On </a:t>
            </a:r>
            <a:r>
              <a:rPr lang="en-US" sz="1800" dirty="0"/>
              <a:t>a not too sunny nor cloudy day, an alarm went off playing the song “La Cucaracha.” This alerted the planet of an incoming threat. It signaled them to swarm like roaches in chaos. The chaos was sparked by an enemy ship. The planet’s great and only defender ship left the planet to go strike at the enemies. Now, Cup Solo and Chunky are on a journey to protect the planet. May they return to their planet with an abundance of pride and pickles.</a:t>
            </a:r>
          </a:p>
        </p:txBody>
      </p:sp>
    </p:spTree>
    <p:extLst>
      <p:ext uri="{BB962C8B-B14F-4D97-AF65-F5344CB8AC3E}">
        <p14:creationId xmlns:p14="http://schemas.microsoft.com/office/powerpoint/2010/main" val="596705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9375">
            <a:solidFill>
              <a:srgbClr val="0070C0"/>
            </a:solidFill>
          </a:ln>
        </p:spPr>
        <p:txBody>
          <a:bodyPr>
            <a:normAutofit/>
          </a:bodyPr>
          <a:lstStyle/>
          <a:p>
            <a:pPr algn="ctr"/>
            <a:r>
              <a:rPr lang="en-US" sz="4000" dirty="0" smtClean="0">
                <a:latin typeface="Britannic Bold" charset="0"/>
                <a:ea typeface="Britannic Bold" charset="0"/>
                <a:cs typeface="Britannic Bold" charset="0"/>
              </a:rPr>
              <a:t>The History of </a:t>
            </a:r>
            <a:r>
              <a:rPr lang="en-US" sz="4000" dirty="0" err="1" smtClean="0">
                <a:latin typeface="Britannic Bold" charset="0"/>
                <a:ea typeface="Britannic Bold" charset="0"/>
                <a:cs typeface="Britannic Bold" charset="0"/>
              </a:rPr>
              <a:t>Galaga</a:t>
            </a:r>
            <a:endParaRPr lang="en-US" sz="4000" dirty="0">
              <a:latin typeface="Britannic Bold" charset="0"/>
              <a:ea typeface="Britannic Bold" charset="0"/>
              <a:cs typeface="Britannic Bold" charset="0"/>
            </a:endParaRPr>
          </a:p>
        </p:txBody>
      </p:sp>
      <p:sp>
        <p:nvSpPr>
          <p:cNvPr id="3" name="Content Placeholder 2"/>
          <p:cNvSpPr>
            <a:spLocks noGrp="1"/>
          </p:cNvSpPr>
          <p:nvPr>
            <p:ph idx="1"/>
          </p:nvPr>
        </p:nvSpPr>
        <p:spPr>
          <a:xfrm>
            <a:off x="471488" y="1882075"/>
            <a:ext cx="2718280" cy="4731376"/>
          </a:xfrm>
          <a:solidFill>
            <a:schemeClr val="bg1"/>
          </a:solidFill>
          <a:ln w="53975">
            <a:solidFill>
              <a:srgbClr val="0070C0"/>
            </a:solid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1800" dirty="0" smtClean="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dirty="0" err="1" smtClean="0">
                <a:latin typeface="Britannic Bold" charset="0"/>
                <a:ea typeface="Britannic Bold" charset="0"/>
                <a:cs typeface="Britannic Bold" charset="0"/>
              </a:rPr>
              <a:t>Galaga</a:t>
            </a:r>
            <a:r>
              <a:rPr lang="en-US" sz="1800" dirty="0" smtClean="0">
                <a:latin typeface="Britannic Bold" charset="0"/>
                <a:ea typeface="Britannic Bold" charset="0"/>
                <a:cs typeface="Britannic Bold" charset="0"/>
              </a:rPr>
              <a:t> by </a:t>
            </a:r>
            <a:r>
              <a:rPr lang="en-US" sz="1800" dirty="0" err="1" smtClean="0">
                <a:latin typeface="Britannic Bold" charset="0"/>
                <a:ea typeface="Britannic Bold" charset="0"/>
                <a:cs typeface="Britannic Bold" charset="0"/>
              </a:rPr>
              <a:t>PlayersX</a:t>
            </a:r>
            <a:r>
              <a:rPr lang="en-US" sz="1800" dirty="0" smtClean="0">
                <a:latin typeface="Britannic Bold" charset="0"/>
                <a:ea typeface="Britannic Bold" charset="0"/>
                <a:cs typeface="Britannic Bold" charset="0"/>
              </a:rPr>
              <a:t> is a game based on the </a:t>
            </a:r>
            <a:r>
              <a:rPr lang="en-US" sz="1800" dirty="0" err="1" smtClean="0">
                <a:latin typeface="Britannic Bold" charset="0"/>
                <a:ea typeface="Britannic Bold" charset="0"/>
                <a:cs typeface="Britannic Bold" charset="0"/>
              </a:rPr>
              <a:t>orignal</a:t>
            </a:r>
            <a:r>
              <a:rPr lang="en-US" sz="1800" dirty="0" smtClean="0">
                <a:latin typeface="Britannic Bold" charset="0"/>
                <a:ea typeface="Britannic Bold" charset="0"/>
                <a:cs typeface="Britannic Bold" charset="0"/>
              </a:rPr>
              <a:t> </a:t>
            </a:r>
            <a:r>
              <a:rPr lang="en-US" sz="1800" dirty="0" err="1" smtClean="0">
                <a:latin typeface="Britannic Bold" charset="0"/>
                <a:ea typeface="Britannic Bold" charset="0"/>
                <a:cs typeface="Britannic Bold" charset="0"/>
              </a:rPr>
              <a:t>Galaga</a:t>
            </a:r>
            <a:r>
              <a:rPr lang="en-US" sz="1800" dirty="0" smtClean="0">
                <a:latin typeface="Britannic Bold" charset="0"/>
                <a:ea typeface="Britannic Bold" charset="0"/>
                <a:cs typeface="Britannic Bold" charset="0"/>
              </a:rPr>
              <a:t> which made its debut in the 80’s as an 8-bit arcade game developed by Namco. The classic </a:t>
            </a:r>
            <a:r>
              <a:rPr lang="en-US" sz="1800" dirty="0" err="1" smtClean="0">
                <a:latin typeface="Britannic Bold" charset="0"/>
                <a:ea typeface="Britannic Bold" charset="0"/>
                <a:cs typeface="Britannic Bold" charset="0"/>
              </a:rPr>
              <a:t>Galaga</a:t>
            </a:r>
            <a:r>
              <a:rPr lang="en-US" sz="1800" dirty="0" smtClean="0">
                <a:latin typeface="Britannic Bold" charset="0"/>
                <a:ea typeface="Britannic Bold" charset="0"/>
                <a:cs typeface="Britannic Bold" charset="0"/>
              </a:rPr>
              <a:t> is one of the most famous and successful arcade games ever made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latin typeface="Britannic Bold" charset="0"/>
                <a:ea typeface="Britannic Bold" charset="0"/>
                <a:cs typeface="Britannic Bold" charset="0"/>
              </a:rPr>
              <a:t>This new version of </a:t>
            </a:r>
            <a:r>
              <a:rPr lang="en-US" sz="1800" dirty="0" err="1" smtClean="0">
                <a:latin typeface="Britannic Bold" charset="0"/>
                <a:ea typeface="Britannic Bold" charset="0"/>
                <a:cs typeface="Britannic Bold" charset="0"/>
              </a:rPr>
              <a:t>Galaga</a:t>
            </a:r>
            <a:r>
              <a:rPr lang="en-US" sz="1800" dirty="0" smtClean="0">
                <a:latin typeface="Britannic Bold" charset="0"/>
                <a:ea typeface="Britannic Bold" charset="0"/>
                <a:cs typeface="Britannic Bold" charset="0"/>
              </a:rPr>
              <a:t> is written in the language C++.</a:t>
            </a:r>
          </a:p>
        </p:txBody>
      </p:sp>
      <p:pic>
        <p:nvPicPr>
          <p:cNvPr id="4" name="Picture 3"/>
          <p:cNvPicPr>
            <a:picLocks noChangeAspect="1"/>
          </p:cNvPicPr>
          <p:nvPr/>
        </p:nvPicPr>
        <p:blipFill>
          <a:blip r:embed="rId2"/>
          <a:stretch>
            <a:fillRect/>
          </a:stretch>
        </p:blipFill>
        <p:spPr>
          <a:xfrm>
            <a:off x="3429000" y="2264791"/>
            <a:ext cx="3056258" cy="3965944"/>
          </a:xfrm>
          <a:prstGeom prst="rect">
            <a:avLst/>
          </a:prstGeom>
        </p:spPr>
      </p:pic>
    </p:spTree>
    <p:extLst>
      <p:ext uri="{BB962C8B-B14F-4D97-AF65-F5344CB8AC3E}">
        <p14:creationId xmlns:p14="http://schemas.microsoft.com/office/powerpoint/2010/main" val="111137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9375">
            <a:solidFill>
              <a:srgbClr val="0070C0"/>
            </a:solidFill>
          </a:ln>
        </p:spPr>
        <p:txBody>
          <a:bodyPr>
            <a:normAutofit/>
          </a:bodyPr>
          <a:lstStyle/>
          <a:p>
            <a:pPr algn="ctr"/>
            <a:r>
              <a:rPr lang="en-US" sz="4000" dirty="0" smtClean="0">
                <a:latin typeface="Britannic Bold" charset="0"/>
                <a:ea typeface="Britannic Bold" charset="0"/>
                <a:cs typeface="Britannic Bold" charset="0"/>
              </a:rPr>
              <a:t>HOW TO PLAY</a:t>
            </a:r>
            <a:endParaRPr lang="en-US" sz="4000" dirty="0">
              <a:latin typeface="Britannic Bold" charset="0"/>
              <a:ea typeface="Britannic Bold" charset="0"/>
              <a:cs typeface="Britannic Bold" charset="0"/>
            </a:endParaRPr>
          </a:p>
        </p:txBody>
      </p:sp>
      <p:sp>
        <p:nvSpPr>
          <p:cNvPr id="3" name="Content Placeholder 2"/>
          <p:cNvSpPr>
            <a:spLocks noGrp="1"/>
          </p:cNvSpPr>
          <p:nvPr>
            <p:ph idx="1"/>
          </p:nvPr>
        </p:nvSpPr>
        <p:spPr>
          <a:solidFill>
            <a:schemeClr val="bg1"/>
          </a:solidFill>
          <a:ln w="53975">
            <a:solidFill>
              <a:srgbClr val="0070C0"/>
            </a:solid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The objective of the game is to kill as many enemy ships as possible without being killed by an enemy.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To start the game, press the ‘enter’ key. This will take you directly into the game.</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To move left press the ‘a’ key and to move right press the ‘d’ key. </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To shoot, press the spacebar.</a:t>
            </a:r>
          </a:p>
        </p:txBody>
      </p:sp>
    </p:spTree>
    <p:extLst>
      <p:ext uri="{BB962C8B-B14F-4D97-AF65-F5344CB8AC3E}">
        <p14:creationId xmlns:p14="http://schemas.microsoft.com/office/powerpoint/2010/main" val="166146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9375">
            <a:solidFill>
              <a:srgbClr val="0070C0"/>
            </a:solidFill>
          </a:ln>
        </p:spPr>
        <p:txBody>
          <a:bodyPr>
            <a:normAutofit/>
          </a:bodyPr>
          <a:lstStyle/>
          <a:p>
            <a:pPr algn="ctr"/>
            <a:r>
              <a:rPr lang="en-US" sz="4000" dirty="0" smtClean="0">
                <a:latin typeface="Britannic Bold" charset="0"/>
                <a:ea typeface="Britannic Bold" charset="0"/>
                <a:cs typeface="Britannic Bold" charset="0"/>
              </a:rPr>
              <a:t>HOW TO WIN</a:t>
            </a:r>
            <a:endParaRPr lang="en-US" sz="4000" dirty="0">
              <a:latin typeface="Britannic Bold" charset="0"/>
              <a:ea typeface="Britannic Bold" charset="0"/>
              <a:cs typeface="Britannic Bold" charset="0"/>
            </a:endParaRPr>
          </a:p>
        </p:txBody>
      </p:sp>
      <p:sp>
        <p:nvSpPr>
          <p:cNvPr id="3" name="Content Placeholder 2"/>
          <p:cNvSpPr>
            <a:spLocks noGrp="1"/>
          </p:cNvSpPr>
          <p:nvPr>
            <p:ph idx="1"/>
          </p:nvPr>
        </p:nvSpPr>
        <p:spPr>
          <a:solidFill>
            <a:schemeClr val="bg1"/>
          </a:solidFill>
          <a:ln w="53975">
            <a:solidFill>
              <a:srgbClr val="0070C0"/>
            </a:solid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As soon as you kill all the enemies on the screen, you will go to the next level which has new enemies and will be more challenging.</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In order to win the game, you must complete all 5 levels successfully without being hit by a bullet from an enemy ship.</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latin typeface="Britannic Bold" charset="0"/>
              <a:ea typeface="Britannic Bold" charset="0"/>
              <a:cs typeface="Britannic Bold"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Each time you kill an enemy ship, you gain 1000 points.</a:t>
            </a:r>
            <a:endParaRPr lang="en-US" sz="2400" dirty="0">
              <a:latin typeface="Britannic Bold" charset="0"/>
              <a:ea typeface="Britannic Bold" charset="0"/>
              <a:cs typeface="Britannic Bold" charset="0"/>
            </a:endParaRPr>
          </a:p>
        </p:txBody>
      </p:sp>
    </p:spTree>
    <p:extLst>
      <p:ext uri="{BB962C8B-B14F-4D97-AF65-F5344CB8AC3E}">
        <p14:creationId xmlns:p14="http://schemas.microsoft.com/office/powerpoint/2010/main" val="119970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09759"/>
            <a:ext cx="5915025" cy="1325563"/>
          </a:xfrm>
          <a:solidFill>
            <a:schemeClr val="bg1"/>
          </a:solidFill>
          <a:ln w="79375">
            <a:solidFill>
              <a:srgbClr val="0070C0"/>
            </a:solidFill>
          </a:ln>
        </p:spPr>
        <p:txBody>
          <a:bodyPr>
            <a:normAutofit/>
          </a:bodyPr>
          <a:lstStyle/>
          <a:p>
            <a:pPr algn="ctr"/>
            <a:r>
              <a:rPr lang="en-US" sz="4000" dirty="0" smtClean="0">
                <a:latin typeface="Britannic Bold" charset="0"/>
                <a:ea typeface="Britannic Bold" charset="0"/>
                <a:cs typeface="Britannic Bold" charset="0"/>
              </a:rPr>
              <a:t>LEVELS</a:t>
            </a:r>
            <a:endParaRPr lang="en-US" sz="4000" dirty="0">
              <a:latin typeface="Britannic Bold" charset="0"/>
              <a:ea typeface="Britannic Bold" charset="0"/>
              <a:cs typeface="Britannic Bold" charset="0"/>
            </a:endParaRPr>
          </a:p>
        </p:txBody>
      </p:sp>
      <p:sp>
        <p:nvSpPr>
          <p:cNvPr id="3" name="Content Placeholder 2"/>
          <p:cNvSpPr>
            <a:spLocks noGrp="1"/>
          </p:cNvSpPr>
          <p:nvPr>
            <p:ph idx="1"/>
          </p:nvPr>
        </p:nvSpPr>
        <p:spPr>
          <a:xfrm>
            <a:off x="471488" y="1825625"/>
            <a:ext cx="2292977" cy="1895770"/>
          </a:xfrm>
          <a:solidFill>
            <a:schemeClr val="bg1"/>
          </a:solidFill>
          <a:ln w="53975">
            <a:solidFill>
              <a:srgbClr val="0070C0"/>
            </a:solid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LEVEL 1</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***picture of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latin typeface="Britannic Bold" charset="0"/>
                <a:ea typeface="Britannic Bold" charset="0"/>
                <a:cs typeface="Britannic Bold" charset="0"/>
              </a:rPr>
              <a:t>The level</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latin typeface="Britannic Bold" charset="0"/>
              <a:ea typeface="Britannic Bold" charset="0"/>
              <a:cs typeface="Britannic Bold" charset="0"/>
            </a:endParaRPr>
          </a:p>
        </p:txBody>
      </p:sp>
      <p:sp>
        <p:nvSpPr>
          <p:cNvPr id="4" name="Content Placeholder 2"/>
          <p:cNvSpPr txBox="1">
            <a:spLocks/>
          </p:cNvSpPr>
          <p:nvPr/>
        </p:nvSpPr>
        <p:spPr>
          <a:xfrm>
            <a:off x="4093533" y="4829004"/>
            <a:ext cx="2292977" cy="1895770"/>
          </a:xfrm>
          <a:prstGeom prst="rect">
            <a:avLst/>
          </a:prstGeom>
          <a:solidFill>
            <a:schemeClr val="bg1"/>
          </a:solidFill>
          <a:ln w="53975">
            <a:solidFill>
              <a:srgbClr val="0070C0"/>
            </a:solidFill>
          </a:ln>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marL="0" indent="0" algn="r" defTabSz="914400">
              <a:lnSpc>
                <a:spcPct val="100000"/>
              </a:lnSpc>
              <a:spcBef>
                <a:spcPts val="0"/>
              </a:spcBef>
              <a:buFontTx/>
              <a:buNone/>
            </a:pPr>
            <a:r>
              <a:rPr lang="en-US" sz="2400" dirty="0" smtClean="0">
                <a:latin typeface="Britannic Bold" charset="0"/>
                <a:ea typeface="Britannic Bold" charset="0"/>
                <a:cs typeface="Britannic Bold" charset="0"/>
              </a:rPr>
              <a:t>LEVEL 5</a:t>
            </a:r>
          </a:p>
          <a:p>
            <a:pPr marL="0" indent="0" defTabSz="914400">
              <a:lnSpc>
                <a:spcPct val="100000"/>
              </a:lnSpc>
              <a:spcBef>
                <a:spcPts val="0"/>
              </a:spcBef>
              <a:buFontTx/>
              <a:buNone/>
            </a:pPr>
            <a:endParaRPr lang="en-US" sz="2400" dirty="0">
              <a:latin typeface="Britannic Bold" charset="0"/>
              <a:ea typeface="Britannic Bold" charset="0"/>
              <a:cs typeface="Britannic Bold" charset="0"/>
            </a:endParaRPr>
          </a:p>
        </p:txBody>
      </p:sp>
      <p:sp>
        <p:nvSpPr>
          <p:cNvPr id="5" name="Content Placeholder 2"/>
          <p:cNvSpPr txBox="1">
            <a:spLocks/>
          </p:cNvSpPr>
          <p:nvPr/>
        </p:nvSpPr>
        <p:spPr>
          <a:xfrm>
            <a:off x="471487" y="4772298"/>
            <a:ext cx="2292977" cy="1895770"/>
          </a:xfrm>
          <a:prstGeom prst="rect">
            <a:avLst/>
          </a:prstGeom>
          <a:solidFill>
            <a:schemeClr val="bg1"/>
          </a:solidFill>
          <a:ln w="53975">
            <a:solidFill>
              <a:srgbClr val="0070C0"/>
            </a:solidFill>
          </a:ln>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marL="0" indent="0" defTabSz="914400">
              <a:lnSpc>
                <a:spcPct val="100000"/>
              </a:lnSpc>
              <a:spcBef>
                <a:spcPts val="0"/>
              </a:spcBef>
              <a:buFontTx/>
              <a:buNone/>
            </a:pPr>
            <a:r>
              <a:rPr lang="en-US" sz="2400" dirty="0" smtClean="0">
                <a:latin typeface="Britannic Bold" charset="0"/>
                <a:ea typeface="Britannic Bold" charset="0"/>
                <a:cs typeface="Britannic Bold" charset="0"/>
              </a:rPr>
              <a:t>LEVEL 4</a:t>
            </a:r>
          </a:p>
          <a:p>
            <a:pPr marL="0" indent="0" defTabSz="914400">
              <a:lnSpc>
                <a:spcPct val="100000"/>
              </a:lnSpc>
              <a:spcBef>
                <a:spcPts val="0"/>
              </a:spcBef>
              <a:buFontTx/>
              <a:buNone/>
            </a:pPr>
            <a:endParaRPr lang="en-US" sz="2400" dirty="0">
              <a:latin typeface="Britannic Bold" charset="0"/>
              <a:ea typeface="Britannic Bold" charset="0"/>
              <a:cs typeface="Britannic Bold" charset="0"/>
            </a:endParaRPr>
          </a:p>
        </p:txBody>
      </p:sp>
      <p:sp>
        <p:nvSpPr>
          <p:cNvPr id="6" name="Content Placeholder 2"/>
          <p:cNvSpPr txBox="1">
            <a:spLocks/>
          </p:cNvSpPr>
          <p:nvPr/>
        </p:nvSpPr>
        <p:spPr>
          <a:xfrm>
            <a:off x="4093533" y="1853978"/>
            <a:ext cx="2292977" cy="1895770"/>
          </a:xfrm>
          <a:prstGeom prst="rect">
            <a:avLst/>
          </a:prstGeom>
          <a:solidFill>
            <a:schemeClr val="bg1"/>
          </a:solidFill>
          <a:ln w="53975">
            <a:solidFill>
              <a:srgbClr val="0070C0"/>
            </a:solidFill>
          </a:ln>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marL="0" indent="0" algn="r" defTabSz="914400">
              <a:lnSpc>
                <a:spcPct val="100000"/>
              </a:lnSpc>
              <a:spcBef>
                <a:spcPts val="0"/>
              </a:spcBef>
              <a:buFontTx/>
              <a:buNone/>
            </a:pPr>
            <a:r>
              <a:rPr lang="en-US" sz="2400" dirty="0" smtClean="0">
                <a:latin typeface="Britannic Bold" charset="0"/>
                <a:ea typeface="Britannic Bold" charset="0"/>
                <a:cs typeface="Britannic Bold" charset="0"/>
              </a:rPr>
              <a:t>LEVEL 2</a:t>
            </a:r>
          </a:p>
          <a:p>
            <a:pPr marL="0" indent="0" defTabSz="914400">
              <a:lnSpc>
                <a:spcPct val="100000"/>
              </a:lnSpc>
              <a:spcBef>
                <a:spcPts val="0"/>
              </a:spcBef>
              <a:buFontTx/>
              <a:buNone/>
            </a:pPr>
            <a:endParaRPr lang="en-US" sz="2400" dirty="0">
              <a:latin typeface="Britannic Bold" charset="0"/>
              <a:ea typeface="Britannic Bold" charset="0"/>
              <a:cs typeface="Britannic Bold" charset="0"/>
            </a:endParaRPr>
          </a:p>
        </p:txBody>
      </p:sp>
      <p:sp>
        <p:nvSpPr>
          <p:cNvPr id="7" name="Content Placeholder 2"/>
          <p:cNvSpPr txBox="1">
            <a:spLocks/>
          </p:cNvSpPr>
          <p:nvPr/>
        </p:nvSpPr>
        <p:spPr>
          <a:xfrm>
            <a:off x="2282511" y="3341491"/>
            <a:ext cx="2292977" cy="1895770"/>
          </a:xfrm>
          <a:prstGeom prst="rect">
            <a:avLst/>
          </a:prstGeom>
          <a:solidFill>
            <a:schemeClr val="bg1"/>
          </a:solidFill>
          <a:ln w="53975">
            <a:solidFill>
              <a:srgbClr val="0070C0"/>
            </a:solidFill>
          </a:ln>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a:lstStyle>
          <a:p>
            <a:pPr marL="0" indent="0" algn="ctr" defTabSz="914400">
              <a:lnSpc>
                <a:spcPct val="100000"/>
              </a:lnSpc>
              <a:spcBef>
                <a:spcPts val="0"/>
              </a:spcBef>
              <a:buFontTx/>
              <a:buNone/>
            </a:pPr>
            <a:r>
              <a:rPr lang="en-US" sz="2400" dirty="0" smtClean="0">
                <a:latin typeface="Britannic Bold" charset="0"/>
                <a:ea typeface="Britannic Bold" charset="0"/>
                <a:cs typeface="Britannic Bold" charset="0"/>
              </a:rPr>
              <a:t>LEVEL 3</a:t>
            </a:r>
          </a:p>
          <a:p>
            <a:pPr marL="0" indent="0" defTabSz="914400">
              <a:lnSpc>
                <a:spcPct val="100000"/>
              </a:lnSpc>
              <a:spcBef>
                <a:spcPts val="0"/>
              </a:spcBef>
              <a:buFontTx/>
              <a:buNone/>
            </a:pPr>
            <a:endParaRPr lang="en-US" sz="2400" dirty="0">
              <a:latin typeface="Britannic Bold" charset="0"/>
              <a:ea typeface="Britannic Bold" charset="0"/>
              <a:cs typeface="Britannic Bold" charset="0"/>
            </a:endParaRPr>
          </a:p>
        </p:txBody>
      </p:sp>
    </p:spTree>
    <p:extLst>
      <p:ext uri="{BB962C8B-B14F-4D97-AF65-F5344CB8AC3E}">
        <p14:creationId xmlns:p14="http://schemas.microsoft.com/office/powerpoint/2010/main" val="1580257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9677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6676</TotalTime>
  <Words>298</Words>
  <Application>Microsoft Macintosh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Britannic Bold</vt:lpstr>
      <vt:lpstr>Calibri</vt:lpstr>
      <vt:lpstr>Calibri Light</vt:lpstr>
      <vt:lpstr>Arial</vt:lpstr>
      <vt:lpstr>Office Theme</vt:lpstr>
      <vt:lpstr>PowerPoint Presentation</vt:lpstr>
      <vt:lpstr> GALAGA  Operating Manual</vt:lpstr>
      <vt:lpstr>The Story of Galaga</vt:lpstr>
      <vt:lpstr>The History of Galaga</vt:lpstr>
      <vt:lpstr>HOW TO PLAY</vt:lpstr>
      <vt:lpstr>HOW TO WIN</vt:lpstr>
      <vt:lpstr>LEVELS</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Williams</dc:creator>
  <cp:lastModifiedBy>Claire Williams</cp:lastModifiedBy>
  <cp:revision>6</cp:revision>
  <dcterms:created xsi:type="dcterms:W3CDTF">2018-04-19T23:33:33Z</dcterms:created>
  <dcterms:modified xsi:type="dcterms:W3CDTF">2018-04-24T14:50:17Z</dcterms:modified>
</cp:coreProperties>
</file>