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video/unknown"/>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23"/>
  </p:notesMasterIdLst>
  <p:handoutMasterIdLst>
    <p:handoutMasterId r:id="rId24"/>
  </p:handoutMasterIdLst>
  <p:sldIdLst>
    <p:sldId id="261" r:id="rId3"/>
    <p:sldId id="272" r:id="rId4"/>
    <p:sldId id="257" r:id="rId5"/>
    <p:sldId id="271"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E2D"/>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90" d="100"/>
          <a:sy n="90" d="100"/>
        </p:scale>
        <p:origin x="398" y="6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2/15/2018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2/15/2018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2/15/2018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2/15/2018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2/15/2018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2/15/2018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2/15/2018</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2/15/2018</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2/15/2018</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customXml" Target="../../customXml/item1.xml"/><Relationship Id="rId5" Type="http://schemas.openxmlformats.org/officeDocument/2006/relationships/image" Target="../media/image6.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bitcoin.org/bitcoin.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net.com/news/blockchain-explained-builds-trust-when-you-need-it-most/" TargetMode="External"/><Relationship Id="rId2" Type="http://schemas.openxmlformats.org/officeDocument/2006/relationships/hyperlink" Target="https://www.blockchain.com/" TargetMode="External"/><Relationship Id="rId1" Type="http://schemas.openxmlformats.org/officeDocument/2006/relationships/slideLayout" Target="../slideLayouts/slideLayout2.xml"/><Relationship Id="rId5" Type="http://schemas.openxmlformats.org/officeDocument/2006/relationships/hyperlink" Target="https://www.computerworld.com/article/3235972/it-careers/blockchain-jobs-continue-to-explode-offer-salary-premiums.html" TargetMode="External"/><Relationship Id="rId4" Type="http://schemas.openxmlformats.org/officeDocument/2006/relationships/hyperlink" Target="https://blockgeeks.com/guides/what-is-blockchain-technolo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gif"/><Relationship Id="rId1" Type="http://schemas.microsoft.com/office/2007/relationships/media" Target="../media/media1.gif"/><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2D2E2D"/>
                </a:solidFill>
              </a:rPr>
              <a:t>Blockchain </a:t>
            </a:r>
            <a:endParaRPr lang="en-US" dirty="0">
              <a:solidFill>
                <a:srgbClr val="2D2E2D"/>
              </a:solidFill>
            </a:endParaRPr>
          </a:p>
        </p:txBody>
      </p:sp>
      <p:sp>
        <p:nvSpPr>
          <p:cNvPr id="3" name="Subtitle 2"/>
          <p:cNvSpPr>
            <a:spLocks noGrp="1"/>
          </p:cNvSpPr>
          <p:nvPr>
            <p:ph type="subTitle" idx="1"/>
          </p:nvPr>
        </p:nvSpPr>
        <p:spPr/>
        <p:txBody>
          <a:bodyPr/>
          <a:lstStyle/>
          <a:p>
            <a:r>
              <a:rPr lang="en-US" dirty="0" smtClean="0"/>
              <a:t>Cesar Marin Margaillan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211" y="2993570"/>
            <a:ext cx="2215748" cy="2174203"/>
          </a:xfrm>
          <a:prstGeom prst="rect">
            <a:avLst/>
          </a:prstGeom>
          <a:noFill/>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 vs POS</a:t>
            </a:r>
            <a:endParaRPr lang="es-MX" dirty="0"/>
          </a:p>
        </p:txBody>
      </p:sp>
      <p:sp>
        <p:nvSpPr>
          <p:cNvPr id="3" name="Content Placeholder 2"/>
          <p:cNvSpPr>
            <a:spLocks noGrp="1"/>
          </p:cNvSpPr>
          <p:nvPr>
            <p:ph idx="1"/>
          </p:nvPr>
        </p:nvSpPr>
        <p:spPr>
          <a:xfrm>
            <a:off x="543197" y="1870605"/>
            <a:ext cx="6217920" cy="3116791"/>
          </a:xfrm>
        </p:spPr>
        <p:txBody>
          <a:bodyPr>
            <a:normAutofit fontScale="92500" lnSpcReduction="10000"/>
          </a:bodyPr>
          <a:lstStyle/>
          <a:p>
            <a:r>
              <a:rPr lang="en-US" dirty="0" smtClean="0"/>
              <a:t>Bitcoin uses Proof of Work for this. In order to add a block to the chain, the node has to solve a CPU intensive cryptographic puzzle</a:t>
            </a:r>
            <a:r>
              <a:rPr lang="en-US" dirty="0" smtClean="0"/>
              <a:t>.</a:t>
            </a:r>
          </a:p>
          <a:p>
            <a:pPr lvl="1"/>
            <a:r>
              <a:rPr lang="en-US" dirty="0" smtClean="0"/>
              <a:t>Hash = h(nonce, data);</a:t>
            </a:r>
            <a:endParaRPr lang="en-US" dirty="0" smtClean="0"/>
          </a:p>
          <a:p>
            <a:r>
              <a:rPr lang="en-US" dirty="0" smtClean="0"/>
              <a:t>Ether (Ethereum) uses Proof of Stake, in which case the creator of the next block is chosen based on their stake of the assets (their wealth in the cryptocurrency in Ether’s case).</a:t>
            </a:r>
            <a:endParaRPr lang="en-US" dirty="0"/>
          </a:p>
          <a:p>
            <a:r>
              <a:rPr lang="en-US" dirty="0" smtClean="0"/>
              <a:t>There are many other ways to validate the creation of a block, up to the implementer.</a:t>
            </a:r>
            <a:endParaRPr lang="en-US" dirty="0"/>
          </a:p>
        </p:txBody>
      </p:sp>
      <p:sp>
        <p:nvSpPr>
          <p:cNvPr id="4" name="Text Placeholder 3"/>
          <p:cNvSpPr>
            <a:spLocks noGrp="1"/>
          </p:cNvSpPr>
          <p:nvPr>
            <p:ph type="body" sz="half" idx="2"/>
          </p:nvPr>
        </p:nvSpPr>
        <p:spPr/>
        <p:txBody>
          <a:bodyPr/>
          <a:lstStyle/>
          <a:p>
            <a:r>
              <a:rPr lang="en-US" dirty="0" smtClean="0"/>
              <a:t>And many other ways to reach distributed consensus</a:t>
            </a:r>
            <a:endParaRPr lang="es-MX" dirty="0"/>
          </a:p>
        </p:txBody>
      </p:sp>
    </p:spTree>
    <p:extLst>
      <p:ext uri="{BB962C8B-B14F-4D97-AF65-F5344CB8AC3E}">
        <p14:creationId xmlns:p14="http://schemas.microsoft.com/office/powerpoint/2010/main" val="23192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D2E2D"/>
                </a:solidFill>
              </a:rPr>
              <a:t>The incentive to work</a:t>
            </a:r>
            <a:endParaRPr lang="es-MX" dirty="0">
              <a:solidFill>
                <a:srgbClr val="2D2E2D"/>
              </a:solidFill>
            </a:endParaRPr>
          </a:p>
        </p:txBody>
      </p:sp>
      <p:sp>
        <p:nvSpPr>
          <p:cNvPr id="3" name="Content Placeholder 2"/>
          <p:cNvSpPr>
            <a:spLocks noGrp="1"/>
          </p:cNvSpPr>
          <p:nvPr>
            <p:ph idx="1"/>
          </p:nvPr>
        </p:nvSpPr>
        <p:spPr/>
        <p:txBody>
          <a:bodyPr/>
          <a:lstStyle/>
          <a:p>
            <a:r>
              <a:rPr lang="en-US" dirty="0" smtClean="0"/>
              <a:t>Nodes in the network need to be incentivized to perform the work on the network</a:t>
            </a:r>
          </a:p>
          <a:p>
            <a:r>
              <a:rPr lang="en-US" dirty="0" smtClean="0"/>
              <a:t>As of today, it is done in the form of cryptocurrencies. Because of this, Bitcoin regulates their cryptocurrency by incrementing the difficulty on their proof of work.</a:t>
            </a:r>
          </a:p>
          <a:p>
            <a:r>
              <a:rPr lang="en-US" dirty="0" smtClean="0"/>
              <a:t>This adds value to the currency, as it becomes harder to get Bitcoins as the complexity of the network increases.</a:t>
            </a:r>
          </a:p>
          <a:p>
            <a:r>
              <a:rPr lang="en-US" dirty="0" smtClean="0"/>
              <a:t>It is up to the implementer to provide an incentive for the users.</a:t>
            </a:r>
          </a:p>
          <a:p>
            <a:endParaRPr lang="es-MX" dirty="0"/>
          </a:p>
        </p:txBody>
      </p:sp>
    </p:spTree>
    <p:extLst>
      <p:ext uri="{BB962C8B-B14F-4D97-AF65-F5344CB8AC3E}">
        <p14:creationId xmlns:p14="http://schemas.microsoft.com/office/powerpoint/2010/main" val="75268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a:t>
            </a:r>
            <a:endParaRPr lang="es-MX" dirty="0"/>
          </a:p>
        </p:txBody>
      </p:sp>
      <p:sp>
        <p:nvSpPr>
          <p:cNvPr id="3" name="Text Placeholder 2"/>
          <p:cNvSpPr>
            <a:spLocks noGrp="1"/>
          </p:cNvSpPr>
          <p:nvPr>
            <p:ph type="body" idx="1"/>
          </p:nvPr>
        </p:nvSpPr>
        <p:spPr/>
        <p:txBody>
          <a:bodyPr/>
          <a:lstStyle/>
          <a:p>
            <a:r>
              <a:rPr lang="en-US" dirty="0" smtClean="0"/>
              <a:t>How is this useful</a:t>
            </a:r>
            <a:endParaRPr lang="es-MX" dirty="0"/>
          </a:p>
        </p:txBody>
      </p:sp>
    </p:spTree>
    <p:extLst>
      <p:ext uri="{BB962C8B-B14F-4D97-AF65-F5344CB8AC3E}">
        <p14:creationId xmlns:p14="http://schemas.microsoft.com/office/powerpoint/2010/main" val="269849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4"/>
            <a:ext cx="9601200" cy="927014"/>
          </a:xfrm>
        </p:spPr>
        <p:txBody>
          <a:bodyPr/>
          <a:lstStyle/>
          <a:p>
            <a:r>
              <a:rPr lang="en-US" dirty="0" smtClean="0">
                <a:solidFill>
                  <a:srgbClr val="2D2E2D"/>
                </a:solidFill>
              </a:rPr>
              <a:t>Applications of Blockchain</a:t>
            </a:r>
            <a:endParaRPr lang="es-MX" dirty="0">
              <a:solidFill>
                <a:srgbClr val="2D2E2D"/>
              </a:solidFill>
            </a:endParaRPr>
          </a:p>
        </p:txBody>
      </p:sp>
      <p:sp>
        <p:nvSpPr>
          <p:cNvPr id="3" name="Content Placeholder 2"/>
          <p:cNvSpPr>
            <a:spLocks noGrp="1"/>
          </p:cNvSpPr>
          <p:nvPr>
            <p:ph idx="1"/>
          </p:nvPr>
        </p:nvSpPr>
        <p:spPr>
          <a:xfrm>
            <a:off x="1286608" y="1659469"/>
            <a:ext cx="9601200" cy="4360332"/>
          </a:xfrm>
        </p:spPr>
        <p:txBody>
          <a:bodyPr/>
          <a:lstStyle/>
          <a:p>
            <a:pPr marL="0" indent="0">
              <a:buNone/>
            </a:pPr>
            <a:r>
              <a:rPr lang="en-US" dirty="0" smtClean="0"/>
              <a:t>Smart Contracts</a:t>
            </a:r>
          </a:p>
          <a:p>
            <a:pPr marL="0" indent="0">
              <a:buNone/>
            </a:pPr>
            <a:r>
              <a:rPr lang="en-US" dirty="0" smtClean="0"/>
              <a:t>File Storage</a:t>
            </a:r>
          </a:p>
          <a:p>
            <a:pPr marL="0" indent="0">
              <a:buNone/>
            </a:pPr>
            <a:r>
              <a:rPr lang="en-US" dirty="0" smtClean="0"/>
              <a:t>Supply Chain Auditing</a:t>
            </a:r>
          </a:p>
          <a:p>
            <a:pPr marL="0" indent="0">
              <a:buNone/>
            </a:pPr>
            <a:r>
              <a:rPr lang="en-US" dirty="0" smtClean="0"/>
              <a:t>Protection of Intellectual Property</a:t>
            </a:r>
          </a:p>
          <a:p>
            <a:pPr marL="0" indent="0">
              <a:buNone/>
            </a:pPr>
            <a:r>
              <a:rPr lang="en-US" dirty="0" smtClean="0"/>
              <a:t>Anti-Money Laundering and Know-Your-Customer</a:t>
            </a:r>
          </a:p>
          <a:p>
            <a:pPr marL="0" indent="0">
              <a:buNone/>
            </a:pPr>
            <a:r>
              <a:rPr lang="en-US" dirty="0" smtClean="0"/>
              <a:t>Data Management</a:t>
            </a:r>
          </a:p>
          <a:p>
            <a:pPr marL="0" indent="0">
              <a:buNone/>
            </a:pPr>
            <a:r>
              <a:rPr lang="en-US" dirty="0" smtClean="0"/>
              <a:t>Title Registrations</a:t>
            </a:r>
          </a:p>
          <a:p>
            <a:pPr marL="0" indent="0">
              <a:buNone/>
            </a:pPr>
            <a:r>
              <a:rPr lang="en-US" dirty="0" smtClean="0"/>
              <a:t>Stock Trading</a:t>
            </a:r>
            <a:endParaRPr lang="es-MX" dirty="0"/>
          </a:p>
        </p:txBody>
      </p:sp>
      <p:pic>
        <p:nvPicPr>
          <p:cNvPr id="5" name="Content Placeholder 3"/>
          <p:cNvPicPr>
            <a:picLocks noChangeAspect="1"/>
          </p:cNvPicPr>
          <p:nvPr>
            <p:custDataLst>
              <p:custData r:id="rId1"/>
            </p:custDataLst>
          </p:nvPr>
        </p:nvPicPr>
        <p:blipFill rotWithShape="1">
          <a:blip r:embed="rId3">
            <a:extLst>
              <a:ext uri="{BEBA8EAE-BF5A-486C-A8C5-ECC9F3942E4B}">
                <a14:imgProps xmlns:a14="http://schemas.microsoft.com/office/drawing/2010/main">
                  <a14:imgLayer r:embed="rId4">
                    <a14:imgEffect>
                      <a14:backgroundRemoval t="6713" b="10621" l="250" r="7187">
                        <a14:foregroundMark x1="6000" y1="9077" x2="6000" y2="9077"/>
                        <a14:foregroundMark x1="1375" y1="7974" x2="1375" y2="7974"/>
                        <a14:foregroundMark x1="250" y1="8509" x2="250" y2="8509"/>
                        <a14:foregroundMark x1="7187" y1="8194" x2="7187" y2="8194"/>
                      </a14:backgroundRemoval>
                    </a14:imgEffect>
                  </a14:imgLayer>
                </a14:imgProps>
              </a:ext>
              <a:ext uri="{28A0092B-C50C-407E-A947-70E740481C1C}">
                <a14:useLocalDpi xmlns:a14="http://schemas.microsoft.com/office/drawing/2010/main" val="0"/>
              </a:ext>
            </a:extLst>
          </a:blip>
          <a:srcRect l="58" t="6235" r="92353" b="88853"/>
          <a:stretch/>
        </p:blipFill>
        <p:spPr>
          <a:xfrm>
            <a:off x="922543" y="1617135"/>
            <a:ext cx="364065" cy="467237"/>
          </a:xfrm>
          <a:prstGeom prst="rect">
            <a:avLst/>
          </a:prstGeom>
        </p:spPr>
      </p:pic>
      <p:pic>
        <p:nvPicPr>
          <p:cNvPr id="6" name="Content Placeholder 3"/>
          <p:cNvPicPr>
            <a:picLocks noChangeAspect="1"/>
          </p:cNvPicPr>
          <p:nvPr/>
        </p:nvPicPr>
        <p:blipFill rotWithShape="1">
          <a:blip r:embed="rId5">
            <a:extLst>
              <a:ext uri="{28A0092B-C50C-407E-A947-70E740481C1C}">
                <a14:useLocalDpi xmlns:a14="http://schemas.microsoft.com/office/drawing/2010/main" val="0"/>
              </a:ext>
            </a:extLst>
          </a:blip>
          <a:srcRect l="44" t="33669" r="92412" b="60381"/>
          <a:stretch/>
        </p:blipFill>
        <p:spPr>
          <a:xfrm>
            <a:off x="904957" y="2074333"/>
            <a:ext cx="389789" cy="609600"/>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28254" r="92111" b="67037"/>
          <a:stretch/>
        </p:blipFill>
        <p:spPr>
          <a:xfrm>
            <a:off x="916681" y="2634875"/>
            <a:ext cx="394784" cy="467331"/>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435" t="46174" r="91866" b="49505"/>
          <a:stretch/>
        </p:blipFill>
        <p:spPr>
          <a:xfrm>
            <a:off x="882889" y="3141131"/>
            <a:ext cx="440437" cy="440438"/>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t="70123" r="91866" b="25679"/>
          <a:stretch/>
        </p:blipFill>
        <p:spPr>
          <a:xfrm>
            <a:off x="908506" y="3625820"/>
            <a:ext cx="417859" cy="427629"/>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t="78765" r="92035" b="16791"/>
          <a:stretch/>
        </p:blipFill>
        <p:spPr>
          <a:xfrm>
            <a:off x="894640" y="4128504"/>
            <a:ext cx="411480" cy="455364"/>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t="85432" r="91696" b="10247"/>
          <a:stretch/>
        </p:blipFill>
        <p:spPr>
          <a:xfrm>
            <a:off x="916422" y="4645897"/>
            <a:ext cx="411480" cy="424640"/>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92564" r="92035" b="3077"/>
          <a:stretch/>
        </p:blipFill>
        <p:spPr>
          <a:xfrm>
            <a:off x="913232" y="5142528"/>
            <a:ext cx="393192" cy="426757"/>
          </a:xfrm>
          <a:prstGeom prst="rect">
            <a:avLst/>
          </a:prstGeom>
        </p:spPr>
      </p:pic>
    </p:spTree>
    <p:extLst>
      <p:ext uri="{BB962C8B-B14F-4D97-AF65-F5344CB8AC3E}">
        <p14:creationId xmlns:p14="http://schemas.microsoft.com/office/powerpoint/2010/main" val="24781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50"/>
                                        <p:tgtEl>
                                          <p:spTgt spid="6"/>
                                        </p:tgtEl>
                                      </p:cBhvr>
                                    </p:animEffect>
                                  </p:childTnLst>
                                </p:cTn>
                              </p:par>
                            </p:childTnLst>
                          </p:cTn>
                        </p:par>
                        <p:par>
                          <p:cTn id="17" fill="hold">
                            <p:stCondLst>
                              <p:cond delay="250"/>
                            </p:stCondLst>
                            <p:childTnLst>
                              <p:par>
                                <p:cTn id="18" presetID="10" presetClass="entr" presetSubtype="0" fill="hold"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25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50"/>
                                        <p:tgtEl>
                                          <p:spTgt spid="8"/>
                                        </p:tgtEl>
                                      </p:cBhvr>
                                    </p:animEffect>
                                  </p:childTnLst>
                                </p:cTn>
                              </p:par>
                            </p:childTnLst>
                          </p:cTn>
                        </p:par>
                        <p:par>
                          <p:cTn id="26" fill="hold">
                            <p:stCondLst>
                              <p:cond delay="250"/>
                            </p:stCondLst>
                            <p:childTnLst>
                              <p:par>
                                <p:cTn id="27" presetID="10" presetClass="entr" presetSubtype="0" fill="hold" nodeType="after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25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250"/>
                                        <p:tgtEl>
                                          <p:spTgt spid="9"/>
                                        </p:tgtEl>
                                      </p:cBhvr>
                                    </p:animEffect>
                                  </p:childTnLst>
                                </p:cTn>
                              </p:par>
                            </p:childTnLst>
                          </p:cTn>
                        </p:par>
                        <p:par>
                          <p:cTn id="35" fill="hold">
                            <p:stCondLst>
                              <p:cond delay="250"/>
                            </p:stCondLst>
                            <p:childTnLst>
                              <p:par>
                                <p:cTn id="36" presetID="10" presetClass="entr" presetSubtype="0" fill="hold" nodeType="after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25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250"/>
                                        <p:tgtEl>
                                          <p:spTgt spid="10"/>
                                        </p:tgtEl>
                                      </p:cBhvr>
                                    </p:animEffect>
                                  </p:childTnLst>
                                </p:cTn>
                              </p:par>
                            </p:childTnLst>
                          </p:cTn>
                        </p:par>
                        <p:par>
                          <p:cTn id="44" fill="hold">
                            <p:stCondLst>
                              <p:cond delay="250"/>
                            </p:stCondLst>
                            <p:childTnLst>
                              <p:par>
                                <p:cTn id="45" presetID="10" presetClass="entr" presetSubtype="0" fill="hold" nodeType="after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25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250"/>
                                        <p:tgtEl>
                                          <p:spTgt spid="11"/>
                                        </p:tgtEl>
                                      </p:cBhvr>
                                    </p:animEffect>
                                  </p:childTnLst>
                                </p:cTn>
                              </p:par>
                            </p:childTnLst>
                          </p:cTn>
                        </p:par>
                        <p:par>
                          <p:cTn id="53" fill="hold">
                            <p:stCondLst>
                              <p:cond delay="250"/>
                            </p:stCondLst>
                            <p:childTnLst>
                              <p:par>
                                <p:cTn id="54" presetID="10" presetClass="entr" presetSubtype="0" fill="hold" nodeType="after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250"/>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250"/>
                                        <p:tgtEl>
                                          <p:spTgt spid="12"/>
                                        </p:tgtEl>
                                      </p:cBhvr>
                                    </p:animEffect>
                                  </p:childTnLst>
                                </p:cTn>
                              </p:par>
                            </p:childTnLst>
                          </p:cTn>
                        </p:par>
                        <p:par>
                          <p:cTn id="62" fill="hold">
                            <p:stCondLst>
                              <p:cond delay="250"/>
                            </p:stCondLst>
                            <p:childTnLst>
                              <p:par>
                                <p:cTn id="63" presetID="10" presetClass="entr" presetSubtype="0" fill="hold" nodeType="after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250"/>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250"/>
                                        <p:tgtEl>
                                          <p:spTgt spid="13"/>
                                        </p:tgtEl>
                                      </p:cBhvr>
                                    </p:animEffect>
                                  </p:childTnLst>
                                </p:cTn>
                              </p:par>
                            </p:childTnLst>
                          </p:cTn>
                        </p:par>
                        <p:par>
                          <p:cTn id="71" fill="hold">
                            <p:stCondLst>
                              <p:cond delay="250"/>
                            </p:stCondLst>
                            <p:childTnLst>
                              <p:par>
                                <p:cTn id="72" presetID="10" presetClass="entr" presetSubtype="0" fill="hold" nodeType="afterEffect">
                                  <p:stCondLst>
                                    <p:cond delay="0"/>
                                  </p:stCondLst>
                                  <p:childTnLst>
                                    <p:set>
                                      <p:cBhvr>
                                        <p:cTn id="73" dur="1" fill="hold">
                                          <p:stCondLst>
                                            <p:cond delay="0"/>
                                          </p:stCondLst>
                                        </p:cTn>
                                        <p:tgtEl>
                                          <p:spTgt spid="3">
                                            <p:txEl>
                                              <p:pRg st="7" end="7"/>
                                            </p:txEl>
                                          </p:spTgt>
                                        </p:tgtEl>
                                        <p:attrNameLst>
                                          <p:attrName>style.visibility</p:attrName>
                                        </p:attrNameLst>
                                      </p:cBhvr>
                                      <p:to>
                                        <p:strVal val="visible"/>
                                      </p:to>
                                    </p:set>
                                    <p:animEffect transition="in" filter="fade">
                                      <p:cBhvr>
                                        <p:cTn id="74"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2D2E2D"/>
                </a:solidFill>
              </a:rPr>
              <a:t>Trends &amp; Growth</a:t>
            </a:r>
            <a:endParaRPr lang="es-MX" dirty="0">
              <a:solidFill>
                <a:srgbClr val="2D2E2D"/>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4462" y="1646238"/>
            <a:ext cx="8203076" cy="4121069"/>
          </a:xfrm>
        </p:spPr>
      </p:pic>
    </p:spTree>
    <p:extLst>
      <p:ext uri="{BB962C8B-B14F-4D97-AF65-F5344CB8AC3E}">
        <p14:creationId xmlns:p14="http://schemas.microsoft.com/office/powerpoint/2010/main" val="269184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2D2E2D"/>
                </a:solidFill>
              </a:rPr>
              <a:t>Trends &amp; Growth</a:t>
            </a:r>
            <a:endParaRPr lang="es-MX" dirty="0">
              <a:solidFill>
                <a:srgbClr val="2D2E2D"/>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733130"/>
            <a:ext cx="9601200" cy="3476405"/>
          </a:xfrm>
        </p:spPr>
      </p:pic>
    </p:spTree>
    <p:extLst>
      <p:ext uri="{BB962C8B-B14F-4D97-AF65-F5344CB8AC3E}">
        <p14:creationId xmlns:p14="http://schemas.microsoft.com/office/powerpoint/2010/main" val="47806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2D2E2D"/>
                </a:solidFill>
              </a:rPr>
              <a:t>Trends &amp; Growth</a:t>
            </a:r>
            <a:endParaRPr lang="es-MX" dirty="0">
              <a:solidFill>
                <a:srgbClr val="2D2E2D"/>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452" y="1998133"/>
            <a:ext cx="10015097" cy="3626269"/>
          </a:xfrm>
        </p:spPr>
      </p:pic>
    </p:spTree>
    <p:extLst>
      <p:ext uri="{BB962C8B-B14F-4D97-AF65-F5344CB8AC3E}">
        <p14:creationId xmlns:p14="http://schemas.microsoft.com/office/powerpoint/2010/main" val="284760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2D2E2D"/>
                </a:solidFill>
              </a:rPr>
              <a:t>Trends &amp; Growth</a:t>
            </a:r>
            <a:endParaRPr lang="es-MX" dirty="0">
              <a:solidFill>
                <a:srgbClr val="2D2E2D"/>
              </a:solidFill>
            </a:endParaRPr>
          </a:p>
        </p:txBody>
      </p:sp>
      <p:sp>
        <p:nvSpPr>
          <p:cNvPr id="3" name="Content Placeholder 2"/>
          <p:cNvSpPr>
            <a:spLocks noGrp="1"/>
          </p:cNvSpPr>
          <p:nvPr>
            <p:ph idx="1"/>
          </p:nvPr>
        </p:nvSpPr>
        <p:spPr/>
        <p:txBody>
          <a:bodyPr/>
          <a:lstStyle/>
          <a:p>
            <a:r>
              <a:rPr lang="en-US" dirty="0" smtClean="0"/>
              <a:t>Increasing demand for Blockchain developers (top 20 fastest-growing job skills)</a:t>
            </a:r>
          </a:p>
          <a:p>
            <a:pPr lvl="1"/>
            <a:r>
              <a:rPr lang="en-US" dirty="0" smtClean="0"/>
              <a:t>Demand grew 200% from last year</a:t>
            </a:r>
          </a:p>
          <a:p>
            <a:pPr lvl="1"/>
            <a:r>
              <a:rPr lang="en-US" dirty="0" smtClean="0"/>
              <a:t>Second hottest job-skill in the market today</a:t>
            </a:r>
          </a:p>
          <a:p>
            <a:pPr lvl="1"/>
            <a:endParaRPr lang="en-US" dirty="0"/>
          </a:p>
          <a:p>
            <a:endParaRPr lang="en-US" dirty="0" smtClean="0"/>
          </a:p>
          <a:p>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426" y="3345927"/>
            <a:ext cx="3769148" cy="2445273"/>
          </a:xfrm>
          <a:prstGeom prst="rect">
            <a:avLst/>
          </a:prstGeom>
        </p:spPr>
      </p:pic>
    </p:spTree>
    <p:extLst>
      <p:ext uri="{BB962C8B-B14F-4D97-AF65-F5344CB8AC3E}">
        <p14:creationId xmlns:p14="http://schemas.microsoft.com/office/powerpoint/2010/main" val="101170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D2E2D"/>
                </a:solidFill>
              </a:rPr>
              <a:t>How do I get a piece of this cake?</a:t>
            </a:r>
            <a:endParaRPr lang="es-MX" dirty="0">
              <a:solidFill>
                <a:srgbClr val="2D2E2D"/>
              </a:solidFill>
            </a:endParaRP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 would suggest reading Bitcoin’s </a:t>
            </a:r>
            <a:r>
              <a:rPr lang="en-US" dirty="0"/>
              <a:t>white paper </a:t>
            </a:r>
            <a:endParaRPr lang="en-US" dirty="0" smtClean="0"/>
          </a:p>
          <a:p>
            <a:pPr lvl="1"/>
            <a:r>
              <a:rPr lang="en-US" dirty="0">
                <a:hlinkClick r:id="rId2"/>
              </a:rPr>
              <a:t>https://</a:t>
            </a:r>
            <a:r>
              <a:rPr lang="en-US" dirty="0" smtClean="0">
                <a:hlinkClick r:id="rId2"/>
              </a:rPr>
              <a:t>bitcoin.org/bitcoin.pdf/</a:t>
            </a:r>
            <a:endParaRPr lang="en-US" dirty="0" smtClean="0"/>
          </a:p>
          <a:p>
            <a:pPr lvl="1"/>
            <a:r>
              <a:rPr lang="en-US" dirty="0" smtClean="0"/>
              <a:t>Will help you understand the algorithms and techniques used</a:t>
            </a:r>
          </a:p>
          <a:p>
            <a:pPr marL="457200" indent="-457200">
              <a:buFont typeface="+mj-lt"/>
              <a:buAutoNum type="arabicPeriod"/>
            </a:pPr>
            <a:r>
              <a:rPr lang="en-US" dirty="0" smtClean="0"/>
              <a:t>Read more white papers from other Blockchain/Crypto companies</a:t>
            </a:r>
          </a:p>
          <a:p>
            <a:pPr marL="685800" lvl="1" indent="-457200"/>
            <a:r>
              <a:rPr lang="en-US" dirty="0" smtClean="0"/>
              <a:t>Everyone has their own implementations, learn from the different architectures</a:t>
            </a:r>
          </a:p>
          <a:p>
            <a:pPr marL="457200" indent="-457200">
              <a:buFont typeface="+mj-lt"/>
              <a:buAutoNum type="arabicPeriod"/>
            </a:pPr>
            <a:r>
              <a:rPr lang="en-US" dirty="0" smtClean="0"/>
              <a:t>Use the IBM Blockchain / Hyperledger environment to learn the actual programming &amp; development</a:t>
            </a:r>
          </a:p>
          <a:p>
            <a:pPr marL="685800" lvl="1" indent="-457200"/>
            <a:r>
              <a:rPr lang="en-US" dirty="0" smtClean="0"/>
              <a:t>Lots of tutorials and guides to help you become a Blockchain developer</a:t>
            </a:r>
            <a:endParaRPr lang="es-MX" dirty="0"/>
          </a:p>
        </p:txBody>
      </p:sp>
    </p:spTree>
    <p:extLst>
      <p:ext uri="{BB962C8B-B14F-4D97-AF65-F5344CB8AC3E}">
        <p14:creationId xmlns:p14="http://schemas.microsoft.com/office/powerpoint/2010/main" val="127924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2D2E2D"/>
                </a:solidFill>
              </a:rPr>
              <a:t>References</a:t>
            </a:r>
            <a:endParaRPr lang="es-MX" dirty="0">
              <a:solidFill>
                <a:srgbClr val="2D2E2D"/>
              </a:solidFill>
            </a:endParaRPr>
          </a:p>
        </p:txBody>
      </p:sp>
      <p:sp>
        <p:nvSpPr>
          <p:cNvPr id="3" name="Content Placeholder 2"/>
          <p:cNvSpPr>
            <a:spLocks noGrp="1"/>
          </p:cNvSpPr>
          <p:nvPr>
            <p:ph idx="1"/>
          </p:nvPr>
        </p:nvSpPr>
        <p:spPr/>
        <p:txBody>
          <a:bodyPr/>
          <a:lstStyle/>
          <a:p>
            <a:r>
              <a:rPr lang="es-MX" dirty="0">
                <a:hlinkClick r:id="rId2"/>
              </a:rPr>
              <a:t>https://www.blockchain.com</a:t>
            </a:r>
            <a:r>
              <a:rPr lang="es-MX" dirty="0" smtClean="0">
                <a:hlinkClick r:id="rId2"/>
              </a:rPr>
              <a:t>/</a:t>
            </a:r>
            <a:endParaRPr lang="es-MX" dirty="0" smtClean="0"/>
          </a:p>
          <a:p>
            <a:r>
              <a:rPr lang="es-MX" dirty="0">
                <a:hlinkClick r:id="rId3"/>
              </a:rPr>
              <a:t>https://www.cnet.com/news/blockchain-explained-builds-trust-when-you-need-it-most</a:t>
            </a:r>
            <a:r>
              <a:rPr lang="es-MX" dirty="0" smtClean="0">
                <a:hlinkClick r:id="rId3"/>
              </a:rPr>
              <a:t>/</a:t>
            </a:r>
            <a:endParaRPr lang="es-MX" dirty="0" smtClean="0"/>
          </a:p>
          <a:p>
            <a:r>
              <a:rPr lang="es-MX" dirty="0">
                <a:hlinkClick r:id="rId4"/>
              </a:rPr>
              <a:t>https://blockgeeks.com/guides/what-is-blockchain-technology</a:t>
            </a:r>
            <a:r>
              <a:rPr lang="es-MX" dirty="0" smtClean="0">
                <a:hlinkClick r:id="rId4"/>
              </a:rPr>
              <a:t>/</a:t>
            </a:r>
            <a:endParaRPr lang="es-MX" dirty="0" smtClean="0"/>
          </a:p>
          <a:p>
            <a:r>
              <a:rPr lang="es-MX" dirty="0">
                <a:hlinkClick r:id="rId5"/>
              </a:rPr>
              <a:t>https://</a:t>
            </a:r>
            <a:r>
              <a:rPr lang="es-MX" dirty="0" smtClean="0">
                <a:hlinkClick r:id="rId5"/>
              </a:rPr>
              <a:t>www.computerworld.com/article/3235972/it-careers/blockchain-jobs-continue-to-explode-offer-salary-premiums.html</a:t>
            </a:r>
            <a:endParaRPr lang="es-MX" dirty="0" smtClean="0"/>
          </a:p>
          <a:p>
            <a:endParaRPr lang="es-MX" dirty="0"/>
          </a:p>
        </p:txBody>
      </p:sp>
    </p:spTree>
    <p:extLst>
      <p:ext uri="{BB962C8B-B14F-4D97-AF65-F5344CB8AC3E}">
        <p14:creationId xmlns:p14="http://schemas.microsoft.com/office/powerpoint/2010/main" val="123441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Blockchain?</a:t>
            </a:r>
            <a:endParaRPr lang="es-MX" dirty="0"/>
          </a:p>
        </p:txBody>
      </p:sp>
      <p:sp>
        <p:nvSpPr>
          <p:cNvPr id="3" name="Text Placeholder 2"/>
          <p:cNvSpPr>
            <a:spLocks noGrp="1"/>
          </p:cNvSpPr>
          <p:nvPr>
            <p:ph type="body" idx="1"/>
          </p:nvPr>
        </p:nvSpPr>
        <p:spPr/>
        <p:txBody>
          <a:bodyPr/>
          <a:lstStyle/>
          <a:p>
            <a:r>
              <a:rPr lang="en-US" dirty="0" smtClean="0"/>
              <a:t> </a:t>
            </a:r>
            <a:endParaRPr lang="es-MX" dirty="0"/>
          </a:p>
        </p:txBody>
      </p:sp>
    </p:spTree>
    <p:extLst>
      <p:ext uri="{BB962C8B-B14F-4D97-AF65-F5344CB8AC3E}">
        <p14:creationId xmlns:p14="http://schemas.microsoft.com/office/powerpoint/2010/main" val="2914057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2D2E2D"/>
                </a:solidFill>
              </a:rPr>
              <a:t>Questions?</a:t>
            </a:r>
            <a:endParaRPr lang="es-MX" dirty="0">
              <a:solidFill>
                <a:srgbClr val="2D2E2D"/>
              </a:solidFill>
            </a:endParaRPr>
          </a:p>
        </p:txBody>
      </p:sp>
    </p:spTree>
    <p:extLst>
      <p:ext uri="{BB962C8B-B14F-4D97-AF65-F5344CB8AC3E}">
        <p14:creationId xmlns:p14="http://schemas.microsoft.com/office/powerpoint/2010/main" val="149126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solidFill>
                  <a:srgbClr val="2D2E2D"/>
                </a:solidFill>
              </a:rPr>
              <a:t>An incorruptible distributed digital ledger</a:t>
            </a:r>
            <a:endParaRPr lang="en-US" dirty="0">
              <a:solidFill>
                <a:srgbClr val="2D2E2D"/>
              </a:solidFill>
            </a:endParaRPr>
          </a:p>
        </p:txBody>
      </p:sp>
      <p:sp>
        <p:nvSpPr>
          <p:cNvPr id="3" name="Content Placeholder 2"/>
          <p:cNvSpPr>
            <a:spLocks noGrp="1"/>
          </p:cNvSpPr>
          <p:nvPr>
            <p:ph idx="1"/>
          </p:nvPr>
        </p:nvSpPr>
        <p:spPr/>
        <p:txBody>
          <a:bodyPr/>
          <a:lstStyle/>
          <a:p>
            <a:r>
              <a:rPr lang="en-US" dirty="0" smtClean="0"/>
              <a:t>A continuously growing set of public records (blocks)</a:t>
            </a:r>
            <a:endParaRPr lang="en-US" dirty="0"/>
          </a:p>
          <a:p>
            <a:r>
              <a:rPr lang="en-US" dirty="0" smtClean="0"/>
              <a:t>Resistant to modification</a:t>
            </a:r>
          </a:p>
          <a:p>
            <a:r>
              <a:rPr lang="en-US" dirty="0" smtClean="0"/>
              <a:t>Decentralized computing power and distribution</a:t>
            </a:r>
            <a:endParaRPr lang="en-US" dirty="0"/>
          </a:p>
          <a:p>
            <a:endParaRPr lang="en-US" dirty="0"/>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D2E2D"/>
                </a:solidFill>
              </a:rPr>
              <a:t>History</a:t>
            </a:r>
            <a:endParaRPr lang="es-MX" dirty="0">
              <a:solidFill>
                <a:srgbClr val="2D2E2D"/>
              </a:solidFill>
            </a:endParaRPr>
          </a:p>
        </p:txBody>
      </p:sp>
      <p:sp>
        <p:nvSpPr>
          <p:cNvPr id="3" name="Content Placeholder 2"/>
          <p:cNvSpPr>
            <a:spLocks noGrp="1"/>
          </p:cNvSpPr>
          <p:nvPr>
            <p:ph idx="1"/>
          </p:nvPr>
        </p:nvSpPr>
        <p:spPr/>
        <p:txBody>
          <a:bodyPr/>
          <a:lstStyle/>
          <a:p>
            <a:r>
              <a:rPr lang="en-US" dirty="0" smtClean="0"/>
              <a:t>Some work on crypto-secure “block chains” and decentralized database networks done before. Nothing concrete.</a:t>
            </a:r>
          </a:p>
          <a:p>
            <a:r>
              <a:rPr lang="en-US" dirty="0" smtClean="0"/>
              <a:t>No new technology involved, just put together in a new architecture/algorithm</a:t>
            </a:r>
          </a:p>
          <a:p>
            <a:r>
              <a:rPr lang="en-US" dirty="0" smtClean="0"/>
              <a:t>Conceptualized in 2008 by “Satoshi </a:t>
            </a:r>
            <a:r>
              <a:rPr lang="en-US" dirty="0" err="1" smtClean="0"/>
              <a:t>Nakamoto</a:t>
            </a:r>
            <a:r>
              <a:rPr lang="en-US" dirty="0" smtClean="0"/>
              <a:t>” as a core component of the cryptocurrency Bitcoin.</a:t>
            </a:r>
          </a:p>
          <a:p>
            <a:r>
              <a:rPr lang="en-US" dirty="0" smtClean="0"/>
              <a:t>Bitcoin became first digital currency to solve the double spending problem without use of a trusted authority.</a:t>
            </a:r>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062" y="4555067"/>
            <a:ext cx="1241876" cy="1236133"/>
          </a:xfrm>
          <a:prstGeom prst="rect">
            <a:avLst/>
          </a:prstGeom>
        </p:spPr>
      </p:pic>
    </p:spTree>
    <p:extLst>
      <p:ext uri="{BB962C8B-B14F-4D97-AF65-F5344CB8AC3E}">
        <p14:creationId xmlns:p14="http://schemas.microsoft.com/office/powerpoint/2010/main" val="2542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s-MX" dirty="0"/>
          </a:p>
        </p:txBody>
      </p:sp>
      <p:sp>
        <p:nvSpPr>
          <p:cNvPr id="3" name="Text Placeholder 2"/>
          <p:cNvSpPr>
            <a:spLocks noGrp="1"/>
          </p:cNvSpPr>
          <p:nvPr>
            <p:ph type="body" idx="1"/>
          </p:nvPr>
        </p:nvSpPr>
        <p:spPr/>
        <p:txBody>
          <a:bodyPr/>
          <a:lstStyle/>
          <a:p>
            <a:r>
              <a:rPr lang="en-US" dirty="0" smtClean="0"/>
              <a:t> </a:t>
            </a:r>
            <a:endParaRPr lang="es-MX" dirty="0"/>
          </a:p>
        </p:txBody>
      </p:sp>
    </p:spTree>
    <p:extLst>
      <p:ext uri="{BB962C8B-B14F-4D97-AF65-F5344CB8AC3E}">
        <p14:creationId xmlns:p14="http://schemas.microsoft.com/office/powerpoint/2010/main" val="174672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Network</a:t>
            </a:r>
            <a:endParaRPr lang="es-MX" dirty="0"/>
          </a:p>
        </p:txBody>
      </p:sp>
      <p:sp>
        <p:nvSpPr>
          <p:cNvPr id="3" name="Content Placeholder 2"/>
          <p:cNvSpPr>
            <a:spLocks noGrp="1"/>
          </p:cNvSpPr>
          <p:nvPr>
            <p:ph idx="1"/>
          </p:nvPr>
        </p:nvSpPr>
        <p:spPr>
          <a:xfrm>
            <a:off x="245533" y="1583266"/>
            <a:ext cx="6217920" cy="3697696"/>
          </a:xfrm>
        </p:spPr>
        <p:txBody>
          <a:bodyPr>
            <a:normAutofit lnSpcReduction="10000"/>
          </a:bodyPr>
          <a:lstStyle/>
          <a:p>
            <a:r>
              <a:rPr lang="en-US" dirty="0" smtClean="0"/>
              <a:t> P2P</a:t>
            </a:r>
            <a:r>
              <a:rPr lang="en-US" dirty="0"/>
              <a:t> </a:t>
            </a:r>
            <a:r>
              <a:rPr lang="en-US" dirty="0" smtClean="0"/>
              <a:t>decentralized database.</a:t>
            </a:r>
          </a:p>
          <a:p>
            <a:r>
              <a:rPr lang="en-US" dirty="0" smtClean="0"/>
              <a:t>Every computer connected to the Blockchain network is considered a node.</a:t>
            </a:r>
          </a:p>
          <a:p>
            <a:r>
              <a:rPr lang="en-US" dirty="0" smtClean="0"/>
              <a:t>Every node contains a copy of the ledger, which is a list of blocks (transactions).</a:t>
            </a:r>
          </a:p>
          <a:p>
            <a:r>
              <a:rPr lang="en-US" dirty="0" smtClean="0"/>
              <a:t>Ledger blocks are hashed (and encoded into a Merkle tree), any minute change in the block results in a huge change of the hash.</a:t>
            </a:r>
          </a:p>
          <a:p>
            <a:r>
              <a:rPr lang="en-US" dirty="0" smtClean="0"/>
              <a:t>Ledger is updated by all nodes periodically, so all changes are seen by all nodes.</a:t>
            </a:r>
          </a:p>
        </p:txBody>
      </p:sp>
      <p:sp>
        <p:nvSpPr>
          <p:cNvPr id="4" name="Text Placeholder 3"/>
          <p:cNvSpPr>
            <a:spLocks noGrp="1"/>
          </p:cNvSpPr>
          <p:nvPr>
            <p:ph type="body" sz="half" idx="2"/>
          </p:nvPr>
        </p:nvSpPr>
        <p:spPr/>
        <p:txBody>
          <a:bodyPr/>
          <a:lstStyle/>
          <a:p>
            <a:r>
              <a:rPr lang="en-US" dirty="0" smtClean="0"/>
              <a:t> </a:t>
            </a:r>
            <a:endParaRPr lang="es-MX" dirty="0"/>
          </a:p>
        </p:txBody>
      </p:sp>
      <p:pic>
        <p:nvPicPr>
          <p:cNvPr id="5" name="Picture 4"/>
          <p:cNvPicPr>
            <a:picLocks noChangeAspect="1"/>
          </p:cNvPicPr>
          <p:nvPr/>
        </p:nvPicPr>
        <p:blipFill rotWithShape="1">
          <a:blip r:embed="rId2">
            <a:biLevel thresh="75000"/>
            <a:extLst>
              <a:ext uri="{28A0092B-C50C-407E-A947-70E740481C1C}">
                <a14:useLocalDpi xmlns:a14="http://schemas.microsoft.com/office/drawing/2010/main" val="0"/>
              </a:ext>
            </a:extLst>
          </a:blip>
          <a:srcRect r="57751" b="45811"/>
          <a:stretch/>
        </p:blipFill>
        <p:spPr>
          <a:xfrm>
            <a:off x="8459759" y="3096563"/>
            <a:ext cx="2419907" cy="1895257"/>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7469" r="2944" b="92281"/>
          <a:stretch/>
        </p:blipFill>
        <p:spPr>
          <a:xfrm>
            <a:off x="8286928" y="5145982"/>
            <a:ext cx="2910047" cy="276577"/>
          </a:xfrm>
          <a:prstGeom prst="rect">
            <a:avLst/>
          </a:prstGeom>
        </p:spPr>
      </p:pic>
      <p:pic>
        <p:nvPicPr>
          <p:cNvPr id="7" name="Picture 6"/>
          <p:cNvPicPr>
            <a:picLocks noChangeAspect="1"/>
          </p:cNvPicPr>
          <p:nvPr/>
        </p:nvPicPr>
        <p:blipFill rotWithShape="1">
          <a:blip r:embed="rId2">
            <a:biLevel thresh="75000"/>
            <a:extLst>
              <a:ext uri="{28A0092B-C50C-407E-A947-70E740481C1C}">
                <a14:useLocalDpi xmlns:a14="http://schemas.microsoft.com/office/drawing/2010/main" val="0"/>
              </a:ext>
            </a:extLst>
          </a:blip>
          <a:srcRect l="46743" t="10217" r="29059" b="50774"/>
          <a:stretch/>
        </p:blipFill>
        <p:spPr>
          <a:xfrm>
            <a:off x="9127845" y="5397744"/>
            <a:ext cx="1083733" cy="1066800"/>
          </a:xfrm>
          <a:prstGeom prst="rect">
            <a:avLst/>
          </a:prstGeom>
        </p:spPr>
      </p:pic>
    </p:spTree>
    <p:extLst>
      <p:ext uri="{BB962C8B-B14F-4D97-AF65-F5344CB8AC3E}">
        <p14:creationId xmlns:p14="http://schemas.microsoft.com/office/powerpoint/2010/main" val="236773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 1</a:t>
            </a:r>
            <a:endParaRPr lang="es-MX" dirty="0"/>
          </a:p>
        </p:txBody>
      </p:sp>
      <p:sp>
        <p:nvSpPr>
          <p:cNvPr id="3" name="Content Placeholder 2"/>
          <p:cNvSpPr>
            <a:spLocks noGrp="1"/>
          </p:cNvSpPr>
          <p:nvPr>
            <p:ph idx="1"/>
          </p:nvPr>
        </p:nvSpPr>
        <p:spPr>
          <a:xfrm>
            <a:off x="228599" y="1798109"/>
            <a:ext cx="6217920" cy="3261782"/>
          </a:xfrm>
        </p:spPr>
        <p:txBody>
          <a:bodyPr/>
          <a:lstStyle/>
          <a:p>
            <a:r>
              <a:rPr lang="en-US" dirty="0" smtClean="0"/>
              <a:t>Every node has a public and private key</a:t>
            </a:r>
            <a:r>
              <a:rPr lang="es-MX" dirty="0" smtClean="0"/>
              <a:t>.</a:t>
            </a:r>
          </a:p>
          <a:p>
            <a:r>
              <a:rPr lang="en-US" dirty="0" smtClean="0"/>
              <a:t>To insert a block into the Blockchain, a node signs their block with their private key. Their public key can be used to verify the signature as theirs.</a:t>
            </a:r>
          </a:p>
          <a:p>
            <a:r>
              <a:rPr lang="en-US" dirty="0" smtClean="0"/>
              <a:t>Your private key serves as access to your wallet as well.</a:t>
            </a:r>
          </a:p>
          <a:p>
            <a:r>
              <a:rPr lang="en-US" dirty="0" smtClean="0"/>
              <a:t>Once the block is verified by other nodes, it is added to the chain, where other nodes will work on it.</a:t>
            </a:r>
          </a:p>
        </p:txBody>
      </p:sp>
      <p:sp>
        <p:nvSpPr>
          <p:cNvPr id="4" name="Text Placeholder 3"/>
          <p:cNvSpPr>
            <a:spLocks noGrp="1"/>
          </p:cNvSpPr>
          <p:nvPr>
            <p:ph type="body" sz="half" idx="2"/>
          </p:nvPr>
        </p:nvSpPr>
        <p:spPr/>
        <p:txBody>
          <a:bodyPr/>
          <a:lstStyle/>
          <a:p>
            <a:r>
              <a:rPr lang="en-US" dirty="0" smtClean="0"/>
              <a:t>Adding a block to the chain</a:t>
            </a:r>
            <a:endParaRPr lang="es-MX" dirty="0"/>
          </a:p>
        </p:txBody>
      </p:sp>
      <p:pic>
        <p:nvPicPr>
          <p:cNvPr id="6" name="986b096f46f0a86f75532bcffbbc900c">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455952" y="3344334"/>
            <a:ext cx="4572000" cy="3048000"/>
          </a:xfrm>
          <a:prstGeom prst="rect">
            <a:avLst/>
          </a:prstGeom>
        </p:spPr>
      </p:pic>
    </p:spTree>
    <p:extLst>
      <p:ext uri="{BB962C8B-B14F-4D97-AF65-F5344CB8AC3E}">
        <p14:creationId xmlns:p14="http://schemas.microsoft.com/office/powerpoint/2010/main" val="3100136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0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repeatCount="indefinite" fill="hold" display="0">
                  <p:stCondLst>
                    <p:cond delay="indefinite"/>
                  </p:stCondLst>
                </p:cTn>
                <p:tgtEl>
                  <p:spTgt spid="6"/>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 2</a:t>
            </a:r>
            <a:endParaRPr lang="es-MX" dirty="0"/>
          </a:p>
        </p:txBody>
      </p:sp>
      <p:sp>
        <p:nvSpPr>
          <p:cNvPr id="3" name="Content Placeholder 2"/>
          <p:cNvSpPr>
            <a:spLocks noGrp="1"/>
          </p:cNvSpPr>
          <p:nvPr>
            <p:ph idx="1"/>
          </p:nvPr>
        </p:nvSpPr>
        <p:spPr>
          <a:xfrm>
            <a:off x="297664" y="1769533"/>
            <a:ext cx="6217920" cy="3318934"/>
          </a:xfrm>
        </p:spPr>
        <p:txBody>
          <a:bodyPr/>
          <a:lstStyle/>
          <a:p>
            <a:r>
              <a:rPr lang="en-US" dirty="0" smtClean="0"/>
              <a:t>Once a block is inserted into a chain, the node will advertise the change to the network.</a:t>
            </a:r>
          </a:p>
          <a:p>
            <a:r>
              <a:rPr lang="en-US" dirty="0" smtClean="0"/>
              <a:t>Other nodes will then start working on the block, creating a hash of the first block.</a:t>
            </a:r>
          </a:p>
          <a:p>
            <a:r>
              <a:rPr lang="en-US" dirty="0" smtClean="0"/>
              <a:t>Once the hash is created, the node that hashed the block will then add their own signature and advertise the change to the network.</a:t>
            </a:r>
          </a:p>
          <a:p>
            <a:r>
              <a:rPr lang="en-US" dirty="0" smtClean="0"/>
              <a:t>Then other nodes will work on this new block, hash it and add their own signature, and so on.</a:t>
            </a:r>
            <a:endParaRPr lang="es-MX" dirty="0"/>
          </a:p>
        </p:txBody>
      </p:sp>
      <p:sp>
        <p:nvSpPr>
          <p:cNvPr id="4" name="Text Placeholder 3"/>
          <p:cNvSpPr>
            <a:spLocks noGrp="1"/>
          </p:cNvSpPr>
          <p:nvPr>
            <p:ph type="body" sz="half" idx="2"/>
          </p:nvPr>
        </p:nvSpPr>
        <p:spPr/>
        <p:txBody>
          <a:bodyPr/>
          <a:lstStyle/>
          <a:p>
            <a:r>
              <a:rPr lang="en-US" dirty="0" smtClean="0"/>
              <a:t>The chain</a:t>
            </a:r>
            <a:endParaRPr lang="es-MX" dirty="0"/>
          </a:p>
        </p:txBody>
      </p:sp>
    </p:spTree>
    <p:extLst>
      <p:ext uri="{BB962C8B-B14F-4D97-AF65-F5344CB8AC3E}">
        <p14:creationId xmlns:p14="http://schemas.microsoft.com/office/powerpoint/2010/main" val="165177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Resolution</a:t>
            </a:r>
            <a:endParaRPr lang="es-MX" dirty="0"/>
          </a:p>
        </p:txBody>
      </p:sp>
      <p:sp>
        <p:nvSpPr>
          <p:cNvPr id="3" name="Content Placeholder 2"/>
          <p:cNvSpPr>
            <a:spLocks noGrp="1"/>
          </p:cNvSpPr>
          <p:nvPr>
            <p:ph idx="1"/>
          </p:nvPr>
        </p:nvSpPr>
        <p:spPr>
          <a:xfrm>
            <a:off x="543197" y="1521884"/>
            <a:ext cx="6217920" cy="3814233"/>
          </a:xfrm>
        </p:spPr>
        <p:txBody>
          <a:bodyPr/>
          <a:lstStyle/>
          <a:p>
            <a:r>
              <a:rPr lang="en-US" dirty="0" smtClean="0"/>
              <a:t>When there are conflicts of data in the ledger, the nodes simply choose whichever version has the longest chain of work.</a:t>
            </a:r>
          </a:p>
          <a:p>
            <a:r>
              <a:rPr lang="en-US" dirty="0"/>
              <a:t>T</a:t>
            </a:r>
            <a:r>
              <a:rPr lang="en-US" dirty="0" smtClean="0"/>
              <a:t>his conflict can be simply an update to the chain (1 more block means it is chosen over the previous version without the newest signature)</a:t>
            </a:r>
          </a:p>
          <a:p>
            <a:r>
              <a:rPr lang="en-US" dirty="0" smtClean="0"/>
              <a:t>The conflict can be another version of the original transaction (an attack to the chain).</a:t>
            </a:r>
          </a:p>
          <a:p>
            <a:r>
              <a:rPr lang="en-US" dirty="0" smtClean="0"/>
              <a:t>Therefore, it cannot be so easy to add to the chain, otherwise attackers with more computing power could outgrow the original chain.</a:t>
            </a:r>
            <a:endParaRPr lang="es-MX" dirty="0"/>
          </a:p>
        </p:txBody>
      </p:sp>
      <p:sp>
        <p:nvSpPr>
          <p:cNvPr id="4" name="Text Placeholder 3"/>
          <p:cNvSpPr>
            <a:spLocks noGrp="1"/>
          </p:cNvSpPr>
          <p:nvPr>
            <p:ph type="body" sz="half" idx="2"/>
          </p:nvPr>
        </p:nvSpPr>
        <p:spPr/>
        <p:txBody>
          <a:bodyPr/>
          <a:lstStyle/>
          <a:p>
            <a:r>
              <a:rPr lang="en-US" dirty="0" smtClean="0"/>
              <a:t> </a:t>
            </a:r>
            <a:endParaRPr lang="es-MX" dirty="0"/>
          </a:p>
        </p:txBody>
      </p:sp>
    </p:spTree>
    <p:extLst>
      <p:ext uri="{BB962C8B-B14F-4D97-AF65-F5344CB8AC3E}">
        <p14:creationId xmlns:p14="http://schemas.microsoft.com/office/powerpoint/2010/main" val="3279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de972b28-e39e-4c5d-b450-f86d41336365" Revision="1" Stencil="System.MyShapes" StencilVersion="1.0"/>
</Control>
</file>

<file path=customXml/itemProps1.xml><?xml version="1.0" encoding="utf-8"?>
<ds:datastoreItem xmlns:ds="http://schemas.openxmlformats.org/officeDocument/2006/customXml" ds:itemID="{B04A1AA3-FB9C-4121-A69A-0CB56C3066C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614</TotalTime>
  <Words>806</Words>
  <Application>Microsoft Office PowerPoint</Application>
  <PresentationFormat>Widescreen</PresentationFormat>
  <Paragraphs>85</Paragraphs>
  <Slides>20</Slides>
  <Notes>1</Notes>
  <HiddenSlides>0</HiddenSlides>
  <MMClips>1</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Diamond Grid 16x9</vt:lpstr>
      <vt:lpstr>Blockchain </vt:lpstr>
      <vt:lpstr>What is Blockchain?</vt:lpstr>
      <vt:lpstr>An incorruptible distributed digital ledger</vt:lpstr>
      <vt:lpstr>History</vt:lpstr>
      <vt:lpstr>How does it work?</vt:lpstr>
      <vt:lpstr>The Network</vt:lpstr>
      <vt:lpstr>The Algorithm 1</vt:lpstr>
      <vt:lpstr>The Algorithm 2</vt:lpstr>
      <vt:lpstr>Conflict Resolution</vt:lpstr>
      <vt:lpstr>POW vs POS</vt:lpstr>
      <vt:lpstr>The incentive to work</vt:lpstr>
      <vt:lpstr>So What?</vt:lpstr>
      <vt:lpstr>Applications of Blockchain</vt:lpstr>
      <vt:lpstr>Trends &amp; Growth</vt:lpstr>
      <vt:lpstr>Trends &amp; Growth</vt:lpstr>
      <vt:lpstr>Trends &amp; Growth</vt:lpstr>
      <vt:lpstr>Trends &amp; Growth</vt:lpstr>
      <vt:lpstr>How do I get a piece of this cake?</vt:lpstr>
      <vt:lpstr>References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cesar marin</dc:creator>
  <cp:lastModifiedBy>cesar marin</cp:lastModifiedBy>
  <cp:revision>42</cp:revision>
  <dcterms:created xsi:type="dcterms:W3CDTF">2018-02-14T03:35:08Z</dcterms:created>
  <dcterms:modified xsi:type="dcterms:W3CDTF">2018-02-15T16:40:41Z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Tfs.IsStoryboard">
    <vt:bool>true</vt:bool>
  </property>
</Properties>
</file>