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13"/>
  </p:notesMasterIdLst>
  <p:sldIdLst>
    <p:sldId id="256" r:id="rId2"/>
    <p:sldId id="257" r:id="rId3"/>
    <p:sldId id="264" r:id="rId4"/>
    <p:sldId id="265" r:id="rId5"/>
    <p:sldId id="258" r:id="rId6"/>
    <p:sldId id="259" r:id="rId7"/>
    <p:sldId id="260" r:id="rId8"/>
    <p:sldId id="261" r:id="rId9"/>
    <p:sldId id="262" r:id="rId10"/>
    <p:sldId id="263" r:id="rId11"/>
    <p:sldId id="266" r:id="rId12"/>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42"/>
    <p:restoredTop sz="94710"/>
  </p:normalViewPr>
  <p:slideViewPr>
    <p:cSldViewPr snapToGrid="0" snapToObjects="1">
      <p:cViewPr varScale="1">
        <p:scale>
          <a:sx n="131" d="100"/>
          <a:sy n="131" d="100"/>
        </p:scale>
        <p:origin x="8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BD1B42-93CF-654B-A425-1791532A518A}" type="datetimeFigureOut">
              <a:rPr lang="en-MX" smtClean="0"/>
              <a:t>28/10/20</a:t>
            </a:fld>
            <a:endParaRPr lang="en-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2C844A-9A40-6A43-B5F1-D3CA0856CF8A}" type="slidenum">
              <a:rPr lang="en-MX" smtClean="0"/>
              <a:t>‹#›</a:t>
            </a:fld>
            <a:endParaRPr lang="en-MX"/>
          </a:p>
        </p:txBody>
      </p:sp>
    </p:spTree>
    <p:extLst>
      <p:ext uri="{BB962C8B-B14F-4D97-AF65-F5344CB8AC3E}">
        <p14:creationId xmlns:p14="http://schemas.microsoft.com/office/powerpoint/2010/main" val="1417665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Hello, Thank you for watching my Video Presentation for the IBM Advance Data Science Capstone. I am Cesar Robles and I'm going to analyse the COVID outbreak in Mexico.</a:t>
            </a:r>
          </a:p>
          <a:p>
            <a:r>
              <a:rPr lang="en-MX" dirty="0"/>
              <a:t>Hope  you can find this video interesting and useful.</a:t>
            </a:r>
          </a:p>
        </p:txBody>
      </p:sp>
      <p:sp>
        <p:nvSpPr>
          <p:cNvPr id="4" name="Slide Number Placeholder 3"/>
          <p:cNvSpPr>
            <a:spLocks noGrp="1"/>
          </p:cNvSpPr>
          <p:nvPr>
            <p:ph type="sldNum" sz="quarter" idx="5"/>
          </p:nvPr>
        </p:nvSpPr>
        <p:spPr/>
        <p:txBody>
          <a:bodyPr/>
          <a:lstStyle/>
          <a:p>
            <a:fld id="{C72C844A-9A40-6A43-B5F1-D3CA0856CF8A}" type="slidenum">
              <a:rPr lang="en-MX" smtClean="0"/>
              <a:t>1</a:t>
            </a:fld>
            <a:endParaRPr lang="en-MX"/>
          </a:p>
        </p:txBody>
      </p:sp>
    </p:spTree>
    <p:extLst>
      <p:ext uri="{BB962C8B-B14F-4D97-AF65-F5344CB8AC3E}">
        <p14:creationId xmlns:p14="http://schemas.microsoft.com/office/powerpoint/2010/main" val="4250079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For this brief presentation, I follown the next content.</a:t>
            </a:r>
          </a:p>
          <a:p>
            <a:r>
              <a:rPr lang="en-MX" dirty="0"/>
              <a:t>* brief explanation of what is COVID</a:t>
            </a:r>
          </a:p>
          <a:p>
            <a:r>
              <a:rPr lang="en-MX" dirty="0"/>
              <a:t>* Where we can find and download the information</a:t>
            </a:r>
          </a:p>
          <a:p>
            <a:r>
              <a:rPr lang="en-MX" dirty="0"/>
              <a:t>* The distribution along the Mexican States</a:t>
            </a:r>
          </a:p>
          <a:p>
            <a:r>
              <a:rPr lang="en-MX" dirty="0"/>
              <a:t>* How is affecting the Mexican population</a:t>
            </a:r>
          </a:p>
          <a:p>
            <a:r>
              <a:rPr lang="en-MX" dirty="0"/>
              <a:t>* A daily confirm cases</a:t>
            </a:r>
          </a:p>
          <a:p>
            <a:r>
              <a:rPr lang="en-MX" dirty="0"/>
              <a:t>* A daily deceased cases</a:t>
            </a:r>
          </a:p>
          <a:p>
            <a:r>
              <a:rPr lang="en-MX" dirty="0"/>
              <a:t>* A brief explanation about the forecasting</a:t>
            </a:r>
          </a:p>
          <a:p>
            <a:r>
              <a:rPr lang="en-MX" dirty="0"/>
              <a:t>* and a SARIMAM model</a:t>
            </a:r>
          </a:p>
        </p:txBody>
      </p:sp>
      <p:sp>
        <p:nvSpPr>
          <p:cNvPr id="4" name="Slide Number Placeholder 3"/>
          <p:cNvSpPr>
            <a:spLocks noGrp="1"/>
          </p:cNvSpPr>
          <p:nvPr>
            <p:ph type="sldNum" sz="quarter" idx="5"/>
          </p:nvPr>
        </p:nvSpPr>
        <p:spPr/>
        <p:txBody>
          <a:bodyPr/>
          <a:lstStyle/>
          <a:p>
            <a:fld id="{C72C844A-9A40-6A43-B5F1-D3CA0856CF8A}" type="slidenum">
              <a:rPr lang="en-MX" smtClean="0"/>
              <a:t>2</a:t>
            </a:fld>
            <a:endParaRPr lang="en-MX"/>
          </a:p>
        </p:txBody>
      </p:sp>
    </p:spTree>
    <p:extLst>
      <p:ext uri="{BB962C8B-B14F-4D97-AF65-F5344CB8AC3E}">
        <p14:creationId xmlns:p14="http://schemas.microsoft.com/office/powerpoint/2010/main" val="1136025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The COVID outbreak is a infectious disease caused by the coronavirus, which is a respiratory pathogen.</a:t>
            </a:r>
          </a:p>
          <a:p>
            <a:r>
              <a:rPr lang="en-MX" dirty="0"/>
              <a:t>It is affecting all the world, but for this analysis we will focus our attention to Mexico. In this case, the outbreak began on February 2020 and util today we have near 800,000 confirmed cases and 88,000 deceased.</a:t>
            </a:r>
          </a:p>
          <a:p>
            <a:endParaRPr lang="en-MX" dirty="0"/>
          </a:p>
          <a:p>
            <a:r>
              <a:rPr lang="en-MX" dirty="0"/>
              <a:t>The main idea is to understand how the COVID is propagatin along the Mexican states and how it affect in the near future.</a:t>
            </a:r>
          </a:p>
        </p:txBody>
      </p:sp>
      <p:sp>
        <p:nvSpPr>
          <p:cNvPr id="4" name="Slide Number Placeholder 3"/>
          <p:cNvSpPr>
            <a:spLocks noGrp="1"/>
          </p:cNvSpPr>
          <p:nvPr>
            <p:ph type="sldNum" sz="quarter" idx="5"/>
          </p:nvPr>
        </p:nvSpPr>
        <p:spPr/>
        <p:txBody>
          <a:bodyPr/>
          <a:lstStyle/>
          <a:p>
            <a:fld id="{C72C844A-9A40-6A43-B5F1-D3CA0856CF8A}" type="slidenum">
              <a:rPr lang="en-MX" smtClean="0"/>
              <a:t>3</a:t>
            </a:fld>
            <a:endParaRPr lang="en-MX"/>
          </a:p>
        </p:txBody>
      </p:sp>
    </p:spTree>
    <p:extLst>
      <p:ext uri="{BB962C8B-B14F-4D97-AF65-F5344CB8AC3E}">
        <p14:creationId xmlns:p14="http://schemas.microsoft.com/office/powerpoint/2010/main" val="959076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10/28/20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5801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10/28/20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8556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10/28/20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937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10/28/20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473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10/28/20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8946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10/28/20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3069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10/28/20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41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10/28/20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89519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10/28/20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6574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10/28/20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5230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10/28/20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4154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10/28/20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1874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cmaroblesg/Advanced_DataScience_Capston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COVID-19_pandemic_in_Mexico%5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atosabiertos.salud.gob.mx/gobmx/salud/datos_abiertos/diccionario_datos_covid19.zip" TargetMode="External"/><Relationship Id="rId2" Type="http://schemas.openxmlformats.org/officeDocument/2006/relationships/hyperlink" Target="http://datosabiertos.salud.gob.mx/gobmx/salud/datos_abiertos/datos_abiertos_covid19.zi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AA6D1B-0BE9-4DDB-9484-3FF1936D7802}"/>
              </a:ext>
            </a:extLst>
          </p:cNvPr>
          <p:cNvPicPr>
            <a:picLocks noChangeAspect="1"/>
          </p:cNvPicPr>
          <p:nvPr/>
        </p:nvPicPr>
        <p:blipFill rotWithShape="1">
          <a:blip r:embed="rId3"/>
          <a:srcRect t="37628" b="22058"/>
          <a:stretch/>
        </p:blipFill>
        <p:spPr>
          <a:xfrm>
            <a:off x="-32" y="10"/>
            <a:ext cx="12192031" cy="4915066"/>
          </a:xfrm>
          <a:prstGeom prst="rect">
            <a:avLst/>
          </a:prstGeom>
        </p:spPr>
      </p:pic>
      <p:sp>
        <p:nvSpPr>
          <p:cNvPr id="22" name="Rectangle 21">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9E5C96A-EC84-944E-AB9A-0DF48C9F322A}"/>
              </a:ext>
            </a:extLst>
          </p:cNvPr>
          <p:cNvSpPr>
            <a:spLocks noGrp="1"/>
          </p:cNvSpPr>
          <p:nvPr>
            <p:ph type="ctrTitle"/>
          </p:nvPr>
        </p:nvSpPr>
        <p:spPr>
          <a:xfrm>
            <a:off x="828675" y="5120639"/>
            <a:ext cx="7137263" cy="1280161"/>
          </a:xfrm>
        </p:spPr>
        <p:txBody>
          <a:bodyPr anchor="ctr">
            <a:normAutofit/>
          </a:bodyPr>
          <a:lstStyle/>
          <a:p>
            <a:pPr algn="r"/>
            <a:r>
              <a:rPr lang="en-MX" sz="4800">
                <a:solidFill>
                  <a:srgbClr val="FFFFFF"/>
                </a:solidFill>
              </a:rPr>
              <a:t>Mexican COVID-19 Analysis</a:t>
            </a:r>
          </a:p>
        </p:txBody>
      </p:sp>
      <p:sp>
        <p:nvSpPr>
          <p:cNvPr id="3" name="Subtitle 2">
            <a:extLst>
              <a:ext uri="{FF2B5EF4-FFF2-40B4-BE49-F238E27FC236}">
                <a16:creationId xmlns:a16="http://schemas.microsoft.com/office/drawing/2014/main" id="{EFAE2498-D0A4-CB42-ADAE-187B65471A31}"/>
              </a:ext>
            </a:extLst>
          </p:cNvPr>
          <p:cNvSpPr>
            <a:spLocks noGrp="1"/>
          </p:cNvSpPr>
          <p:nvPr>
            <p:ph type="subTitle" idx="1"/>
          </p:nvPr>
        </p:nvSpPr>
        <p:spPr>
          <a:xfrm>
            <a:off x="8289580" y="5120639"/>
            <a:ext cx="3073745" cy="1280160"/>
          </a:xfrm>
        </p:spPr>
        <p:txBody>
          <a:bodyPr anchor="ctr">
            <a:normAutofit/>
          </a:bodyPr>
          <a:lstStyle/>
          <a:p>
            <a:r>
              <a:rPr lang="en-MX" sz="1500" dirty="0">
                <a:solidFill>
                  <a:srgbClr val="FFFFFF"/>
                </a:solidFill>
              </a:rPr>
              <a:t>Cesar RobleS</a:t>
            </a:r>
          </a:p>
          <a:p>
            <a:r>
              <a:rPr lang="en-MX" sz="1500" dirty="0">
                <a:solidFill>
                  <a:srgbClr val="FFFFFF"/>
                </a:solidFill>
              </a:rPr>
              <a:t>10.26.2020</a:t>
            </a:r>
          </a:p>
        </p:txBody>
      </p:sp>
      <p:cxnSp>
        <p:nvCxnSpPr>
          <p:cNvPr id="24" name="Straight Connector 23">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656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8191"/>
    </mc:Choice>
    <mc:Fallback xmlns="">
      <p:transition spd="slow" advTm="1819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74F5-0C18-2C43-89F3-B36A1430BFF0}"/>
              </a:ext>
            </a:extLst>
          </p:cNvPr>
          <p:cNvSpPr>
            <a:spLocks noGrp="1"/>
          </p:cNvSpPr>
          <p:nvPr>
            <p:ph type="title"/>
          </p:nvPr>
        </p:nvSpPr>
        <p:spPr/>
        <p:txBody>
          <a:bodyPr/>
          <a:lstStyle/>
          <a:p>
            <a:r>
              <a:rPr lang="en-MX" dirty="0"/>
              <a:t>SARIMAX Time Series Model</a:t>
            </a:r>
          </a:p>
        </p:txBody>
      </p:sp>
      <p:pic>
        <p:nvPicPr>
          <p:cNvPr id="5" name="Content Placeholder 4" descr="Table&#10;&#10;Description automatically generated">
            <a:extLst>
              <a:ext uri="{FF2B5EF4-FFF2-40B4-BE49-F238E27FC236}">
                <a16:creationId xmlns:a16="http://schemas.microsoft.com/office/drawing/2014/main" id="{B6C88A58-808B-4149-BF5C-37BA950F8D24}"/>
              </a:ext>
            </a:extLst>
          </p:cNvPr>
          <p:cNvPicPr>
            <a:picLocks noGrp="1" noChangeAspect="1"/>
          </p:cNvPicPr>
          <p:nvPr>
            <p:ph idx="1"/>
          </p:nvPr>
        </p:nvPicPr>
        <p:blipFill>
          <a:blip r:embed="rId2"/>
          <a:stretch>
            <a:fillRect/>
          </a:stretch>
        </p:blipFill>
        <p:spPr>
          <a:xfrm>
            <a:off x="1151485" y="2074436"/>
            <a:ext cx="4792116" cy="2709127"/>
          </a:xfrm>
        </p:spPr>
      </p:pic>
      <p:pic>
        <p:nvPicPr>
          <p:cNvPr id="7" name="Picture 6" descr="Chart, line chart&#10;&#10;Description automatically generated">
            <a:extLst>
              <a:ext uri="{FF2B5EF4-FFF2-40B4-BE49-F238E27FC236}">
                <a16:creationId xmlns:a16="http://schemas.microsoft.com/office/drawing/2014/main" id="{35F90CA7-52CA-3549-B1B3-4D4CBBA7A1B1}"/>
              </a:ext>
            </a:extLst>
          </p:cNvPr>
          <p:cNvPicPr>
            <a:picLocks noChangeAspect="1"/>
          </p:cNvPicPr>
          <p:nvPr/>
        </p:nvPicPr>
        <p:blipFill>
          <a:blip r:embed="rId3"/>
          <a:stretch>
            <a:fillRect/>
          </a:stretch>
        </p:blipFill>
        <p:spPr>
          <a:xfrm>
            <a:off x="6141413" y="1942789"/>
            <a:ext cx="5479663" cy="2548681"/>
          </a:xfrm>
          <a:prstGeom prst="rect">
            <a:avLst/>
          </a:prstGeom>
        </p:spPr>
      </p:pic>
      <p:pic>
        <p:nvPicPr>
          <p:cNvPr id="9" name="Picture 8" descr="Chart&#10;&#10;Description automatically generated">
            <a:extLst>
              <a:ext uri="{FF2B5EF4-FFF2-40B4-BE49-F238E27FC236}">
                <a16:creationId xmlns:a16="http://schemas.microsoft.com/office/drawing/2014/main" id="{2C521C02-8092-EF48-BFC7-8597519F12B1}"/>
              </a:ext>
            </a:extLst>
          </p:cNvPr>
          <p:cNvPicPr>
            <a:picLocks noChangeAspect="1"/>
          </p:cNvPicPr>
          <p:nvPr/>
        </p:nvPicPr>
        <p:blipFill>
          <a:blip r:embed="rId4"/>
          <a:stretch>
            <a:fillRect/>
          </a:stretch>
        </p:blipFill>
        <p:spPr>
          <a:xfrm>
            <a:off x="5943601" y="4572001"/>
            <a:ext cx="5723554" cy="1773774"/>
          </a:xfrm>
          <a:prstGeom prst="rect">
            <a:avLst/>
          </a:prstGeom>
        </p:spPr>
      </p:pic>
    </p:spTree>
    <p:extLst>
      <p:ext uri="{BB962C8B-B14F-4D97-AF65-F5344CB8AC3E}">
        <p14:creationId xmlns:p14="http://schemas.microsoft.com/office/powerpoint/2010/main" val="462424187"/>
      </p:ext>
    </p:extLst>
  </p:cSld>
  <p:clrMapOvr>
    <a:masterClrMapping/>
  </p:clrMapOvr>
  <mc:AlternateContent xmlns:mc="http://schemas.openxmlformats.org/markup-compatibility/2006" xmlns:p14="http://schemas.microsoft.com/office/powerpoint/2010/main">
    <mc:Choice Requires="p14">
      <p:transition spd="slow" p14:dur="2000" advTm="108579"/>
    </mc:Choice>
    <mc:Fallback xmlns="">
      <p:transition spd="slow" advTm="10857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FBA1D-9584-FD49-A1C0-3F9B7211EFA4}"/>
              </a:ext>
            </a:extLst>
          </p:cNvPr>
          <p:cNvSpPr>
            <a:spLocks noGrp="1"/>
          </p:cNvSpPr>
          <p:nvPr>
            <p:ph type="title"/>
          </p:nvPr>
        </p:nvSpPr>
        <p:spPr/>
        <p:txBody>
          <a:bodyPr/>
          <a:lstStyle/>
          <a:p>
            <a:r>
              <a:rPr lang="en-MX" dirty="0"/>
              <a:t>Thank you for your kind attention!</a:t>
            </a:r>
          </a:p>
        </p:txBody>
      </p:sp>
      <p:sp>
        <p:nvSpPr>
          <p:cNvPr id="3" name="Content Placeholder 2">
            <a:extLst>
              <a:ext uri="{FF2B5EF4-FFF2-40B4-BE49-F238E27FC236}">
                <a16:creationId xmlns:a16="http://schemas.microsoft.com/office/drawing/2014/main" id="{BB98FD5A-5527-DA44-9A74-18DE94535D47}"/>
              </a:ext>
            </a:extLst>
          </p:cNvPr>
          <p:cNvSpPr>
            <a:spLocks noGrp="1"/>
          </p:cNvSpPr>
          <p:nvPr>
            <p:ph idx="1"/>
          </p:nvPr>
        </p:nvSpPr>
        <p:spPr/>
        <p:txBody>
          <a:bodyPr/>
          <a:lstStyle/>
          <a:p>
            <a:pPr lvl="1">
              <a:buFont typeface="Arial" panose="020B0604020202020204" pitchFamily="34" charset="0"/>
              <a:buChar char="•"/>
            </a:pPr>
            <a:endParaRPr lang="en-MX" dirty="0"/>
          </a:p>
          <a:p>
            <a:pPr marL="201168" lvl="1" indent="0">
              <a:buNone/>
            </a:pPr>
            <a:endParaRPr lang="en-MX" dirty="0"/>
          </a:p>
          <a:p>
            <a:pPr lvl="1">
              <a:buFont typeface="Arial" panose="020B0604020202020204" pitchFamily="34" charset="0"/>
              <a:buChar char="•"/>
            </a:pPr>
            <a:endParaRPr lang="en-MX" dirty="0"/>
          </a:p>
          <a:p>
            <a:pPr lvl="1">
              <a:buFont typeface="Arial" panose="020B0604020202020204" pitchFamily="34" charset="0"/>
              <a:buChar char="•"/>
            </a:pPr>
            <a:r>
              <a:rPr lang="en-MX" dirty="0"/>
              <a:t>Please visit my github to check the code:</a:t>
            </a:r>
          </a:p>
          <a:p>
            <a:pPr marL="201168" lvl="1" indent="0">
              <a:buNone/>
            </a:pPr>
            <a:r>
              <a:rPr lang="en-US" dirty="0">
                <a:hlinkClick r:id="rId2"/>
              </a:rPr>
              <a:t>https://github.com/cmaroblesg/Advanced_DataScience_Capstone</a:t>
            </a:r>
            <a:endParaRPr lang="en-US" dirty="0"/>
          </a:p>
          <a:p>
            <a:pPr marL="201168" lvl="1" indent="0">
              <a:buNone/>
            </a:pPr>
            <a:endParaRPr lang="en-US" dirty="0"/>
          </a:p>
        </p:txBody>
      </p:sp>
    </p:spTree>
    <p:extLst>
      <p:ext uri="{BB962C8B-B14F-4D97-AF65-F5344CB8AC3E}">
        <p14:creationId xmlns:p14="http://schemas.microsoft.com/office/powerpoint/2010/main" val="1577789634"/>
      </p:ext>
    </p:extLst>
  </p:cSld>
  <p:clrMapOvr>
    <a:masterClrMapping/>
  </p:clrMapOvr>
  <mc:AlternateContent xmlns:mc="http://schemas.openxmlformats.org/markup-compatibility/2006" xmlns:p14="http://schemas.microsoft.com/office/powerpoint/2010/main">
    <mc:Choice Requires="p14">
      <p:transition spd="slow" p14:dur="2000" advTm="49838"/>
    </mc:Choice>
    <mc:Fallback xmlns="">
      <p:transition spd="slow" advTm="4983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4751A-33DC-9445-BEAF-E14A3C37B5ED}"/>
              </a:ext>
            </a:extLst>
          </p:cNvPr>
          <p:cNvSpPr>
            <a:spLocks noGrp="1"/>
          </p:cNvSpPr>
          <p:nvPr>
            <p:ph type="title"/>
          </p:nvPr>
        </p:nvSpPr>
        <p:spPr/>
        <p:txBody>
          <a:bodyPr/>
          <a:lstStyle/>
          <a:p>
            <a:r>
              <a:rPr lang="en-MX" dirty="0"/>
              <a:t>Content</a:t>
            </a:r>
          </a:p>
        </p:txBody>
      </p:sp>
      <p:sp>
        <p:nvSpPr>
          <p:cNvPr id="3" name="Content Placeholder 2">
            <a:extLst>
              <a:ext uri="{FF2B5EF4-FFF2-40B4-BE49-F238E27FC236}">
                <a16:creationId xmlns:a16="http://schemas.microsoft.com/office/drawing/2014/main" id="{B9C1BFDF-4259-5F48-A6E7-29F451F7C391}"/>
              </a:ext>
            </a:extLst>
          </p:cNvPr>
          <p:cNvSpPr>
            <a:spLocks noGrp="1"/>
          </p:cNvSpPr>
          <p:nvPr>
            <p:ph idx="1"/>
          </p:nvPr>
        </p:nvSpPr>
        <p:spPr/>
        <p:txBody>
          <a:bodyPr/>
          <a:lstStyle/>
          <a:p>
            <a:pPr lvl="1">
              <a:buFont typeface="Arial" panose="020B0604020202020204" pitchFamily="34" charset="0"/>
              <a:buChar char="•"/>
            </a:pPr>
            <a:r>
              <a:rPr lang="en-MX" dirty="0"/>
              <a:t>What is the COVID-19?</a:t>
            </a:r>
          </a:p>
          <a:p>
            <a:pPr lvl="1">
              <a:buFont typeface="Arial" panose="020B0604020202020204" pitchFamily="34" charset="0"/>
              <a:buChar char="•"/>
            </a:pPr>
            <a:r>
              <a:rPr lang="en-MX" dirty="0"/>
              <a:t>Extracting the information?</a:t>
            </a:r>
          </a:p>
          <a:p>
            <a:pPr lvl="1">
              <a:buFont typeface="Arial" panose="020B0604020202020204" pitchFamily="34" charset="0"/>
              <a:buChar char="•"/>
            </a:pPr>
            <a:r>
              <a:rPr lang="en-MX" dirty="0"/>
              <a:t>COVID-19 Distribution across Mexican States</a:t>
            </a:r>
          </a:p>
          <a:p>
            <a:pPr lvl="1">
              <a:buFont typeface="Arial" panose="020B0604020202020204" pitchFamily="34" charset="0"/>
              <a:buChar char="•"/>
            </a:pPr>
            <a:r>
              <a:rPr lang="en-MX" dirty="0"/>
              <a:t>COVID-19 in the mexican population</a:t>
            </a:r>
          </a:p>
          <a:p>
            <a:pPr lvl="1">
              <a:buFont typeface="Arial" panose="020B0604020202020204" pitchFamily="34" charset="0"/>
              <a:buChar char="•"/>
            </a:pPr>
            <a:r>
              <a:rPr lang="en-MX" dirty="0"/>
              <a:t>Daily Confirmed COVID-19 Cases in Mexico</a:t>
            </a:r>
          </a:p>
          <a:p>
            <a:pPr lvl="1">
              <a:buFont typeface="Arial" panose="020B0604020202020204" pitchFamily="34" charset="0"/>
              <a:buChar char="•"/>
            </a:pPr>
            <a:r>
              <a:rPr lang="en-MX" dirty="0"/>
              <a:t>Daily Deceased COVID-19 Reported cases in Mexico</a:t>
            </a:r>
          </a:p>
          <a:p>
            <a:pPr lvl="1">
              <a:buFont typeface="Arial" panose="020B0604020202020204" pitchFamily="34" charset="0"/>
              <a:buChar char="•"/>
            </a:pPr>
            <a:r>
              <a:rPr lang="en-MX" dirty="0"/>
              <a:t>Forecasting Using Time Series</a:t>
            </a:r>
          </a:p>
          <a:p>
            <a:pPr lvl="1">
              <a:buFont typeface="Arial" panose="020B0604020202020204" pitchFamily="34" charset="0"/>
              <a:buChar char="•"/>
            </a:pPr>
            <a:r>
              <a:rPr lang="en-MX" dirty="0"/>
              <a:t>SARIMAX Time Series Model</a:t>
            </a:r>
          </a:p>
        </p:txBody>
      </p:sp>
    </p:spTree>
    <p:extLst>
      <p:ext uri="{BB962C8B-B14F-4D97-AF65-F5344CB8AC3E}">
        <p14:creationId xmlns:p14="http://schemas.microsoft.com/office/powerpoint/2010/main" val="3621504648"/>
      </p:ext>
    </p:extLst>
  </p:cSld>
  <p:clrMapOvr>
    <a:masterClrMapping/>
  </p:clrMapOvr>
  <mc:AlternateContent xmlns:mc="http://schemas.openxmlformats.org/markup-compatibility/2006" xmlns:p14="http://schemas.microsoft.com/office/powerpoint/2010/main">
    <mc:Choice Requires="p14">
      <p:transition spd="slow" p14:dur="2000" advTm="32347"/>
    </mc:Choice>
    <mc:Fallback xmlns="">
      <p:transition spd="slow" advTm="3234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2469-B39B-FC45-88CA-CB30FE1B0102}"/>
              </a:ext>
            </a:extLst>
          </p:cNvPr>
          <p:cNvSpPr>
            <a:spLocks noGrp="1"/>
          </p:cNvSpPr>
          <p:nvPr>
            <p:ph type="title"/>
          </p:nvPr>
        </p:nvSpPr>
        <p:spPr/>
        <p:txBody>
          <a:bodyPr/>
          <a:lstStyle/>
          <a:p>
            <a:r>
              <a:rPr lang="en-MX" dirty="0"/>
              <a:t>What is the COVID-19?</a:t>
            </a:r>
          </a:p>
        </p:txBody>
      </p:sp>
      <p:sp>
        <p:nvSpPr>
          <p:cNvPr id="3" name="Content Placeholder 2">
            <a:extLst>
              <a:ext uri="{FF2B5EF4-FFF2-40B4-BE49-F238E27FC236}">
                <a16:creationId xmlns:a16="http://schemas.microsoft.com/office/drawing/2014/main" id="{E8DEF490-4EE5-8D4B-B211-97C4AA272F50}"/>
              </a:ext>
            </a:extLst>
          </p:cNvPr>
          <p:cNvSpPr>
            <a:spLocks noGrp="1"/>
          </p:cNvSpPr>
          <p:nvPr>
            <p:ph idx="1"/>
          </p:nvPr>
        </p:nvSpPr>
        <p:spPr/>
        <p:txBody>
          <a:bodyPr>
            <a:normAutofit lnSpcReduction="10000"/>
          </a:bodyPr>
          <a:lstStyle/>
          <a:p>
            <a:pPr lvl="1" algn="just">
              <a:buFont typeface="Arial" panose="020B0604020202020204" pitchFamily="34" charset="0"/>
              <a:buChar char="•"/>
            </a:pPr>
            <a:r>
              <a:rPr lang="en-US" b="1" dirty="0"/>
              <a:t>COVID-19</a:t>
            </a:r>
            <a:r>
              <a:rPr lang="en-US" dirty="0"/>
              <a:t> is the infectious disease caused by the coronavirus, </a:t>
            </a:r>
            <a:r>
              <a:rPr lang="en-US" i="1" dirty="0"/>
              <a:t>SARS-CoV-2</a:t>
            </a:r>
            <a:r>
              <a:rPr lang="en-US" dirty="0"/>
              <a:t>, which is a respiratory pathogen. WHO (World Health Organization) first learned of this new virus from cases in Wuhan, People’s Republic of China on 31 December 2019.</a:t>
            </a:r>
          </a:p>
          <a:p>
            <a:pPr lvl="1" algn="just">
              <a:buFont typeface="Arial" panose="020B0604020202020204" pitchFamily="34" charset="0"/>
              <a:buChar char="•"/>
            </a:pPr>
            <a:r>
              <a:rPr lang="en-US" dirty="0"/>
              <a:t>The virus was confirmed to have reached Mexico in February 2020. However, the National Council of Science and Technology (CONACYT) reported two cases of COVID-19 in mid-January 2020 in the states of Nayarit and Tabasco, one case per state. </a:t>
            </a:r>
          </a:p>
          <a:p>
            <a:pPr lvl="1" algn="just">
              <a:buFont typeface="Arial" panose="020B0604020202020204" pitchFamily="34" charset="0"/>
              <a:buChar char="•"/>
            </a:pPr>
            <a:r>
              <a:rPr lang="en-US" dirty="0"/>
              <a:t>As of October, there had been near 800,000 confirmed cases of COVID-19 in Mexico and circa 88,000 reported deaths, although the Secretariat of Health, through the "</a:t>
            </a:r>
            <a:r>
              <a:rPr lang="en-US" dirty="0" err="1"/>
              <a:t>Programa</a:t>
            </a:r>
            <a:r>
              <a:rPr lang="en-US" dirty="0"/>
              <a:t> Centinela" (Spanish for "Sentinel Program") estimated in mid July 2020 that there were more than 2,875,734 cases in Mexico, because they were considering the total number of cases confirmed as a statistical sample.</a:t>
            </a:r>
          </a:p>
          <a:p>
            <a:pPr algn="just"/>
            <a:r>
              <a:rPr lang="en-US" u="sng" dirty="0">
                <a:hlinkClick r:id="rId3"/>
              </a:rPr>
              <a:t>https://en.wikipedia.org/wiki/COVID-19_pandemic_in_Mexico</a:t>
            </a:r>
            <a:endParaRPr lang="en-US" dirty="0"/>
          </a:p>
          <a:p>
            <a:pPr algn="just"/>
            <a:endParaRPr lang="en-MX" dirty="0"/>
          </a:p>
        </p:txBody>
      </p:sp>
    </p:spTree>
    <p:extLst>
      <p:ext uri="{BB962C8B-B14F-4D97-AF65-F5344CB8AC3E}">
        <p14:creationId xmlns:p14="http://schemas.microsoft.com/office/powerpoint/2010/main" val="4172675303"/>
      </p:ext>
    </p:extLst>
  </p:cSld>
  <p:clrMapOvr>
    <a:masterClrMapping/>
  </p:clrMapOvr>
  <mc:AlternateContent xmlns:mc="http://schemas.openxmlformats.org/markup-compatibility/2006" xmlns:p14="http://schemas.microsoft.com/office/powerpoint/2010/main">
    <mc:Choice Requires="p14">
      <p:transition spd="slow" p14:dur="2000" advTm="57274"/>
    </mc:Choice>
    <mc:Fallback xmlns="">
      <p:transition spd="slow" advTm="5727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C819C-52B1-074D-AEE6-4763903E31E8}"/>
              </a:ext>
            </a:extLst>
          </p:cNvPr>
          <p:cNvSpPr>
            <a:spLocks noGrp="1"/>
          </p:cNvSpPr>
          <p:nvPr>
            <p:ph type="title"/>
          </p:nvPr>
        </p:nvSpPr>
        <p:spPr/>
        <p:txBody>
          <a:bodyPr/>
          <a:lstStyle/>
          <a:p>
            <a:r>
              <a:rPr lang="en-MX" dirty="0"/>
              <a:t>Extracting the information</a:t>
            </a:r>
          </a:p>
        </p:txBody>
      </p:sp>
      <p:sp>
        <p:nvSpPr>
          <p:cNvPr id="3" name="Content Placeholder 2">
            <a:extLst>
              <a:ext uri="{FF2B5EF4-FFF2-40B4-BE49-F238E27FC236}">
                <a16:creationId xmlns:a16="http://schemas.microsoft.com/office/drawing/2014/main" id="{6FDC9D69-F93D-6941-8025-55319A3FDB18}"/>
              </a:ext>
            </a:extLst>
          </p:cNvPr>
          <p:cNvSpPr>
            <a:spLocks noGrp="1"/>
          </p:cNvSpPr>
          <p:nvPr>
            <p:ph idx="1"/>
          </p:nvPr>
        </p:nvSpPr>
        <p:spPr/>
        <p:txBody>
          <a:bodyPr>
            <a:normAutofit/>
          </a:bodyPr>
          <a:lstStyle/>
          <a:p>
            <a:pPr lvl="1" algn="just">
              <a:buFont typeface="Arial" panose="020B0604020202020204" pitchFamily="34" charset="0"/>
              <a:buChar char="•"/>
            </a:pPr>
            <a:r>
              <a:rPr lang="en-US" dirty="0"/>
              <a:t>Retrieving the information from the Mexican source system. All the information is public, and anyone can download and interact with it. </a:t>
            </a:r>
          </a:p>
          <a:p>
            <a:pPr lvl="1" algn="just">
              <a:buFont typeface="Arial" panose="020B0604020202020204" pitchFamily="34" charset="0"/>
              <a:buChar char="•"/>
            </a:pPr>
            <a:r>
              <a:rPr lang="en-US" dirty="0"/>
              <a:t>The </a:t>
            </a:r>
            <a:r>
              <a:rPr lang="en-US" i="1" dirty="0"/>
              <a:t>database</a:t>
            </a:r>
            <a:r>
              <a:rPr lang="en-US" dirty="0"/>
              <a:t> is in the following link: </a:t>
            </a:r>
          </a:p>
          <a:p>
            <a:pPr marL="201168" lvl="1" indent="0" algn="just">
              <a:buNone/>
            </a:pPr>
            <a:r>
              <a:rPr lang="en-US" u="sng" dirty="0">
                <a:hlinkClick r:id="rId2"/>
              </a:rPr>
              <a:t>http://datosabiertos.salud.gob.mx/gobmx/salud/datos_abiertos/datos_abiertos_covid19.zip</a:t>
            </a:r>
            <a:r>
              <a:rPr lang="en-US" dirty="0"/>
              <a:t> </a:t>
            </a:r>
          </a:p>
          <a:p>
            <a:pPr lvl="1" algn="just">
              <a:buFont typeface="Arial" panose="020B0604020202020204" pitchFamily="34" charset="0"/>
              <a:buChar char="•"/>
            </a:pPr>
            <a:r>
              <a:rPr lang="en-US" dirty="0"/>
              <a:t>The principal </a:t>
            </a:r>
            <a:r>
              <a:rPr lang="en-US" i="1" dirty="0"/>
              <a:t>descriptors</a:t>
            </a:r>
            <a:r>
              <a:rPr lang="en-US" dirty="0"/>
              <a:t> are in the following link: </a:t>
            </a:r>
          </a:p>
          <a:p>
            <a:pPr marL="201168" lvl="1" indent="0" algn="just">
              <a:buNone/>
            </a:pPr>
            <a:r>
              <a:rPr lang="en-US" u="sng" dirty="0">
                <a:hlinkClick r:id="rId3"/>
              </a:rPr>
              <a:t>http://datosabiertos.salud.gob.mx/gobmx/salud/datos_abiertos/diccionario_datos_covid19.zip</a:t>
            </a:r>
            <a:endParaRPr lang="en-US" dirty="0"/>
          </a:p>
          <a:p>
            <a:pPr lvl="1" algn="just">
              <a:buFont typeface="Arial" panose="020B0604020202020204" pitchFamily="34" charset="0"/>
              <a:buChar char="•"/>
            </a:pPr>
            <a:r>
              <a:rPr lang="en-US" dirty="0"/>
              <a:t>Both files are needed to understand the information collected by the Mexican Health Ministry. The information was </a:t>
            </a:r>
            <a:r>
              <a:rPr lang="en-US" dirty="0" err="1"/>
              <a:t>splitted</a:t>
            </a:r>
            <a:r>
              <a:rPr lang="en-US" dirty="0"/>
              <a:t> to avoid problems with the size volume. </a:t>
            </a:r>
          </a:p>
          <a:p>
            <a:pPr marL="0" indent="0" algn="just">
              <a:buNone/>
            </a:pPr>
            <a:endParaRPr lang="en-MX" dirty="0"/>
          </a:p>
        </p:txBody>
      </p:sp>
    </p:spTree>
    <p:extLst>
      <p:ext uri="{BB962C8B-B14F-4D97-AF65-F5344CB8AC3E}">
        <p14:creationId xmlns:p14="http://schemas.microsoft.com/office/powerpoint/2010/main" val="3571375983"/>
      </p:ext>
    </p:extLst>
  </p:cSld>
  <p:clrMapOvr>
    <a:masterClrMapping/>
  </p:clrMapOvr>
  <mc:AlternateContent xmlns:mc="http://schemas.openxmlformats.org/markup-compatibility/2006" xmlns:p14="http://schemas.microsoft.com/office/powerpoint/2010/main">
    <mc:Choice Requires="p14">
      <p:transition spd="slow" p14:dur="2000" advTm="79837"/>
    </mc:Choice>
    <mc:Fallback xmlns="">
      <p:transition spd="slow" advTm="7983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71FD1-3AD7-3E42-A4BD-3C21DE61BBD8}"/>
              </a:ext>
            </a:extLst>
          </p:cNvPr>
          <p:cNvSpPr>
            <a:spLocks noGrp="1"/>
          </p:cNvSpPr>
          <p:nvPr>
            <p:ph type="title"/>
          </p:nvPr>
        </p:nvSpPr>
        <p:spPr/>
        <p:txBody>
          <a:bodyPr/>
          <a:lstStyle/>
          <a:p>
            <a:pPr algn="just"/>
            <a:r>
              <a:rPr lang="en-MX" dirty="0"/>
              <a:t>COVID-19 Distribution across Mexican States</a:t>
            </a:r>
          </a:p>
        </p:txBody>
      </p:sp>
      <p:pic>
        <p:nvPicPr>
          <p:cNvPr id="5" name="Content Placeholder 4" descr="Chart, treemap chart&#10;&#10;Description automatically generated">
            <a:extLst>
              <a:ext uri="{FF2B5EF4-FFF2-40B4-BE49-F238E27FC236}">
                <a16:creationId xmlns:a16="http://schemas.microsoft.com/office/drawing/2014/main" id="{3C676E64-3766-B84B-B60F-474CE4E79348}"/>
              </a:ext>
            </a:extLst>
          </p:cNvPr>
          <p:cNvPicPr>
            <a:picLocks noGrp="1" noChangeAspect="1"/>
          </p:cNvPicPr>
          <p:nvPr>
            <p:ph idx="1"/>
          </p:nvPr>
        </p:nvPicPr>
        <p:blipFill>
          <a:blip r:embed="rId2"/>
          <a:stretch>
            <a:fillRect/>
          </a:stretch>
        </p:blipFill>
        <p:spPr>
          <a:xfrm>
            <a:off x="1231794" y="2058772"/>
            <a:ext cx="6083207" cy="4206103"/>
          </a:xfrm>
        </p:spPr>
      </p:pic>
      <p:sp>
        <p:nvSpPr>
          <p:cNvPr id="6" name="TextBox 5">
            <a:extLst>
              <a:ext uri="{FF2B5EF4-FFF2-40B4-BE49-F238E27FC236}">
                <a16:creationId xmlns:a16="http://schemas.microsoft.com/office/drawing/2014/main" id="{5D30F2B7-8E8F-8943-8D42-BB01AFED78EB}"/>
              </a:ext>
            </a:extLst>
          </p:cNvPr>
          <p:cNvSpPr txBox="1"/>
          <p:nvPr/>
        </p:nvSpPr>
        <p:spPr>
          <a:xfrm>
            <a:off x="7315001" y="2458995"/>
            <a:ext cx="3840679" cy="1754326"/>
          </a:xfrm>
          <a:prstGeom prst="rect">
            <a:avLst/>
          </a:prstGeom>
          <a:noFill/>
        </p:spPr>
        <p:txBody>
          <a:bodyPr wrap="square" rtlCol="0">
            <a:spAutoFit/>
          </a:bodyPr>
          <a:lstStyle/>
          <a:p>
            <a:pPr algn="just"/>
            <a:r>
              <a:rPr lang="en-MX" dirty="0"/>
              <a:t>The treemap on the left illustrates the COVID-19 distribution. The information represents the confirmed cases displaying the most affected in a big square and the less affected into a small square.</a:t>
            </a:r>
          </a:p>
        </p:txBody>
      </p:sp>
    </p:spTree>
    <p:extLst>
      <p:ext uri="{BB962C8B-B14F-4D97-AF65-F5344CB8AC3E}">
        <p14:creationId xmlns:p14="http://schemas.microsoft.com/office/powerpoint/2010/main" val="2742463766"/>
      </p:ext>
    </p:extLst>
  </p:cSld>
  <p:clrMapOvr>
    <a:masterClrMapping/>
  </p:clrMapOvr>
  <mc:AlternateContent xmlns:mc="http://schemas.openxmlformats.org/markup-compatibility/2006" xmlns:p14="http://schemas.microsoft.com/office/powerpoint/2010/main">
    <mc:Choice Requires="p14">
      <p:transition spd="slow" p14:dur="2000" advTm="48677"/>
    </mc:Choice>
    <mc:Fallback xmlns="">
      <p:transition spd="slow" advTm="4867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DCB5D-38C5-3647-AEAA-F26CB99C2AA0}"/>
              </a:ext>
            </a:extLst>
          </p:cNvPr>
          <p:cNvSpPr>
            <a:spLocks noGrp="1"/>
          </p:cNvSpPr>
          <p:nvPr>
            <p:ph type="title"/>
          </p:nvPr>
        </p:nvSpPr>
        <p:spPr/>
        <p:txBody>
          <a:bodyPr/>
          <a:lstStyle/>
          <a:p>
            <a:r>
              <a:rPr lang="en-MX" dirty="0"/>
              <a:t>COVID-19 In the mexican population</a:t>
            </a:r>
          </a:p>
        </p:txBody>
      </p:sp>
      <p:pic>
        <p:nvPicPr>
          <p:cNvPr id="5" name="Content Placeholder 4" descr="Chart, bar chart&#10;&#10;Description automatically generated">
            <a:extLst>
              <a:ext uri="{FF2B5EF4-FFF2-40B4-BE49-F238E27FC236}">
                <a16:creationId xmlns:a16="http://schemas.microsoft.com/office/drawing/2014/main" id="{598B3312-E307-F445-B337-19AD1AEA7F97}"/>
              </a:ext>
            </a:extLst>
          </p:cNvPr>
          <p:cNvPicPr>
            <a:picLocks noGrp="1" noChangeAspect="1"/>
          </p:cNvPicPr>
          <p:nvPr>
            <p:ph idx="1"/>
          </p:nvPr>
        </p:nvPicPr>
        <p:blipFill>
          <a:blip r:embed="rId2"/>
          <a:stretch>
            <a:fillRect/>
          </a:stretch>
        </p:blipFill>
        <p:spPr>
          <a:xfrm>
            <a:off x="3486356" y="2074334"/>
            <a:ext cx="8373255" cy="3760788"/>
          </a:xfrm>
        </p:spPr>
      </p:pic>
      <p:graphicFrame>
        <p:nvGraphicFramePr>
          <p:cNvPr id="6" name="Table 6">
            <a:extLst>
              <a:ext uri="{FF2B5EF4-FFF2-40B4-BE49-F238E27FC236}">
                <a16:creationId xmlns:a16="http://schemas.microsoft.com/office/drawing/2014/main" id="{D264EFC0-177F-DA45-8681-9F538A95B385}"/>
              </a:ext>
            </a:extLst>
          </p:cNvPr>
          <p:cNvGraphicFramePr>
            <a:graphicFrameLocks noGrp="1"/>
          </p:cNvGraphicFramePr>
          <p:nvPr>
            <p:extLst>
              <p:ext uri="{D42A27DB-BD31-4B8C-83A1-F6EECF244321}">
                <p14:modId xmlns:p14="http://schemas.microsoft.com/office/powerpoint/2010/main" val="1894138286"/>
              </p:ext>
            </p:extLst>
          </p:nvPr>
        </p:nvGraphicFramePr>
        <p:xfrm>
          <a:off x="504757" y="2131060"/>
          <a:ext cx="2715098" cy="2595880"/>
        </p:xfrm>
        <a:graphic>
          <a:graphicData uri="http://schemas.openxmlformats.org/drawingml/2006/table">
            <a:tbl>
              <a:tblPr firstRow="1" bandRow="1">
                <a:tableStyleId>{5202B0CA-FC54-4496-8BCA-5EF66A818D29}</a:tableStyleId>
              </a:tblPr>
              <a:tblGrid>
                <a:gridCol w="1540923">
                  <a:extLst>
                    <a:ext uri="{9D8B030D-6E8A-4147-A177-3AD203B41FA5}">
                      <a16:colId xmlns:a16="http://schemas.microsoft.com/office/drawing/2014/main" val="3636559706"/>
                    </a:ext>
                  </a:extLst>
                </a:gridCol>
                <a:gridCol w="1174175">
                  <a:extLst>
                    <a:ext uri="{9D8B030D-6E8A-4147-A177-3AD203B41FA5}">
                      <a16:colId xmlns:a16="http://schemas.microsoft.com/office/drawing/2014/main" val="3652415279"/>
                    </a:ext>
                  </a:extLst>
                </a:gridCol>
              </a:tblGrid>
              <a:tr h="370840">
                <a:tc>
                  <a:txBody>
                    <a:bodyPr/>
                    <a:lstStyle/>
                    <a:p>
                      <a:r>
                        <a:rPr lang="en-MX" sz="1400" dirty="0"/>
                        <a:t>Age</a:t>
                      </a:r>
                    </a:p>
                  </a:txBody>
                  <a:tcPr/>
                </a:tc>
                <a:tc>
                  <a:txBody>
                    <a:bodyPr/>
                    <a:lstStyle/>
                    <a:p>
                      <a:r>
                        <a:rPr lang="en-MX" sz="1400" dirty="0"/>
                        <a:t>Classification</a:t>
                      </a:r>
                    </a:p>
                  </a:txBody>
                  <a:tcPr/>
                </a:tc>
                <a:extLst>
                  <a:ext uri="{0D108BD9-81ED-4DB2-BD59-A6C34878D82A}">
                    <a16:rowId xmlns:a16="http://schemas.microsoft.com/office/drawing/2014/main" val="3611210723"/>
                  </a:ext>
                </a:extLst>
              </a:tr>
              <a:tr h="370840">
                <a:tc>
                  <a:txBody>
                    <a:bodyPr/>
                    <a:lstStyle/>
                    <a:p>
                      <a:r>
                        <a:rPr lang="en-MX" sz="1400" dirty="0"/>
                        <a:t>0 – 4</a:t>
                      </a:r>
                    </a:p>
                  </a:txBody>
                  <a:tcPr/>
                </a:tc>
                <a:tc>
                  <a:txBody>
                    <a:bodyPr/>
                    <a:lstStyle/>
                    <a:p>
                      <a:r>
                        <a:rPr lang="en-MX" sz="1400" dirty="0"/>
                        <a:t>Baby</a:t>
                      </a:r>
                    </a:p>
                  </a:txBody>
                  <a:tcPr/>
                </a:tc>
                <a:extLst>
                  <a:ext uri="{0D108BD9-81ED-4DB2-BD59-A6C34878D82A}">
                    <a16:rowId xmlns:a16="http://schemas.microsoft.com/office/drawing/2014/main" val="2874759959"/>
                  </a:ext>
                </a:extLst>
              </a:tr>
              <a:tr h="370840">
                <a:tc>
                  <a:txBody>
                    <a:bodyPr/>
                    <a:lstStyle/>
                    <a:p>
                      <a:r>
                        <a:rPr lang="en-MX" sz="1400" dirty="0"/>
                        <a:t>5 - 8</a:t>
                      </a:r>
                    </a:p>
                  </a:txBody>
                  <a:tcPr/>
                </a:tc>
                <a:tc>
                  <a:txBody>
                    <a:bodyPr/>
                    <a:lstStyle/>
                    <a:p>
                      <a:r>
                        <a:rPr lang="en-MX" sz="1400" dirty="0"/>
                        <a:t>Child</a:t>
                      </a:r>
                    </a:p>
                  </a:txBody>
                  <a:tcPr/>
                </a:tc>
                <a:extLst>
                  <a:ext uri="{0D108BD9-81ED-4DB2-BD59-A6C34878D82A}">
                    <a16:rowId xmlns:a16="http://schemas.microsoft.com/office/drawing/2014/main" val="3377833045"/>
                  </a:ext>
                </a:extLst>
              </a:tr>
              <a:tr h="370840">
                <a:tc>
                  <a:txBody>
                    <a:bodyPr/>
                    <a:lstStyle/>
                    <a:p>
                      <a:r>
                        <a:rPr lang="en-MX" sz="1400" dirty="0"/>
                        <a:t>9 - 17 </a:t>
                      </a:r>
                    </a:p>
                  </a:txBody>
                  <a:tcPr/>
                </a:tc>
                <a:tc>
                  <a:txBody>
                    <a:bodyPr/>
                    <a:lstStyle/>
                    <a:p>
                      <a:r>
                        <a:rPr lang="en-MX" sz="1400" dirty="0"/>
                        <a:t>Teenage</a:t>
                      </a:r>
                    </a:p>
                  </a:txBody>
                  <a:tcPr/>
                </a:tc>
                <a:extLst>
                  <a:ext uri="{0D108BD9-81ED-4DB2-BD59-A6C34878D82A}">
                    <a16:rowId xmlns:a16="http://schemas.microsoft.com/office/drawing/2014/main" val="3778196493"/>
                  </a:ext>
                </a:extLst>
              </a:tr>
              <a:tr h="370840">
                <a:tc>
                  <a:txBody>
                    <a:bodyPr/>
                    <a:lstStyle/>
                    <a:p>
                      <a:r>
                        <a:rPr lang="en-MX" sz="1400" dirty="0"/>
                        <a:t>18 - 30</a:t>
                      </a:r>
                    </a:p>
                  </a:txBody>
                  <a:tcPr/>
                </a:tc>
                <a:tc>
                  <a:txBody>
                    <a:bodyPr/>
                    <a:lstStyle/>
                    <a:p>
                      <a:r>
                        <a:rPr lang="en-MX" sz="1400" dirty="0"/>
                        <a:t>Young Adult</a:t>
                      </a:r>
                    </a:p>
                  </a:txBody>
                  <a:tcPr/>
                </a:tc>
                <a:extLst>
                  <a:ext uri="{0D108BD9-81ED-4DB2-BD59-A6C34878D82A}">
                    <a16:rowId xmlns:a16="http://schemas.microsoft.com/office/drawing/2014/main" val="2184654138"/>
                  </a:ext>
                </a:extLst>
              </a:tr>
              <a:tr h="370840">
                <a:tc>
                  <a:txBody>
                    <a:bodyPr/>
                    <a:lstStyle/>
                    <a:p>
                      <a:r>
                        <a:rPr lang="en-MX" sz="1400" dirty="0"/>
                        <a:t>31 - 60</a:t>
                      </a:r>
                    </a:p>
                  </a:txBody>
                  <a:tcPr/>
                </a:tc>
                <a:tc>
                  <a:txBody>
                    <a:bodyPr/>
                    <a:lstStyle/>
                    <a:p>
                      <a:r>
                        <a:rPr lang="en-MX" sz="1400" dirty="0"/>
                        <a:t>Adult</a:t>
                      </a:r>
                    </a:p>
                  </a:txBody>
                  <a:tcPr/>
                </a:tc>
                <a:extLst>
                  <a:ext uri="{0D108BD9-81ED-4DB2-BD59-A6C34878D82A}">
                    <a16:rowId xmlns:a16="http://schemas.microsoft.com/office/drawing/2014/main" val="4244980409"/>
                  </a:ext>
                </a:extLst>
              </a:tr>
              <a:tr h="370840">
                <a:tc>
                  <a:txBody>
                    <a:bodyPr/>
                    <a:lstStyle/>
                    <a:p>
                      <a:r>
                        <a:rPr lang="en-US" sz="1400" dirty="0"/>
                        <a:t>G</a:t>
                      </a:r>
                      <a:r>
                        <a:rPr lang="en-MX" sz="1400" dirty="0"/>
                        <a:t>reater than 60</a:t>
                      </a:r>
                    </a:p>
                  </a:txBody>
                  <a:tcPr/>
                </a:tc>
                <a:tc>
                  <a:txBody>
                    <a:bodyPr/>
                    <a:lstStyle/>
                    <a:p>
                      <a:r>
                        <a:rPr lang="en-MX" sz="1400" dirty="0"/>
                        <a:t>Senior Adults</a:t>
                      </a:r>
                    </a:p>
                  </a:txBody>
                  <a:tcPr/>
                </a:tc>
                <a:extLst>
                  <a:ext uri="{0D108BD9-81ED-4DB2-BD59-A6C34878D82A}">
                    <a16:rowId xmlns:a16="http://schemas.microsoft.com/office/drawing/2014/main" val="3755100043"/>
                  </a:ext>
                </a:extLst>
              </a:tr>
            </a:tbl>
          </a:graphicData>
        </a:graphic>
      </p:graphicFrame>
      <p:sp>
        <p:nvSpPr>
          <p:cNvPr id="8" name="TextBox 7">
            <a:extLst>
              <a:ext uri="{FF2B5EF4-FFF2-40B4-BE49-F238E27FC236}">
                <a16:creationId xmlns:a16="http://schemas.microsoft.com/office/drawing/2014/main" id="{56DE38AA-3A55-954B-AAA6-0BFBB964CC89}"/>
              </a:ext>
            </a:extLst>
          </p:cNvPr>
          <p:cNvSpPr txBox="1"/>
          <p:nvPr/>
        </p:nvSpPr>
        <p:spPr>
          <a:xfrm>
            <a:off x="504757" y="4828811"/>
            <a:ext cx="2715098" cy="1200329"/>
          </a:xfrm>
          <a:prstGeom prst="rect">
            <a:avLst/>
          </a:prstGeom>
          <a:noFill/>
        </p:spPr>
        <p:txBody>
          <a:bodyPr wrap="square" rtlCol="0">
            <a:spAutoFit/>
          </a:bodyPr>
          <a:lstStyle/>
          <a:p>
            <a:pPr algn="just"/>
            <a:r>
              <a:rPr lang="en-MX" dirty="0"/>
              <a:t>The age classification was done using the Mexican Age groups. This can be different by each country.</a:t>
            </a:r>
          </a:p>
        </p:txBody>
      </p:sp>
      <p:sp>
        <p:nvSpPr>
          <p:cNvPr id="9" name="TextBox 8">
            <a:extLst>
              <a:ext uri="{FF2B5EF4-FFF2-40B4-BE49-F238E27FC236}">
                <a16:creationId xmlns:a16="http://schemas.microsoft.com/office/drawing/2014/main" id="{2E705C17-2CA8-9F49-94C0-812C6ABAE739}"/>
              </a:ext>
            </a:extLst>
          </p:cNvPr>
          <p:cNvSpPr txBox="1"/>
          <p:nvPr/>
        </p:nvSpPr>
        <p:spPr>
          <a:xfrm>
            <a:off x="3754876" y="5835122"/>
            <a:ext cx="5848396" cy="369332"/>
          </a:xfrm>
          <a:prstGeom prst="rect">
            <a:avLst/>
          </a:prstGeom>
          <a:noFill/>
        </p:spPr>
        <p:txBody>
          <a:bodyPr wrap="none" rtlCol="0">
            <a:spAutoFit/>
          </a:bodyPr>
          <a:lstStyle/>
          <a:p>
            <a:r>
              <a:rPr lang="en-MX" dirty="0"/>
              <a:t>Women are the most affected and also the adults age range.</a:t>
            </a:r>
          </a:p>
        </p:txBody>
      </p:sp>
    </p:spTree>
    <p:extLst>
      <p:ext uri="{BB962C8B-B14F-4D97-AF65-F5344CB8AC3E}">
        <p14:creationId xmlns:p14="http://schemas.microsoft.com/office/powerpoint/2010/main" val="3505880097"/>
      </p:ext>
    </p:extLst>
  </p:cSld>
  <p:clrMapOvr>
    <a:masterClrMapping/>
  </p:clrMapOvr>
  <mc:AlternateContent xmlns:mc="http://schemas.openxmlformats.org/markup-compatibility/2006" xmlns:p14="http://schemas.microsoft.com/office/powerpoint/2010/main">
    <mc:Choice Requires="p14">
      <p:transition spd="slow" p14:dur="2000" advTm="61677"/>
    </mc:Choice>
    <mc:Fallback xmlns="">
      <p:transition spd="slow" advTm="6167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C5284-76A0-024F-B637-7327577714CE}"/>
              </a:ext>
            </a:extLst>
          </p:cNvPr>
          <p:cNvSpPr>
            <a:spLocks noGrp="1"/>
          </p:cNvSpPr>
          <p:nvPr>
            <p:ph type="title"/>
          </p:nvPr>
        </p:nvSpPr>
        <p:spPr/>
        <p:txBody>
          <a:bodyPr/>
          <a:lstStyle/>
          <a:p>
            <a:r>
              <a:rPr lang="en-MX" dirty="0"/>
              <a:t>Daily Confirmed COVID-19 Cases </a:t>
            </a:r>
            <a:r>
              <a:rPr lang="en-US" dirty="0"/>
              <a:t>in Mexico</a:t>
            </a:r>
            <a:endParaRPr lang="en-MX" dirty="0"/>
          </a:p>
        </p:txBody>
      </p:sp>
      <p:pic>
        <p:nvPicPr>
          <p:cNvPr id="5" name="Content Placeholder 4" descr="Chart, histogram&#10;&#10;Description automatically generated">
            <a:extLst>
              <a:ext uri="{FF2B5EF4-FFF2-40B4-BE49-F238E27FC236}">
                <a16:creationId xmlns:a16="http://schemas.microsoft.com/office/drawing/2014/main" id="{D8CD91C5-70E3-5248-89B3-F0006817AD7A}"/>
              </a:ext>
            </a:extLst>
          </p:cNvPr>
          <p:cNvPicPr>
            <a:picLocks noGrp="1" noChangeAspect="1"/>
          </p:cNvPicPr>
          <p:nvPr>
            <p:ph idx="1"/>
          </p:nvPr>
        </p:nvPicPr>
        <p:blipFill>
          <a:blip r:embed="rId2"/>
          <a:stretch>
            <a:fillRect/>
          </a:stretch>
        </p:blipFill>
        <p:spPr>
          <a:xfrm>
            <a:off x="1097280" y="1918629"/>
            <a:ext cx="7085499" cy="3612376"/>
          </a:xfrm>
        </p:spPr>
      </p:pic>
      <p:sp>
        <p:nvSpPr>
          <p:cNvPr id="6" name="TextBox 5">
            <a:extLst>
              <a:ext uri="{FF2B5EF4-FFF2-40B4-BE49-F238E27FC236}">
                <a16:creationId xmlns:a16="http://schemas.microsoft.com/office/drawing/2014/main" id="{2BD88483-79FE-6F40-A403-0C1DB001D103}"/>
              </a:ext>
            </a:extLst>
          </p:cNvPr>
          <p:cNvSpPr txBox="1"/>
          <p:nvPr/>
        </p:nvSpPr>
        <p:spPr>
          <a:xfrm>
            <a:off x="8385717" y="2040674"/>
            <a:ext cx="2769963" cy="3693319"/>
          </a:xfrm>
          <a:prstGeom prst="rect">
            <a:avLst/>
          </a:prstGeom>
          <a:noFill/>
        </p:spPr>
        <p:txBody>
          <a:bodyPr wrap="square" rtlCol="0">
            <a:spAutoFit/>
          </a:bodyPr>
          <a:lstStyle/>
          <a:p>
            <a:pPr algn="just"/>
            <a:r>
              <a:rPr lang="en-MX" dirty="0"/>
              <a:t>The graphic in the left respresents the confirmed COVID-19 cases reported by the Sentinel Program.</a:t>
            </a:r>
          </a:p>
          <a:p>
            <a:pPr algn="just"/>
            <a:endParaRPr lang="en-MX" dirty="0"/>
          </a:p>
          <a:p>
            <a:pPr algn="just"/>
            <a:r>
              <a:rPr lang="en-MX" dirty="0"/>
              <a:t>Mexican government implement the Sentinel Program to easily detect and report the possible infected people. Unfortunately, this program doesn’t work well on weekends.c</a:t>
            </a:r>
          </a:p>
        </p:txBody>
      </p:sp>
    </p:spTree>
    <p:extLst>
      <p:ext uri="{BB962C8B-B14F-4D97-AF65-F5344CB8AC3E}">
        <p14:creationId xmlns:p14="http://schemas.microsoft.com/office/powerpoint/2010/main" val="2466808742"/>
      </p:ext>
    </p:extLst>
  </p:cSld>
  <p:clrMapOvr>
    <a:masterClrMapping/>
  </p:clrMapOvr>
  <mc:AlternateContent xmlns:mc="http://schemas.openxmlformats.org/markup-compatibility/2006" xmlns:p14="http://schemas.microsoft.com/office/powerpoint/2010/main">
    <mc:Choice Requires="p14">
      <p:transition spd="slow" p14:dur="2000" advTm="67822"/>
    </mc:Choice>
    <mc:Fallback xmlns="">
      <p:transition spd="slow" advTm="6782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97794-1142-6447-98D6-0112AA9EBBA6}"/>
              </a:ext>
            </a:extLst>
          </p:cNvPr>
          <p:cNvSpPr>
            <a:spLocks noGrp="1"/>
          </p:cNvSpPr>
          <p:nvPr>
            <p:ph type="title"/>
          </p:nvPr>
        </p:nvSpPr>
        <p:spPr/>
        <p:txBody>
          <a:bodyPr/>
          <a:lstStyle/>
          <a:p>
            <a:r>
              <a:rPr lang="en-MX" dirty="0"/>
              <a:t>Daily Deceased COVID-19 cases reported in Mexico</a:t>
            </a:r>
          </a:p>
        </p:txBody>
      </p:sp>
      <p:pic>
        <p:nvPicPr>
          <p:cNvPr id="5" name="Content Placeholder 4" descr="Chart, histogram&#10;&#10;Description automatically generated">
            <a:extLst>
              <a:ext uri="{FF2B5EF4-FFF2-40B4-BE49-F238E27FC236}">
                <a16:creationId xmlns:a16="http://schemas.microsoft.com/office/drawing/2014/main" id="{4191FA30-30F2-C145-9088-3DCACA784A42}"/>
              </a:ext>
            </a:extLst>
          </p:cNvPr>
          <p:cNvPicPr>
            <a:picLocks noGrp="1" noChangeAspect="1"/>
          </p:cNvPicPr>
          <p:nvPr>
            <p:ph idx="1"/>
          </p:nvPr>
        </p:nvPicPr>
        <p:blipFill>
          <a:blip r:embed="rId2"/>
          <a:stretch>
            <a:fillRect/>
          </a:stretch>
        </p:blipFill>
        <p:spPr>
          <a:xfrm>
            <a:off x="4411236" y="2186820"/>
            <a:ext cx="6744444" cy="3438497"/>
          </a:xfrm>
        </p:spPr>
      </p:pic>
      <p:sp>
        <p:nvSpPr>
          <p:cNvPr id="6" name="TextBox 5">
            <a:extLst>
              <a:ext uri="{FF2B5EF4-FFF2-40B4-BE49-F238E27FC236}">
                <a16:creationId xmlns:a16="http://schemas.microsoft.com/office/drawing/2014/main" id="{7A58DE4C-95FE-9A4C-9A8E-331A7D41C3FE}"/>
              </a:ext>
            </a:extLst>
          </p:cNvPr>
          <p:cNvSpPr txBox="1"/>
          <p:nvPr/>
        </p:nvSpPr>
        <p:spPr>
          <a:xfrm>
            <a:off x="1097280" y="2119352"/>
            <a:ext cx="2769963" cy="2308324"/>
          </a:xfrm>
          <a:prstGeom prst="rect">
            <a:avLst/>
          </a:prstGeom>
          <a:noFill/>
        </p:spPr>
        <p:txBody>
          <a:bodyPr wrap="square" rtlCol="0">
            <a:spAutoFit/>
          </a:bodyPr>
          <a:lstStyle/>
          <a:p>
            <a:pPr algn="just"/>
            <a:r>
              <a:rPr lang="en-MX" dirty="0"/>
              <a:t>The graphic on the right illustrates the deceased people in the country. </a:t>
            </a:r>
          </a:p>
          <a:p>
            <a:pPr algn="just"/>
            <a:endParaRPr lang="en-MX" dirty="0"/>
          </a:p>
          <a:p>
            <a:pPr algn="just"/>
            <a:r>
              <a:rPr lang="en-MX" dirty="0"/>
              <a:t>Such as in the previous chart, the numbers are reported using the Sentinel Program.</a:t>
            </a:r>
          </a:p>
        </p:txBody>
      </p:sp>
    </p:spTree>
    <p:extLst>
      <p:ext uri="{BB962C8B-B14F-4D97-AF65-F5344CB8AC3E}">
        <p14:creationId xmlns:p14="http://schemas.microsoft.com/office/powerpoint/2010/main" val="3876779802"/>
      </p:ext>
    </p:extLst>
  </p:cSld>
  <p:clrMapOvr>
    <a:masterClrMapping/>
  </p:clrMapOvr>
  <mc:AlternateContent xmlns:mc="http://schemas.openxmlformats.org/markup-compatibility/2006" xmlns:p14="http://schemas.microsoft.com/office/powerpoint/2010/main">
    <mc:Choice Requires="p14">
      <p:transition spd="slow" p14:dur="2000" advTm="32328"/>
    </mc:Choice>
    <mc:Fallback xmlns="">
      <p:transition spd="slow" advTm="3232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7AA21-8B0B-D54C-9140-F9BBBC2A6FDB}"/>
              </a:ext>
            </a:extLst>
          </p:cNvPr>
          <p:cNvSpPr>
            <a:spLocks noGrp="1"/>
          </p:cNvSpPr>
          <p:nvPr>
            <p:ph type="title"/>
          </p:nvPr>
        </p:nvSpPr>
        <p:spPr/>
        <p:txBody>
          <a:bodyPr/>
          <a:lstStyle/>
          <a:p>
            <a:r>
              <a:rPr lang="en-MX" dirty="0"/>
              <a:t>Forecasting Using Time Series</a:t>
            </a:r>
          </a:p>
        </p:txBody>
      </p:sp>
      <p:pic>
        <p:nvPicPr>
          <p:cNvPr id="5" name="Content Placeholder 4" descr="Chart, histogram&#10;&#10;Description automatically generated">
            <a:extLst>
              <a:ext uri="{FF2B5EF4-FFF2-40B4-BE49-F238E27FC236}">
                <a16:creationId xmlns:a16="http://schemas.microsoft.com/office/drawing/2014/main" id="{35C6A9EE-F06A-4549-BC34-17527F7C565C}"/>
              </a:ext>
            </a:extLst>
          </p:cNvPr>
          <p:cNvPicPr>
            <a:picLocks noGrp="1" noChangeAspect="1"/>
          </p:cNvPicPr>
          <p:nvPr>
            <p:ph idx="1"/>
          </p:nvPr>
        </p:nvPicPr>
        <p:blipFill>
          <a:blip r:embed="rId2"/>
          <a:stretch>
            <a:fillRect/>
          </a:stretch>
        </p:blipFill>
        <p:spPr>
          <a:xfrm>
            <a:off x="1262650" y="1972417"/>
            <a:ext cx="3863826" cy="4178393"/>
          </a:xfrm>
        </p:spPr>
      </p:pic>
      <p:pic>
        <p:nvPicPr>
          <p:cNvPr id="7" name="Picture 6" descr="A picture containing histogram&#10;&#10;Description automatically generated">
            <a:extLst>
              <a:ext uri="{FF2B5EF4-FFF2-40B4-BE49-F238E27FC236}">
                <a16:creationId xmlns:a16="http://schemas.microsoft.com/office/drawing/2014/main" id="{E0EFD279-145A-074D-A10B-00D247ACD958}"/>
              </a:ext>
            </a:extLst>
          </p:cNvPr>
          <p:cNvPicPr>
            <a:picLocks noChangeAspect="1"/>
          </p:cNvPicPr>
          <p:nvPr/>
        </p:nvPicPr>
        <p:blipFill>
          <a:blip r:embed="rId3"/>
          <a:stretch>
            <a:fillRect/>
          </a:stretch>
        </p:blipFill>
        <p:spPr>
          <a:xfrm>
            <a:off x="5783066" y="1972417"/>
            <a:ext cx="5372614" cy="2574264"/>
          </a:xfrm>
          <a:prstGeom prst="rect">
            <a:avLst/>
          </a:prstGeom>
        </p:spPr>
      </p:pic>
      <p:sp>
        <p:nvSpPr>
          <p:cNvPr id="8" name="TextBox 7">
            <a:extLst>
              <a:ext uri="{FF2B5EF4-FFF2-40B4-BE49-F238E27FC236}">
                <a16:creationId xmlns:a16="http://schemas.microsoft.com/office/drawing/2014/main" id="{0BFE8978-E507-724E-A3DB-440095A202CC}"/>
              </a:ext>
            </a:extLst>
          </p:cNvPr>
          <p:cNvSpPr txBox="1"/>
          <p:nvPr/>
        </p:nvSpPr>
        <p:spPr>
          <a:xfrm>
            <a:off x="5126476" y="4873557"/>
            <a:ext cx="6118698" cy="1323439"/>
          </a:xfrm>
          <a:prstGeom prst="rect">
            <a:avLst/>
          </a:prstGeom>
          <a:noFill/>
        </p:spPr>
        <p:txBody>
          <a:bodyPr wrap="square" rtlCol="0">
            <a:spAutoFit/>
          </a:bodyPr>
          <a:lstStyle/>
          <a:p>
            <a:pPr algn="just"/>
            <a:r>
              <a:rPr lang="en-MX" sz="1600" dirty="0"/>
              <a:t>The forecasting was performed using the Facebook Prophet library.</a:t>
            </a:r>
          </a:p>
          <a:p>
            <a:pPr algn="just"/>
            <a:r>
              <a:rPr lang="en-MX" sz="1600" dirty="0"/>
              <a:t>The graphic on the left represents the forecast for the rest of the year considering only the confirmed cases.</a:t>
            </a:r>
          </a:p>
          <a:p>
            <a:pPr algn="just"/>
            <a:r>
              <a:rPr lang="en-MX" sz="1600" dirty="0"/>
              <a:t>The plot above shows the confirmed cases with its forecast and the projected values using the fit curve.</a:t>
            </a:r>
          </a:p>
        </p:txBody>
      </p:sp>
    </p:spTree>
    <p:extLst>
      <p:ext uri="{BB962C8B-B14F-4D97-AF65-F5344CB8AC3E}">
        <p14:creationId xmlns:p14="http://schemas.microsoft.com/office/powerpoint/2010/main" val="138643015"/>
      </p:ext>
    </p:extLst>
  </p:cSld>
  <p:clrMapOvr>
    <a:masterClrMapping/>
  </p:clrMapOvr>
  <mc:AlternateContent xmlns:mc="http://schemas.openxmlformats.org/markup-compatibility/2006" xmlns:p14="http://schemas.microsoft.com/office/powerpoint/2010/main">
    <mc:Choice Requires="p14">
      <p:transition spd="slow" p14:dur="2000" advTm="120206"/>
    </mc:Choice>
    <mc:Fallback xmlns="">
      <p:transition spd="slow" advTm="120206"/>
    </mc:Fallback>
  </mc:AlternateContent>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815</Words>
  <Application>Microsoft Macintosh PowerPoint</Application>
  <PresentationFormat>Widescreen</PresentationFormat>
  <Paragraphs>80</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Georgia Pro Cond Light</vt:lpstr>
      <vt:lpstr>Speak Pro</vt:lpstr>
      <vt:lpstr>RetrospectVTI</vt:lpstr>
      <vt:lpstr>Mexican COVID-19 Analysis</vt:lpstr>
      <vt:lpstr>Content</vt:lpstr>
      <vt:lpstr>What is the COVID-19?</vt:lpstr>
      <vt:lpstr>Extracting the information</vt:lpstr>
      <vt:lpstr>COVID-19 Distribution across Mexican States</vt:lpstr>
      <vt:lpstr>COVID-19 In the mexican population</vt:lpstr>
      <vt:lpstr>Daily Confirmed COVID-19 Cases in Mexico</vt:lpstr>
      <vt:lpstr>Daily Deceased COVID-19 cases reported in Mexico</vt:lpstr>
      <vt:lpstr>Forecasting Using Time Series</vt:lpstr>
      <vt:lpstr>SARIMAX Time Series Model</vt:lpstr>
      <vt:lpstr>Thank you for your kind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Mexican COVID-19 Analysis</dc:title>
  <dc:creator>C. Marco A. Robles G.</dc:creator>
  <cp:lastModifiedBy>C. Marco A. Robles G.</cp:lastModifiedBy>
  <cp:revision>9</cp:revision>
  <dcterms:created xsi:type="dcterms:W3CDTF">2020-10-27T05:11:50Z</dcterms:created>
  <dcterms:modified xsi:type="dcterms:W3CDTF">2020-10-29T03:20:34Z</dcterms:modified>
</cp:coreProperties>
</file>