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1"/>
    <p:restoredTop sz="94710"/>
  </p:normalViewPr>
  <p:slideViewPr>
    <p:cSldViewPr snapToGrid="0" snapToObjects="1">
      <p:cViewPr varScale="1">
        <p:scale>
          <a:sx n="131" d="100"/>
          <a:sy n="131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0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10/28/20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55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10/28/20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10/28/20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3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10/28/20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94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10/28/20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6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10/28/20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10/28/20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51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10/28/20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57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0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5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18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VID-19_pandemic_in_Mexico%5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atosabiertos.salud.gob.mx/gobmx/salud/datos_abiertos/diccionario_datos_covid19.zip" TargetMode="External"/><Relationship Id="rId2" Type="http://schemas.openxmlformats.org/officeDocument/2006/relationships/hyperlink" Target="http://datosabiertos.salud.gob.mx/gobmx/salud/datos_abiertos/datos_abiertos_covid19.z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AA6D1B-0BE9-4DDB-9484-3FF1936D7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628" b="22058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5C96A-EC84-944E-AB9A-0DF48C9F3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MX" sz="4800">
                <a:solidFill>
                  <a:srgbClr val="FFFFFF"/>
                </a:solidFill>
              </a:rPr>
              <a:t>Mexican COVID-19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E2498-D0A4-CB42-ADAE-187B65471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MX" sz="1500" dirty="0">
                <a:solidFill>
                  <a:srgbClr val="FFFFFF"/>
                </a:solidFill>
              </a:rPr>
              <a:t>Cesar RobleS</a:t>
            </a:r>
          </a:p>
          <a:p>
            <a:r>
              <a:rPr lang="en-MX" sz="1500" dirty="0">
                <a:solidFill>
                  <a:srgbClr val="FFFFFF"/>
                </a:solidFill>
              </a:rPr>
              <a:t>10.26.2020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65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74F5-0C18-2C43-89F3-B36A1430B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SARIMAX Time Series Model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6C88A58-808B-4149-BF5C-37BA950F8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485" y="2074436"/>
            <a:ext cx="4792116" cy="2709127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5F90CA7-52CA-3549-B1B3-4D4CBBA7A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413" y="1942789"/>
            <a:ext cx="5479663" cy="2548681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2C521C02-8092-EF48-BFC7-8597519F1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1" y="4572001"/>
            <a:ext cx="5723554" cy="177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2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751A-33DC-9445-BEAF-E14A3C37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1BFDF-4259-5F48-A6E7-29F451F7C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MX" dirty="0"/>
              <a:t>What is the COVID-19?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MX" dirty="0"/>
              <a:t>Extracting the information?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MX" dirty="0"/>
              <a:t>COVID-19 Distribution across Mexican States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MX" dirty="0"/>
              <a:t>COVID-19 in the mexican population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MX" dirty="0"/>
              <a:t>Daily Confirmed COVID-19 Cases in Mexico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MX" dirty="0"/>
              <a:t>Daily Deceased COVID-19 Reported cases in Mexico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MX" dirty="0"/>
              <a:t>Forecasting Using Time Series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MX" dirty="0"/>
              <a:t>SARIMAX Time Series Model</a:t>
            </a:r>
          </a:p>
        </p:txBody>
      </p:sp>
    </p:spTree>
    <p:extLst>
      <p:ext uri="{BB962C8B-B14F-4D97-AF65-F5344CB8AC3E}">
        <p14:creationId xmlns:p14="http://schemas.microsoft.com/office/powerpoint/2010/main" val="3621504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32469-B39B-FC45-88CA-CB30FE1B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What is the COVID-19?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EF490-4EE5-8D4B-B211-97C4AA272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COVID-19</a:t>
            </a:r>
            <a:r>
              <a:rPr lang="en-US" dirty="0"/>
              <a:t> is the infectious disease caused by the coronavirus, </a:t>
            </a:r>
            <a:r>
              <a:rPr lang="en-US" i="1" dirty="0"/>
              <a:t>SARS-CoV-2</a:t>
            </a:r>
            <a:r>
              <a:rPr lang="en-US" dirty="0"/>
              <a:t>, which is a respiratory pathogen. WHO (World Health Organization) first learned of this new virus from cases in Wuhan, People’s Republic of China on 31 December 2019.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The virus was confirmed to have reached Mexico in February 2020. However, the National Council of Science and Technology (CONACYT) reported two cases of COVID-19 in mid-January 2020 in the states of Nayarit and Tabasco, one case per state.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As of October, there had been near 800,000 confirmed cases of COVID-19 in Mexico and circa 88,000 reported deaths, although the Secretariat of Health, through the "</a:t>
            </a:r>
            <a:r>
              <a:rPr lang="en-US" dirty="0" err="1"/>
              <a:t>Programa</a:t>
            </a:r>
            <a:r>
              <a:rPr lang="en-US" dirty="0"/>
              <a:t> Centinela" (Spanish for "Sentinel Program") estimated in mid July 2020 that there were more than 2,875,734 cases in Mexico, because they were considering the total number of cases confirmed as a statistical sample.</a:t>
            </a:r>
          </a:p>
          <a:p>
            <a:pPr algn="just"/>
            <a:r>
              <a:rPr lang="en-US" u="sng" dirty="0">
                <a:hlinkClick r:id="rId2"/>
              </a:rPr>
              <a:t>https://en.wikipedia.org/wiki/COVID-19_pandemic_in_Mexico</a:t>
            </a:r>
            <a:endParaRPr lang="en-US" dirty="0"/>
          </a:p>
          <a:p>
            <a:pPr algn="just"/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417267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C819C-52B1-074D-AEE6-4763903E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Extracting the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C9D69-F93D-6941-8025-55319A3FD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Retrieving the information from the Mexican source system. All the information is public, and anyone can download and interact with it.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The </a:t>
            </a:r>
            <a:r>
              <a:rPr lang="en-US" i="1" dirty="0"/>
              <a:t>database</a:t>
            </a:r>
            <a:r>
              <a:rPr lang="en-US" dirty="0"/>
              <a:t> is in the following link: </a:t>
            </a:r>
          </a:p>
          <a:p>
            <a:pPr marL="201168" lvl="1" indent="0" algn="just">
              <a:buNone/>
            </a:pPr>
            <a:r>
              <a:rPr lang="en-US" u="sng" dirty="0">
                <a:hlinkClick r:id="rId2"/>
              </a:rPr>
              <a:t>http://datosabiertos.salud.gob.mx/gobmx/salud/datos_abiertos/datos_abiertos_covid19.zip</a:t>
            </a:r>
            <a:r>
              <a:rPr lang="en-US" dirty="0"/>
              <a:t> 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The principal </a:t>
            </a:r>
            <a:r>
              <a:rPr lang="en-US" i="1" dirty="0"/>
              <a:t>descriptors</a:t>
            </a:r>
            <a:r>
              <a:rPr lang="en-US" dirty="0"/>
              <a:t> are in the following link: </a:t>
            </a:r>
          </a:p>
          <a:p>
            <a:pPr marL="201168" lvl="1" indent="0" algn="just">
              <a:buNone/>
            </a:pPr>
            <a:r>
              <a:rPr lang="en-US" u="sng" dirty="0">
                <a:hlinkClick r:id="rId3"/>
              </a:rPr>
              <a:t>http://datosabiertos.salud.gob.mx/gobmx/salud/datos_abiertos/diccionario_datos_covid19.zip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Both files are needed to understand the information collected by the Mexican Health Ministry. The information was </a:t>
            </a:r>
            <a:r>
              <a:rPr lang="en-US" dirty="0" err="1"/>
              <a:t>splitted</a:t>
            </a:r>
            <a:r>
              <a:rPr lang="en-US" dirty="0"/>
              <a:t> to avoid problems with the size volume. </a:t>
            </a:r>
          </a:p>
          <a:p>
            <a:pPr marL="0" indent="0" algn="just">
              <a:buNone/>
            </a:pP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3571375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1FD1-3AD7-3E42-A4BD-3C21DE61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MX" dirty="0"/>
              <a:t>COVID-19 Distribution across Mexican States</a:t>
            </a:r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3C676E64-3766-B84B-B60F-474CE4E79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794" y="2058772"/>
            <a:ext cx="6083207" cy="42061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30F2B7-8E8F-8943-8D42-BB01AFED78EB}"/>
              </a:ext>
            </a:extLst>
          </p:cNvPr>
          <p:cNvSpPr txBox="1"/>
          <p:nvPr/>
        </p:nvSpPr>
        <p:spPr>
          <a:xfrm>
            <a:off x="7315001" y="2458995"/>
            <a:ext cx="38406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MX" dirty="0"/>
              <a:t>The treemap on the left illustrates the COVID-19 distribution. The information represents the confirmed cases displaying the most affected in a big square and the less affected into a small square.</a:t>
            </a:r>
          </a:p>
        </p:txBody>
      </p:sp>
    </p:spTree>
    <p:extLst>
      <p:ext uri="{BB962C8B-B14F-4D97-AF65-F5344CB8AC3E}">
        <p14:creationId xmlns:p14="http://schemas.microsoft.com/office/powerpoint/2010/main" val="274246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CB5D-38C5-3647-AEAA-F26CB99C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COVID-19 In the mexican population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98B3312-E307-F445-B337-19AD1AEA7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356" y="2074334"/>
            <a:ext cx="8373255" cy="3760788"/>
          </a:xfr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264EFC0-177F-DA45-8681-9F538A95B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138286"/>
              </p:ext>
            </p:extLst>
          </p:nvPr>
        </p:nvGraphicFramePr>
        <p:xfrm>
          <a:off x="504757" y="2131060"/>
          <a:ext cx="2715098" cy="25958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540923">
                  <a:extLst>
                    <a:ext uri="{9D8B030D-6E8A-4147-A177-3AD203B41FA5}">
                      <a16:colId xmlns:a16="http://schemas.microsoft.com/office/drawing/2014/main" val="3636559706"/>
                    </a:ext>
                  </a:extLst>
                </a:gridCol>
                <a:gridCol w="1174175">
                  <a:extLst>
                    <a:ext uri="{9D8B030D-6E8A-4147-A177-3AD203B41FA5}">
                      <a16:colId xmlns:a16="http://schemas.microsoft.com/office/drawing/2014/main" val="3652415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210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0 –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Baby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75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5 - 8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Child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83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9 - 17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Teenage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9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18 - 30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Young Adult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654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31 - 60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Adult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980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</a:t>
                      </a:r>
                      <a:r>
                        <a:rPr lang="en-MX" sz="1400" dirty="0"/>
                        <a:t>reater than 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Senior Adults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1000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6DE38AA-3A55-954B-AAA6-0BFBB964CC89}"/>
              </a:ext>
            </a:extLst>
          </p:cNvPr>
          <p:cNvSpPr txBox="1"/>
          <p:nvPr/>
        </p:nvSpPr>
        <p:spPr>
          <a:xfrm>
            <a:off x="504757" y="4828811"/>
            <a:ext cx="2715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MX" dirty="0"/>
              <a:t>The age classification was done using the Mexican Age groups. This can be different by each country.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705C17-2CA8-9F49-94C0-812C6ABAE739}"/>
              </a:ext>
            </a:extLst>
          </p:cNvPr>
          <p:cNvSpPr txBox="1"/>
          <p:nvPr/>
        </p:nvSpPr>
        <p:spPr>
          <a:xfrm>
            <a:off x="3754876" y="5835122"/>
            <a:ext cx="584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Women are the most affected and also the adults age range.</a:t>
            </a:r>
          </a:p>
        </p:txBody>
      </p:sp>
    </p:spTree>
    <p:extLst>
      <p:ext uri="{BB962C8B-B14F-4D97-AF65-F5344CB8AC3E}">
        <p14:creationId xmlns:p14="http://schemas.microsoft.com/office/powerpoint/2010/main" val="3505880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5284-76A0-024F-B637-73275777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Daily Confirmed COVID-19 Cases </a:t>
            </a:r>
            <a:r>
              <a:rPr lang="en-US" dirty="0"/>
              <a:t>in Mexico</a:t>
            </a:r>
            <a:endParaRPr lang="en-MX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D8CD91C5-70E3-5248-89B3-F0006817A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18629"/>
            <a:ext cx="7085499" cy="36123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D88483-79FE-6F40-A403-0C1DB001D103}"/>
              </a:ext>
            </a:extLst>
          </p:cNvPr>
          <p:cNvSpPr txBox="1"/>
          <p:nvPr/>
        </p:nvSpPr>
        <p:spPr>
          <a:xfrm>
            <a:off x="8385717" y="2040674"/>
            <a:ext cx="27699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MX" dirty="0"/>
              <a:t>The graphic in the left respresents the confirmed COVID-19 cases reported by the Sentinel Program.</a:t>
            </a:r>
          </a:p>
          <a:p>
            <a:pPr algn="just"/>
            <a:endParaRPr lang="en-MX" dirty="0"/>
          </a:p>
          <a:p>
            <a:pPr algn="just"/>
            <a:r>
              <a:rPr lang="en-MX" dirty="0"/>
              <a:t>Mexican government implement the Sentinel Program to easily detect and report the possible infected people. Unfortunately, this program doesn’t work well on weekends.c</a:t>
            </a:r>
          </a:p>
        </p:txBody>
      </p:sp>
    </p:spTree>
    <p:extLst>
      <p:ext uri="{BB962C8B-B14F-4D97-AF65-F5344CB8AC3E}">
        <p14:creationId xmlns:p14="http://schemas.microsoft.com/office/powerpoint/2010/main" val="246680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7794-1142-6447-98D6-0112AA9E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Daily Deceased COVID-19 cases reported in Mexico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4191FA30-30F2-C145-9088-3DCACA784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1236" y="2186820"/>
            <a:ext cx="6744444" cy="34384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8DE4C-95FE-9A4C-9A8E-331A7D41C3FE}"/>
              </a:ext>
            </a:extLst>
          </p:cNvPr>
          <p:cNvSpPr txBox="1"/>
          <p:nvPr/>
        </p:nvSpPr>
        <p:spPr>
          <a:xfrm>
            <a:off x="1097280" y="2119352"/>
            <a:ext cx="27699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MX" dirty="0"/>
              <a:t>The graphic on the right illustrates the deceased people in the country. </a:t>
            </a:r>
          </a:p>
          <a:p>
            <a:pPr algn="just"/>
            <a:endParaRPr lang="en-MX" dirty="0"/>
          </a:p>
          <a:p>
            <a:pPr algn="just"/>
            <a:r>
              <a:rPr lang="en-MX" dirty="0"/>
              <a:t>Such as in the previous chart, the numbers are reported using the Sentinel Program.</a:t>
            </a:r>
          </a:p>
        </p:txBody>
      </p:sp>
    </p:spTree>
    <p:extLst>
      <p:ext uri="{BB962C8B-B14F-4D97-AF65-F5344CB8AC3E}">
        <p14:creationId xmlns:p14="http://schemas.microsoft.com/office/powerpoint/2010/main" val="3876779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AA21-8B0B-D54C-9140-F9BBBC2A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Forecasting Using Time Series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35C6A9EE-F06A-4549-BC34-17527F7C5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650" y="1972417"/>
            <a:ext cx="3863826" cy="4178393"/>
          </a:xfrm>
        </p:spPr>
      </p:pic>
      <p:pic>
        <p:nvPicPr>
          <p:cNvPr id="7" name="Picture 6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E0EFD279-145A-074D-A10B-00D247ACD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066" y="1972417"/>
            <a:ext cx="5372614" cy="25742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FE8978-E507-724E-A3DB-440095A202CC}"/>
              </a:ext>
            </a:extLst>
          </p:cNvPr>
          <p:cNvSpPr txBox="1"/>
          <p:nvPr/>
        </p:nvSpPr>
        <p:spPr>
          <a:xfrm>
            <a:off x="5126476" y="4873557"/>
            <a:ext cx="6118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MX" sz="1600" dirty="0"/>
              <a:t>The forecasting was performed using the Facebook Prophet library.</a:t>
            </a:r>
          </a:p>
          <a:p>
            <a:pPr algn="just"/>
            <a:r>
              <a:rPr lang="en-MX" sz="1600" dirty="0"/>
              <a:t>The graphic on the left represents the forecast for the rest of the year considering only the confirmed cases.</a:t>
            </a:r>
          </a:p>
          <a:p>
            <a:pPr algn="just"/>
            <a:r>
              <a:rPr lang="en-MX" sz="1600" dirty="0"/>
              <a:t>The plot above shows the confirmed cases with its forecast and the projected values using the fit curve.</a:t>
            </a:r>
          </a:p>
        </p:txBody>
      </p:sp>
    </p:spTree>
    <p:extLst>
      <p:ext uri="{BB962C8B-B14F-4D97-AF65-F5344CB8AC3E}">
        <p14:creationId xmlns:p14="http://schemas.microsoft.com/office/powerpoint/2010/main" val="1386430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594</Words>
  <Application>Microsoft Macintosh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Georgia Pro Cond Light</vt:lpstr>
      <vt:lpstr>Speak Pro</vt:lpstr>
      <vt:lpstr>RetrospectVTI</vt:lpstr>
      <vt:lpstr>Mexican COVID-19 Analysis</vt:lpstr>
      <vt:lpstr>Content</vt:lpstr>
      <vt:lpstr>What is the COVID-19?</vt:lpstr>
      <vt:lpstr>Extracting the information</vt:lpstr>
      <vt:lpstr>COVID-19 Distribution across Mexican States</vt:lpstr>
      <vt:lpstr>COVID-19 In the mexican population</vt:lpstr>
      <vt:lpstr>Daily Confirmed COVID-19 Cases in Mexico</vt:lpstr>
      <vt:lpstr>Daily Deceased COVID-19 cases reported in Mexico</vt:lpstr>
      <vt:lpstr>Forecasting Using Time Series</vt:lpstr>
      <vt:lpstr>SARIMAX Time Series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Mexican COVID-19 Analysis</dc:title>
  <dc:creator>C. Marco A. Robles G.</dc:creator>
  <cp:lastModifiedBy>C. Marco A. Robles G.</cp:lastModifiedBy>
  <cp:revision>6</cp:revision>
  <dcterms:created xsi:type="dcterms:W3CDTF">2020-10-27T05:11:50Z</dcterms:created>
  <dcterms:modified xsi:type="dcterms:W3CDTF">2020-10-28T06:32:57Z</dcterms:modified>
</cp:coreProperties>
</file>