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F03-28B8-A944-9857-646B941D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C5FB-E67A-5647-B3F5-679070C32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E49B-F922-7941-B17A-79C42B34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A490-FE86-A449-9C30-D4417EB6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CBEC-D98A-9C48-BED1-11B859AF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633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032-8878-5144-B91E-F8BF22BB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3107D-A99E-C240-B143-BDCB03B7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B76D-355A-2943-9302-DD7F3454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790D-6FB0-934E-A177-F4B4EFC8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26CF-E279-E64E-B757-D9928FFE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965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49CF7-6520-7645-82B1-9FCBF5525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16EA-B06F-574E-9921-88E5745F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D96E-1EED-2D4A-97A8-83AB29CD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209D-27EF-434B-AE87-FB720582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4152-F277-1642-A3DA-F5A9F233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105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8F38-39C4-354C-8104-E2E786A0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745C-6DEB-6949-AAB5-C81C5414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6D76-ECA1-0940-828F-082113D1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0E0B-2392-C240-8C6B-C5C21BA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7F0A-7B23-6D49-88BF-E2CF04D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457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D184-4A91-9541-9B92-42D663C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E188-E556-A34D-8B2E-0A1BEB3F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1D0E-4CCA-1F4D-8A3B-9A1FF5F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6996-0B74-B94E-BCEF-8C8F26FA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775D-8FFF-8941-8EDC-92D45C5E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622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127-761F-6643-B533-A1291EC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A4F2-1399-EC49-8991-00095FB7C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6418-15BC-7F44-AA17-535E9B63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AABE-7A56-5442-AFA6-347C4892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7C54-8CB3-CF4A-A596-8430F2B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9CE37-F7EE-E54B-B850-0031E52B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9378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676-A10B-B347-A1DC-1DEC769D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B203-8A6F-E440-8E81-D056FF4D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D0D6-7969-3641-842D-EEA73E4E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B0CBE-0D5C-504F-83DE-042EDB15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34F2B-3F37-1843-A11C-AF61C5AFA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007F7-8332-4C45-9EAE-679EFAE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7160-F2E1-5744-A9FD-5161CE3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345E6-3F90-4042-9FCC-2156D8C2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241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C8E-1DCF-594C-B648-DBB8165E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7D302-F585-8047-95F6-958AD53B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27169-65BD-9841-9BC1-294FB8E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F739B-3605-C749-BB68-134FCA0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56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EA153-358B-E342-80C2-4F0D0D2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A994-E574-D342-8491-1C4C88A4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3742-1A2B-1B46-82A3-F52EB5D1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116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311A-DBE8-C849-A9F8-FCDF9046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F42C-8887-8D46-9420-0F7AFD05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3D14-8EFE-4543-ABF0-B4561EB5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C1A2-D82C-AE47-A1B6-E5F3ABB3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A987-8988-6D49-BAC6-72217695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C60-BBED-E54A-9C39-86B39192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58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BB45-6948-EE48-84BB-05AEA80F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A8176-68C9-D149-B048-66045A868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B146-F47F-2644-82B0-719C3937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4D4A-2141-A847-B8EA-308449BE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83B8C-C7E6-574F-8D64-F5FDD78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5DB5-E1FD-5B41-9394-39473668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966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3040-3515-444B-8639-C8D3E2D9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4EA2-8500-7B4D-9ABC-2B633AAD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66C6-B0FE-9141-9532-8443069A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9259-A98B-5548-9476-2B65E2974ED8}" type="datetimeFigureOut">
              <a:rPr lang="en-MX" smtClean="0"/>
              <a:t>17/02/22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2720-1060-6E4D-A82F-D2BE2A2D1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A0B2-61CF-4748-B98C-C22731C07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16E9-318E-9042-8069-17093962441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058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13513-7AE1-9049-96E9-B366BABD7F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7DFAE-807E-044F-B3B0-FA52CB61AF25}"/>
              </a:ext>
            </a:extLst>
          </p:cNvPr>
          <p:cNvSpPr txBox="1"/>
          <p:nvPr/>
        </p:nvSpPr>
        <p:spPr>
          <a:xfrm>
            <a:off x="294968" y="113667"/>
            <a:ext cx="389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2400" b="1" dirty="0">
                <a:cs typeface="Aharoni" panose="02010803020104030203" pitchFamily="2" charset="-79"/>
              </a:rPr>
              <a:t>The Business Model Canvas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3C131-CAAC-1C4B-BAA9-488450C7AD2A}"/>
              </a:ext>
            </a:extLst>
          </p:cNvPr>
          <p:cNvSpPr/>
          <p:nvPr/>
        </p:nvSpPr>
        <p:spPr>
          <a:xfrm>
            <a:off x="294968" y="623137"/>
            <a:ext cx="1152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315DB-CFC8-944F-9014-96EDD0B753B1}"/>
              </a:ext>
            </a:extLst>
          </p:cNvPr>
          <p:cNvSpPr/>
          <p:nvPr/>
        </p:nvSpPr>
        <p:spPr>
          <a:xfrm>
            <a:off x="294968" y="623136"/>
            <a:ext cx="2304000" cy="38412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C4BC1-8C00-3445-BF99-AB4E998259A4}"/>
              </a:ext>
            </a:extLst>
          </p:cNvPr>
          <p:cNvSpPr/>
          <p:nvPr/>
        </p:nvSpPr>
        <p:spPr>
          <a:xfrm>
            <a:off x="2598968" y="619909"/>
            <a:ext cx="2304000" cy="1918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9C5F3-B11E-6849-B35C-87F0E8AFC7C5}"/>
              </a:ext>
            </a:extLst>
          </p:cNvPr>
          <p:cNvSpPr/>
          <p:nvPr/>
        </p:nvSpPr>
        <p:spPr>
          <a:xfrm>
            <a:off x="4902968" y="623136"/>
            <a:ext cx="2304000" cy="38412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B64C0-EECA-4047-BC79-CAAF0BE1B511}"/>
              </a:ext>
            </a:extLst>
          </p:cNvPr>
          <p:cNvSpPr/>
          <p:nvPr/>
        </p:nvSpPr>
        <p:spPr>
          <a:xfrm>
            <a:off x="7206968" y="623136"/>
            <a:ext cx="2304000" cy="1918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E5F2E-3073-8C49-B02E-FD5145447987}"/>
              </a:ext>
            </a:extLst>
          </p:cNvPr>
          <p:cNvSpPr/>
          <p:nvPr/>
        </p:nvSpPr>
        <p:spPr>
          <a:xfrm>
            <a:off x="9510968" y="623136"/>
            <a:ext cx="2304000" cy="38412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829441-526B-4345-9AAE-DFF852A97543}"/>
              </a:ext>
            </a:extLst>
          </p:cNvPr>
          <p:cNvSpPr/>
          <p:nvPr/>
        </p:nvSpPr>
        <p:spPr>
          <a:xfrm>
            <a:off x="294968" y="4464336"/>
            <a:ext cx="5760000" cy="1918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DB9BD5-15FB-324A-B4A1-22D64CD6613D}"/>
              </a:ext>
            </a:extLst>
          </p:cNvPr>
          <p:cNvSpPr/>
          <p:nvPr/>
        </p:nvSpPr>
        <p:spPr>
          <a:xfrm>
            <a:off x="6051900" y="4464336"/>
            <a:ext cx="5760000" cy="1918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3DA035-6D7B-A946-85D0-87BAF96C2D2C}"/>
              </a:ext>
            </a:extLst>
          </p:cNvPr>
          <p:cNvSpPr/>
          <p:nvPr/>
        </p:nvSpPr>
        <p:spPr>
          <a:xfrm>
            <a:off x="2602877" y="2541936"/>
            <a:ext cx="2304000" cy="1918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57182-D128-604F-A1E5-63724A9A99A5}"/>
              </a:ext>
            </a:extLst>
          </p:cNvPr>
          <p:cNvSpPr/>
          <p:nvPr/>
        </p:nvSpPr>
        <p:spPr>
          <a:xfrm>
            <a:off x="7206445" y="2541936"/>
            <a:ext cx="2304000" cy="1918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7284D-1702-1C43-8E2A-C7442ACD69F9}"/>
              </a:ext>
            </a:extLst>
          </p:cNvPr>
          <p:cNvSpPr/>
          <p:nvPr/>
        </p:nvSpPr>
        <p:spPr>
          <a:xfrm>
            <a:off x="4902969" y="113667"/>
            <a:ext cx="2229352" cy="12001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sz="900" i="1" dirty="0">
                <a:solidFill>
                  <a:schemeClr val="tx1"/>
                </a:solidFill>
              </a:rPr>
              <a:t>Designed for: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D4F0F8-7D3B-4F43-AC59-ED55FE8E1307}"/>
              </a:ext>
            </a:extLst>
          </p:cNvPr>
          <p:cNvSpPr/>
          <p:nvPr/>
        </p:nvSpPr>
        <p:spPr>
          <a:xfrm>
            <a:off x="4902969" y="229349"/>
            <a:ext cx="2229352" cy="241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X" sz="900" i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1375D5-B193-4840-ACE0-F518648341C4}"/>
              </a:ext>
            </a:extLst>
          </p:cNvPr>
          <p:cNvSpPr/>
          <p:nvPr/>
        </p:nvSpPr>
        <p:spPr>
          <a:xfrm>
            <a:off x="7206445" y="109103"/>
            <a:ext cx="2229352" cy="12001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sz="900" i="1" dirty="0">
                <a:solidFill>
                  <a:schemeClr val="tx1"/>
                </a:solidFill>
              </a:rPr>
              <a:t>Designed by: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AE5FD-47C8-8F43-9952-B92148630FDB}"/>
              </a:ext>
            </a:extLst>
          </p:cNvPr>
          <p:cNvSpPr/>
          <p:nvPr/>
        </p:nvSpPr>
        <p:spPr>
          <a:xfrm>
            <a:off x="7206445" y="224519"/>
            <a:ext cx="2229352" cy="241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X" sz="9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D0A591-5794-1745-9CAB-BADAD3292892}"/>
              </a:ext>
            </a:extLst>
          </p:cNvPr>
          <p:cNvSpPr/>
          <p:nvPr/>
        </p:nvSpPr>
        <p:spPr>
          <a:xfrm>
            <a:off x="9509921" y="114716"/>
            <a:ext cx="1116000" cy="12001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sz="900" i="1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2E53E3-B53A-9942-B960-A4C8406ECB44}"/>
              </a:ext>
            </a:extLst>
          </p:cNvPr>
          <p:cNvSpPr/>
          <p:nvPr/>
        </p:nvSpPr>
        <p:spPr>
          <a:xfrm>
            <a:off x="9509921" y="229116"/>
            <a:ext cx="1116000" cy="241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X" sz="900" i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8C2E9-0680-6F45-B5B8-EFDCE5D7C35D}"/>
              </a:ext>
            </a:extLst>
          </p:cNvPr>
          <p:cNvSpPr/>
          <p:nvPr/>
        </p:nvSpPr>
        <p:spPr>
          <a:xfrm>
            <a:off x="10700045" y="114716"/>
            <a:ext cx="1116000" cy="12001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X" sz="900" i="1" dirty="0">
                <a:solidFill>
                  <a:schemeClr val="tx1"/>
                </a:solidFill>
              </a:rPr>
              <a:t>Version: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B15D4-172A-4F41-B701-D2D99C5175E3}"/>
              </a:ext>
            </a:extLst>
          </p:cNvPr>
          <p:cNvSpPr/>
          <p:nvPr/>
        </p:nvSpPr>
        <p:spPr>
          <a:xfrm>
            <a:off x="10700045" y="229116"/>
            <a:ext cx="1116000" cy="241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X" sz="900" i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E365A-6C2F-BB45-87CE-632348DF2B13}"/>
              </a:ext>
            </a:extLst>
          </p:cNvPr>
          <p:cNvSpPr txBox="1"/>
          <p:nvPr/>
        </p:nvSpPr>
        <p:spPr>
          <a:xfrm>
            <a:off x="291059" y="688999"/>
            <a:ext cx="109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Key Partners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DA2E87-C10F-2241-A0E3-DC5ED789BFAE}"/>
              </a:ext>
            </a:extLst>
          </p:cNvPr>
          <p:cNvSpPr txBox="1"/>
          <p:nvPr/>
        </p:nvSpPr>
        <p:spPr>
          <a:xfrm>
            <a:off x="2625843" y="688999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Key Activities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DA9D7-40FA-CB48-B6FF-C6BB4250B2BF}"/>
              </a:ext>
            </a:extLst>
          </p:cNvPr>
          <p:cNvSpPr txBox="1"/>
          <p:nvPr/>
        </p:nvSpPr>
        <p:spPr>
          <a:xfrm>
            <a:off x="2598968" y="2604571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Key Resources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AAC9C8-F234-284C-834F-83C92B62F00C}"/>
              </a:ext>
            </a:extLst>
          </p:cNvPr>
          <p:cNvSpPr txBox="1"/>
          <p:nvPr/>
        </p:nvSpPr>
        <p:spPr>
          <a:xfrm>
            <a:off x="4929843" y="683617"/>
            <a:ext cx="154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Value Propositions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3BF96-DC90-6A45-B68D-831F548EE9AE}"/>
              </a:ext>
            </a:extLst>
          </p:cNvPr>
          <p:cNvSpPr txBox="1"/>
          <p:nvPr/>
        </p:nvSpPr>
        <p:spPr>
          <a:xfrm>
            <a:off x="7205008" y="683616"/>
            <a:ext cx="1916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Customer Relotionships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3385D-868F-7048-B6EB-0AA3A4182FA7}"/>
              </a:ext>
            </a:extLst>
          </p:cNvPr>
          <p:cNvSpPr txBox="1"/>
          <p:nvPr/>
        </p:nvSpPr>
        <p:spPr>
          <a:xfrm>
            <a:off x="7297123" y="260241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Channels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22D79-9AE1-4A46-B202-7DAB46EE1530}"/>
              </a:ext>
            </a:extLst>
          </p:cNvPr>
          <p:cNvSpPr txBox="1"/>
          <p:nvPr/>
        </p:nvSpPr>
        <p:spPr>
          <a:xfrm>
            <a:off x="9514877" y="683616"/>
            <a:ext cx="1646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Customer Segments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EA238-4369-7646-A2EA-67457B8B9C4D}"/>
              </a:ext>
            </a:extLst>
          </p:cNvPr>
          <p:cNvSpPr txBox="1"/>
          <p:nvPr/>
        </p:nvSpPr>
        <p:spPr>
          <a:xfrm>
            <a:off x="295981" y="4511462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Cost Structure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739CA3-CC25-8140-A084-9B8AF6329F6E}"/>
              </a:ext>
            </a:extLst>
          </p:cNvPr>
          <p:cNvSpPr txBox="1"/>
          <p:nvPr/>
        </p:nvSpPr>
        <p:spPr>
          <a:xfrm>
            <a:off x="6096000" y="4511461"/>
            <a:ext cx="144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sz="1400" dirty="0">
                <a:cs typeface="Al Bayan Plain" pitchFamily="2" charset="-78"/>
              </a:rPr>
              <a:t>Revenue Streams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3BC3323-8326-1441-BA17-555316A99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508" y="724256"/>
            <a:ext cx="333921" cy="26713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EA05B5C-2283-0444-BC7D-CB65CC7FB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2455" y="666281"/>
            <a:ext cx="299639" cy="34244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EF77FDD-CFB3-4141-912C-12FBE87DD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6216" y="666281"/>
            <a:ext cx="319623" cy="31962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29554BC-81FB-0449-A8BD-528933C4F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462454" y="2609936"/>
            <a:ext cx="350358" cy="332408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2D1ED3B-74B7-5E42-8E75-B55024485F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372298" y="2776140"/>
            <a:ext cx="204813" cy="16701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CEB45A5-5552-8740-A77B-5A0B3DDEC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21174" y="666280"/>
            <a:ext cx="342445" cy="34244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7432290-CC0D-D849-B06B-5C316B489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3671" y="683615"/>
            <a:ext cx="284470" cy="32510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5041535-904F-1F4A-9ECE-178ABFDADF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22615" y="683615"/>
            <a:ext cx="284470" cy="325109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A5A1C2D-DD30-0D42-9A38-FBF604853F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35527" y="2615806"/>
            <a:ext cx="367981" cy="29438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62816AC-ACF4-9F46-AF94-5DE9C0A3B6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5584120" y="4524816"/>
            <a:ext cx="325120" cy="32512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09A69B4-54B6-8944-ADB4-DA3C26F04F3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68138" y="4512180"/>
            <a:ext cx="345440" cy="307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72119D-08F9-9544-BE5B-67AD55377704}"/>
              </a:ext>
            </a:extLst>
          </p:cNvPr>
          <p:cNvSpPr txBox="1"/>
          <p:nvPr/>
        </p:nvSpPr>
        <p:spPr>
          <a:xfrm>
            <a:off x="377032" y="1011882"/>
            <a:ext cx="2095397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AWS Cloud Services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3rd party companies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Other banks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Schools and Colleges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Sowftware partners such as Microsoft.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F4DF1-3576-8945-9F19-AB25B68125F1}"/>
              </a:ext>
            </a:extLst>
          </p:cNvPr>
          <p:cNvSpPr txBox="1"/>
          <p:nvPr/>
        </p:nvSpPr>
        <p:spPr>
          <a:xfrm>
            <a:off x="2670275" y="996776"/>
            <a:ext cx="2095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Doing demonstrations and expositions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Publishing on the Web and Advertisements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Software Conventions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Word-of-mouth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D27F6-4FB2-714C-BBC3-148E38F0CF30}"/>
              </a:ext>
            </a:extLst>
          </p:cNvPr>
          <p:cNvSpPr txBox="1"/>
          <p:nvPr/>
        </p:nvSpPr>
        <p:spPr>
          <a:xfrm>
            <a:off x="2670274" y="3034913"/>
            <a:ext cx="2095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Freeware versions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Blog and visibility on the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Consulting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College practices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D1488-457A-0846-9C50-E8E16357F60C}"/>
              </a:ext>
            </a:extLst>
          </p:cNvPr>
          <p:cNvSpPr txBox="1"/>
          <p:nvPr/>
        </p:nvSpPr>
        <p:spPr>
          <a:xfrm>
            <a:off x="4979697" y="1046384"/>
            <a:ext cx="2095397" cy="285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Software easy-to-use and install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Tracking information in real-time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Deploying Metadata, Lineage and data tracing out-of-the-box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Freeware version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Professional version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Cloud-instances modules version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CD4AA2-0207-DD49-8EB6-6BBBC462CE0B}"/>
              </a:ext>
            </a:extLst>
          </p:cNvPr>
          <p:cNvSpPr txBox="1"/>
          <p:nvPr/>
        </p:nvSpPr>
        <p:spPr>
          <a:xfrm>
            <a:off x="7296137" y="976380"/>
            <a:ext cx="2095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Offering a Freeware trial version to know the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Free consulting during the first year (Available on Pro and Cloud versions)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Special offers when upgrading to Pro versions and three free months on Cloud instances.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BD9482-292D-EC47-81A3-27D1C1416848}"/>
              </a:ext>
            </a:extLst>
          </p:cNvPr>
          <p:cNvSpPr txBox="1"/>
          <p:nvPr/>
        </p:nvSpPr>
        <p:spPr>
          <a:xfrm>
            <a:off x="7295304" y="2966846"/>
            <a:ext cx="20953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Internet downloads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Freeware with limited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Other customers experiences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Consulting services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B4C46B-4717-D04A-9E0D-0E3FC7345926}"/>
              </a:ext>
            </a:extLst>
          </p:cNvPr>
          <p:cNvSpPr txBox="1"/>
          <p:nvPr/>
        </p:nvSpPr>
        <p:spPr>
          <a:xfrm>
            <a:off x="9629879" y="1037753"/>
            <a:ext cx="2095397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Banks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College and Schools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Companies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FinTechs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64DB9E-9FD7-904E-9A93-29A0CB87BAFE}"/>
              </a:ext>
            </a:extLst>
          </p:cNvPr>
          <p:cNvSpPr txBox="1"/>
          <p:nvPr/>
        </p:nvSpPr>
        <p:spPr>
          <a:xfrm>
            <a:off x="380099" y="4910732"/>
            <a:ext cx="52040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Advertisements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Web base page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Services on the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Asistance to Software Conventions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Distribution and consulting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8E5382-0B39-2445-8F4A-F8ADDB62E1AC}"/>
              </a:ext>
            </a:extLst>
          </p:cNvPr>
          <p:cNvSpPr txBox="1"/>
          <p:nvPr/>
        </p:nvSpPr>
        <p:spPr>
          <a:xfrm>
            <a:off x="6144146" y="4885646"/>
            <a:ext cx="5204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Special discounts on modules (Cloud base version)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Free consulting services when buying an upgrade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Pay-on-demand when using Cloud base services (You pay only for what you 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30% discount when buying annualized pro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1TB storing free on the Freeware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10TB for Pro version or Cloud base solutions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FF75E3-1830-6341-A218-752C883BD621}"/>
              </a:ext>
            </a:extLst>
          </p:cNvPr>
          <p:cNvSpPr txBox="1"/>
          <p:nvPr/>
        </p:nvSpPr>
        <p:spPr>
          <a:xfrm>
            <a:off x="4969947" y="229116"/>
            <a:ext cx="2095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DataMart Solutions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79395B-834B-8E42-89C1-5B76D9AF487A}"/>
              </a:ext>
            </a:extLst>
          </p:cNvPr>
          <p:cNvSpPr txBox="1"/>
          <p:nvPr/>
        </p:nvSpPr>
        <p:spPr>
          <a:xfrm>
            <a:off x="7273422" y="193786"/>
            <a:ext cx="2095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Cesar Robles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C5E11B-89AC-2E4F-9F3D-0A0B10BD26B7}"/>
              </a:ext>
            </a:extLst>
          </p:cNvPr>
          <p:cNvSpPr txBox="1"/>
          <p:nvPr/>
        </p:nvSpPr>
        <p:spPr>
          <a:xfrm>
            <a:off x="9571664" y="210550"/>
            <a:ext cx="983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02/17/22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284EBE-96AD-3944-996B-0BA38DFC946C}"/>
              </a:ext>
            </a:extLst>
          </p:cNvPr>
          <p:cNvSpPr txBox="1"/>
          <p:nvPr/>
        </p:nvSpPr>
        <p:spPr>
          <a:xfrm>
            <a:off x="10786722" y="210550"/>
            <a:ext cx="95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100" dirty="0">
                <a:solidFill>
                  <a:schemeClr val="accent1">
                    <a:lumMod val="75000"/>
                  </a:schemeClr>
                </a:solidFill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123460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229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Marco A. Robles G.</dc:creator>
  <cp:lastModifiedBy>C. Marco A. Robles G.</cp:lastModifiedBy>
  <cp:revision>2</cp:revision>
  <cp:lastPrinted>2022-02-17T06:31:12Z</cp:lastPrinted>
  <dcterms:created xsi:type="dcterms:W3CDTF">2022-02-17T05:41:04Z</dcterms:created>
  <dcterms:modified xsi:type="dcterms:W3CDTF">2022-02-18T05:53:32Z</dcterms:modified>
</cp:coreProperties>
</file>