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503C-29C9-9E41-AB71-F39BE6FC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B042C-D8E3-7346-AF36-9CCF4677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23A8-01AF-9C4A-9C9D-A2B84768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12CC-8911-1749-A640-0055AB86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C07E-9B7F-6C46-ACA4-F7621D26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3556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2A8C-6BB3-B340-93A1-69DB8738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39EC-68A9-5348-9BCB-3F30E8C8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0AAD-1DC5-5D48-988C-2193DFE5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44D7-DC34-4249-BB7F-6CD8EA21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97F8-3205-0A44-9913-DACD025F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1435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23410-D574-704A-B927-92DBF8290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88432-79EA-DF4A-B1FC-B34023F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23B8-02C7-0140-A789-9F24CF0A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CB5B-2950-1843-868C-DB64186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4C14-AF6B-1545-B61D-B84BB800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901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6C24-30E1-5D42-8310-78A34AD3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1461-0BA0-7B42-9B5F-117DF94C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412D-EAF7-E345-82A1-AC009416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BEE3-CB83-5D47-AFC9-52053204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C14F-BBAB-EC4F-B677-DBAAD922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059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B6F9-1FA5-3B4A-8E96-F0CE8C75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7D236-4C9E-034B-AE0E-9AB02964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2DC9-A27B-2D4D-A62F-B6764BB4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D5DD-0BD7-2F48-B7E9-3019DD7C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07A7-44E3-8447-8D3E-3218B725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057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23-FDC3-5A49-B454-C9EC469F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9042-5112-614B-854B-96129892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C7A9-D446-844E-AFB2-A69FCF8B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88AE-79DC-7E4F-AE5A-65644EB4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C5CD-B60E-B244-A4E2-D20B045A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35426-E1C2-6B49-B744-4AA8520E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653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723F-3876-DD4A-BDAE-CCEF6ADE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F3210-CE4B-F84E-95EB-A05786DD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C15B-D2AA-2B40-9C4E-1A8273A50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B8A81-AF6A-B048-91F5-3D662C488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37C5B-3403-A54E-B479-EDFBF2FA7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4B54D-7641-DC42-8583-8F095960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8EC9F-28FC-2940-B72E-8C0D09A8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B14CB-46D1-AD44-90D0-4C4DF6DD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086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DB55-8EFA-EE47-A546-F643ECA6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E1A9C-4B29-964A-8E9A-D201FE8D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1C78C-B1D0-8B4E-A34E-787B4A3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47028-A769-3247-AFF2-98831757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659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E48A3-F9B1-C248-B35D-A123849F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37CAD-0002-824C-ABE6-D891D74A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0B3BE-23C6-F240-A8B2-C102FF67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07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0D3-3A78-174E-ACD5-E733A612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46D2-21A7-5245-84A9-779773C9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C65B-3840-B041-902F-F2F036F8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ACFD2-757C-BB4E-A096-916D0B6F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571E1-D956-D44E-A551-F3E7BC9A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8E0E2-C235-9041-8D59-6A10D278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77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417-324B-EA41-885B-3CDB3652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3FEAE-CED1-EB46-BA4C-A542220EE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21919-36A4-EC4A-9961-59B03AE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2D5FC-63D7-474F-8EC4-15AF05B8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E94E-0211-714C-B50C-B65E2AEE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B740-529A-0643-8E07-B5ACD81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6487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9A28C-3879-FC4A-80A2-56110AC0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A2EB-CBD2-CE4E-8960-B3A731E4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4331-C68B-A84C-BB70-C41CBE71C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5847-04EF-8F44-BDF2-A7699DB5D742}" type="datetimeFigureOut">
              <a:rPr lang="en-MX" smtClean="0"/>
              <a:t>28/03/21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DB51-B215-6247-8FE4-DBE7C5C1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B146-DFB9-0E4F-8C0A-6BC569E1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56A2-12A5-6047-84F8-F673EEB73C00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287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atosabiertos.salud.gob.mx/gobmx/salud/datos_abiertos/diccionario_datos_covid19.zip" TargetMode="External"/><Relationship Id="rId4" Type="http://schemas.openxmlformats.org/officeDocument/2006/relationships/hyperlink" Target="https://datos.gob.mx/busca/dataset/informacion-referente-a-casos-covid-19-en-mexi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93322A98-C2E5-8B4F-818C-70F81BBA61D5}"/>
              </a:ext>
            </a:extLst>
          </p:cNvPr>
          <p:cNvGrpSpPr/>
          <p:nvPr/>
        </p:nvGrpSpPr>
        <p:grpSpPr>
          <a:xfrm>
            <a:off x="481914" y="1124464"/>
            <a:ext cx="11467070" cy="5362833"/>
            <a:chOff x="481914" y="1124464"/>
            <a:chExt cx="11467070" cy="53628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F2AF6F4-72BD-CC49-B69F-F9EAE1308FDB}"/>
                </a:ext>
              </a:extLst>
            </p:cNvPr>
            <p:cNvGrpSpPr/>
            <p:nvPr/>
          </p:nvGrpSpPr>
          <p:grpSpPr>
            <a:xfrm>
              <a:off x="1181978" y="1124464"/>
              <a:ext cx="10192252" cy="5362833"/>
              <a:chOff x="1515610" y="1050324"/>
              <a:chExt cx="10192252" cy="536283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CF95249-49EA-6341-9E43-BB0A8FC4D006}"/>
                  </a:ext>
                </a:extLst>
              </p:cNvPr>
              <p:cNvCxnSpPr/>
              <p:nvPr/>
            </p:nvCxnSpPr>
            <p:spPr>
              <a:xfrm>
                <a:off x="3797364" y="1050324"/>
                <a:ext cx="0" cy="5362833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F6A1C4AB-D61D-D645-8BC3-8254AA5C344C}"/>
                  </a:ext>
                </a:extLst>
              </p:cNvPr>
              <p:cNvSpPr/>
              <p:nvPr/>
            </p:nvSpPr>
            <p:spPr>
              <a:xfrm>
                <a:off x="1515611" y="2421925"/>
                <a:ext cx="1235675" cy="1112108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1200" dirty="0"/>
                  <a:t>Open Access COVID-19</a:t>
                </a:r>
              </a:p>
            </p:txBody>
          </p:sp>
          <p:sp>
            <p:nvSpPr>
              <p:cNvPr id="6" name="Summing Junction 5">
                <a:extLst>
                  <a:ext uri="{FF2B5EF4-FFF2-40B4-BE49-F238E27FC236}">
                    <a16:creationId xmlns:a16="http://schemas.microsoft.com/office/drawing/2014/main" id="{4BD36CBF-8EFD-634B-9B09-D508DA838A67}"/>
                  </a:ext>
                </a:extLst>
              </p:cNvPr>
              <p:cNvSpPr/>
              <p:nvPr/>
            </p:nvSpPr>
            <p:spPr>
              <a:xfrm>
                <a:off x="5932498" y="3616709"/>
                <a:ext cx="809297" cy="809297"/>
              </a:xfrm>
              <a:prstGeom prst="flowChartSummingJunction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X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688DD-F3FB-9A4D-8DDD-38959C5D0619}"/>
                  </a:ext>
                </a:extLst>
              </p:cNvPr>
              <p:cNvSpPr txBox="1"/>
              <p:nvPr/>
            </p:nvSpPr>
            <p:spPr>
              <a:xfrm>
                <a:off x="2732070" y="2421925"/>
                <a:ext cx="149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1200" dirty="0"/>
                  <a:t>Get the positive COVID-19 cases</a:t>
                </a:r>
              </a:p>
            </p:txBody>
          </p:sp>
          <p:sp>
            <p:nvSpPr>
              <p:cNvPr id="12" name="Can 11">
                <a:extLst>
                  <a:ext uri="{FF2B5EF4-FFF2-40B4-BE49-F238E27FC236}">
                    <a16:creationId xmlns:a16="http://schemas.microsoft.com/office/drawing/2014/main" id="{E2EFD1A0-2451-2D45-9A6F-9FF09BEB7A31}"/>
                  </a:ext>
                </a:extLst>
              </p:cNvPr>
              <p:cNvSpPr/>
              <p:nvPr/>
            </p:nvSpPr>
            <p:spPr>
              <a:xfrm>
                <a:off x="4250134" y="2388632"/>
                <a:ext cx="1235675" cy="1112108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1200" dirty="0"/>
                  <a:t>Positive COVID-19 cases</a:t>
                </a:r>
              </a:p>
            </p:txBody>
          </p:sp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96727464-1731-6E4C-A13D-7157934A3EBE}"/>
                  </a:ext>
                </a:extLst>
              </p:cNvPr>
              <p:cNvSpPr/>
              <p:nvPr/>
            </p:nvSpPr>
            <p:spPr>
              <a:xfrm>
                <a:off x="1515610" y="4729940"/>
                <a:ext cx="1251564" cy="1093076"/>
              </a:xfrm>
              <a:prstGeom prst="snip1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1200" dirty="0"/>
                  <a:t>Open Access Data Dictionary</a:t>
                </a:r>
              </a:p>
            </p:txBody>
          </p:sp>
          <p:sp>
            <p:nvSpPr>
              <p:cNvPr id="14" name="Can 13">
                <a:extLst>
                  <a:ext uri="{FF2B5EF4-FFF2-40B4-BE49-F238E27FC236}">
                    <a16:creationId xmlns:a16="http://schemas.microsoft.com/office/drawing/2014/main" id="{9D436DB1-AFDC-B040-BB47-7BBD792A7FDF}"/>
                  </a:ext>
                </a:extLst>
              </p:cNvPr>
              <p:cNvSpPr/>
              <p:nvPr/>
            </p:nvSpPr>
            <p:spPr>
              <a:xfrm>
                <a:off x="7293866" y="3465303"/>
                <a:ext cx="1235675" cy="1112108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X" sz="1200" dirty="0"/>
                  <a:t>Daily COVID-19 Cases</a:t>
                </a:r>
              </a:p>
            </p:txBody>
          </p:sp>
          <p:pic>
            <p:nvPicPr>
              <p:cNvPr id="16" name="Picture 15" descr="Chart&#10;&#10;Description automatically generated">
                <a:extLst>
                  <a:ext uri="{FF2B5EF4-FFF2-40B4-BE49-F238E27FC236}">
                    <a16:creationId xmlns:a16="http://schemas.microsoft.com/office/drawing/2014/main" id="{B48C8D40-6BE5-4F4D-BC90-F8A6CA163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912700" y="3123776"/>
                <a:ext cx="1795162" cy="1795162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F1AB90C-9BE7-044E-B44F-87C05596F1EA}"/>
                  </a:ext>
                </a:extLst>
              </p:cNvPr>
              <p:cNvCxnSpPr>
                <a:stCxn id="4" idx="4"/>
                <a:endCxn id="12" idx="2"/>
              </p:cNvCxnSpPr>
              <p:nvPr/>
            </p:nvCxnSpPr>
            <p:spPr>
              <a:xfrm flipV="1">
                <a:off x="2751286" y="2944686"/>
                <a:ext cx="1498848" cy="33293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EE446148-A63E-9B4A-8619-562715E37B42}"/>
                  </a:ext>
                </a:extLst>
              </p:cNvPr>
              <p:cNvCxnSpPr>
                <a:stCxn id="12" idx="4"/>
                <a:endCxn id="6" idx="0"/>
              </p:cNvCxnSpPr>
              <p:nvPr/>
            </p:nvCxnSpPr>
            <p:spPr>
              <a:xfrm>
                <a:off x="5485809" y="2944686"/>
                <a:ext cx="851338" cy="672023"/>
              </a:xfrm>
              <a:prstGeom prst="bentConnector2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BDD74BF9-BACC-7C49-AF3C-2607CFFC3623}"/>
                  </a:ext>
                </a:extLst>
              </p:cNvPr>
              <p:cNvCxnSpPr>
                <a:cxnSpLocks/>
                <a:stCxn id="13" idx="0"/>
                <a:endCxn id="6" idx="4"/>
              </p:cNvCxnSpPr>
              <p:nvPr/>
            </p:nvCxnSpPr>
            <p:spPr>
              <a:xfrm flipV="1">
                <a:off x="2767174" y="4426006"/>
                <a:ext cx="3569973" cy="850472"/>
              </a:xfrm>
              <a:prstGeom prst="bentConnector2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C13CBA4-B159-9C43-9CF6-07443A399FF2}"/>
                  </a:ext>
                </a:extLst>
              </p:cNvPr>
              <p:cNvCxnSpPr>
                <a:cxnSpLocks/>
                <a:stCxn id="6" idx="6"/>
                <a:endCxn id="14" idx="2"/>
              </p:cNvCxnSpPr>
              <p:nvPr/>
            </p:nvCxnSpPr>
            <p:spPr>
              <a:xfrm flipV="1">
                <a:off x="6741795" y="4021357"/>
                <a:ext cx="552071" cy="1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0D28DA7-1F4A-B84A-987F-E101E12247A5}"/>
                  </a:ext>
                </a:extLst>
              </p:cNvPr>
              <p:cNvCxnSpPr>
                <a:cxnSpLocks/>
                <a:stCxn id="14" idx="4"/>
                <a:endCxn id="16" idx="1"/>
              </p:cNvCxnSpPr>
              <p:nvPr/>
            </p:nvCxnSpPr>
            <p:spPr>
              <a:xfrm>
                <a:off x="8529541" y="4021357"/>
                <a:ext cx="1383159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0E4B05-7F7E-A742-94B4-D4AB45498D97}"/>
                  </a:ext>
                </a:extLst>
              </p:cNvPr>
              <p:cNvSpPr txBox="1"/>
              <p:nvPr/>
            </p:nvSpPr>
            <p:spPr>
              <a:xfrm>
                <a:off x="4418604" y="3674588"/>
                <a:ext cx="1513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1200" dirty="0"/>
                  <a:t>Left-join the COVID-19 Dataset with the catalogues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824D6F-A9F1-7F47-8A1E-230E541F701B}"/>
                  </a:ext>
                </a:extLst>
              </p:cNvPr>
              <p:cNvSpPr txBox="1"/>
              <p:nvPr/>
            </p:nvSpPr>
            <p:spPr>
              <a:xfrm>
                <a:off x="6608747" y="4643996"/>
                <a:ext cx="23740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1200" dirty="0"/>
                  <a:t>The dataset is verified and classified. This process includes the elimination of blank spaces, conversion of the date fields and correcct typos.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A8933C-9B9E-3C4C-8923-A8CDB39316D6}"/>
                  </a:ext>
                </a:extLst>
              </p:cNvPr>
              <p:cNvSpPr txBox="1"/>
              <p:nvPr/>
            </p:nvSpPr>
            <p:spPr>
              <a:xfrm>
                <a:off x="8740785" y="3375027"/>
                <a:ext cx="1235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X" sz="1200" dirty="0"/>
                  <a:t>The final dataset is uploaded into Tableau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B12AAA4-282A-464D-B5A5-A2C10FB04ACA}"/>
                  </a:ext>
                </a:extLst>
              </p:cNvPr>
              <p:cNvCxnSpPr/>
              <p:nvPr/>
            </p:nvCxnSpPr>
            <p:spPr>
              <a:xfrm>
                <a:off x="9224828" y="1050324"/>
                <a:ext cx="0" cy="5362833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29A4E6-E23B-D741-9533-878F379BF720}"/>
                  </a:ext>
                </a:extLst>
              </p:cNvPr>
              <p:cNvSpPr txBox="1"/>
              <p:nvPr/>
            </p:nvSpPr>
            <p:spPr>
              <a:xfrm>
                <a:off x="1518872" y="1050324"/>
                <a:ext cx="834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Extract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5776B44-113D-A241-93F1-61941D4B29A0}"/>
                  </a:ext>
                </a:extLst>
              </p:cNvPr>
              <p:cNvSpPr txBox="1"/>
              <p:nvPr/>
            </p:nvSpPr>
            <p:spPr>
              <a:xfrm>
                <a:off x="5668880" y="1050324"/>
                <a:ext cx="1130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Transform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1DA49B-0354-5F43-9CF1-271F9ACE6671}"/>
                  </a:ext>
                </a:extLst>
              </p:cNvPr>
              <p:cNvSpPr txBox="1"/>
              <p:nvPr/>
            </p:nvSpPr>
            <p:spPr>
              <a:xfrm>
                <a:off x="9547505" y="1050324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Load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695BC6-1359-AF4A-8837-444B017630BC}"/>
                </a:ext>
              </a:extLst>
            </p:cNvPr>
            <p:cNvSpPr txBox="1"/>
            <p:nvPr/>
          </p:nvSpPr>
          <p:spPr>
            <a:xfrm>
              <a:off x="481914" y="1507382"/>
              <a:ext cx="2981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200" dirty="0"/>
                <a:t>The information is downloaded from: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u="sng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  <a:hlinkClick r:id="rId4"/>
                </a:rPr>
                <a:t>Open access Mexico COVID-19 Dataset</a:t>
              </a:r>
              <a:endParaRPr lang="en-MX" sz="120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u="sng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  <a:hlinkClick r:id="rId5"/>
                </a:rPr>
                <a:t>Open access Data Dictionary</a:t>
              </a:r>
              <a:endParaRPr lang="en-US" sz="1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54F815-9D28-9242-A2DE-BB85467851AB}"/>
                </a:ext>
              </a:extLst>
            </p:cNvPr>
            <p:cNvSpPr txBox="1"/>
            <p:nvPr/>
          </p:nvSpPr>
          <p:spPr>
            <a:xfrm>
              <a:off x="3620531" y="1507382"/>
              <a:ext cx="5107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200" dirty="0"/>
                <a:t>The information is cleaned and verified to avoid typos, misspelling, blanks and bad format fields such as dates. This process is performed using python and stored into a dataset in *.csv format.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6AB5D7-2405-3A42-81D9-1D3386C79450}"/>
                </a:ext>
              </a:extLst>
            </p:cNvPr>
            <p:cNvSpPr txBox="1"/>
            <p:nvPr/>
          </p:nvSpPr>
          <p:spPr>
            <a:xfrm>
              <a:off x="9054124" y="1485332"/>
              <a:ext cx="2894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200" dirty="0"/>
                <a:t>The resulting dataset is uploaded into Tableau to create the dashboard.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09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Marco A. Robles G.</dc:creator>
  <cp:lastModifiedBy>C. Marco A. Robles G.</cp:lastModifiedBy>
  <cp:revision>1</cp:revision>
  <dcterms:created xsi:type="dcterms:W3CDTF">2021-03-29T03:29:27Z</dcterms:created>
  <dcterms:modified xsi:type="dcterms:W3CDTF">2021-03-29T06:00:36Z</dcterms:modified>
</cp:coreProperties>
</file>