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5f61c3b1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5f61c3b1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5f61c3b1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5f61c3b1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5f61c3b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5f61c3b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5f61c3b1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5f61c3b1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5f61c3b1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5f61c3b1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5f61c3b1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5f61c3b1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5f61c3b1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5f61c3b1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5f61c3b1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5f61c3b1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5f61c3b1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5f61c3b1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5f61c3b1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5f61c3b1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5f61c3b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5f61c3b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5f61c3b1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5f61c3b1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5f61c3b1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5f61c3b1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5f61c3b1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5f61c3b1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5f61c3b16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5f61c3b1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3cfa9d3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3cfa9d3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5f61c3b1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5f61c3b1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522786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522786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5227867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5227867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372920c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372920c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5f61c3b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5f61c3b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5f61c3b1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5f61c3b1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5f61c3b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5f61c3b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5f61c3b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5f61c3b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5f61c3b1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5f61c3b1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5f61c3b1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5f61c3b1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hyperlink" Target="https://public.tableau.com/shared/DZGGQ68HZ?:display_count=n&amp;:origin=viz_share_link" TargetMode="Externa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hyperlink" Target="https://public.tableau.com/shared/FS7QBCGSM?:display_count=n&amp;:origin=viz_share_lin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hyperlink" Target="https://public.tableau.com/shared/W4GNM5TBM?:display_count=n&amp;:origin=viz_share_li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accent6"/>
                </a:solidFill>
              </a:rPr>
              <a:t>Customer Churn Analysis</a:t>
            </a:r>
            <a:endParaRPr>
              <a:solidFill>
                <a:schemeClr val="accent6"/>
              </a:solidFill>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solidFill>
                  <a:srgbClr val="45818E"/>
                </a:solidFill>
              </a:rPr>
              <a:t>CodeOp Data Science Final Project</a:t>
            </a:r>
            <a:endParaRPr>
              <a:solidFill>
                <a:srgbClr val="45818E"/>
              </a:solidFill>
            </a:endParaRPr>
          </a:p>
          <a:p>
            <a:pPr indent="0" lvl="0" marL="0" rtl="0" algn="ctr">
              <a:spcBef>
                <a:spcPts val="0"/>
              </a:spcBef>
              <a:spcAft>
                <a:spcPts val="0"/>
              </a:spcAft>
              <a:buNone/>
            </a:pPr>
            <a:r>
              <a:t/>
            </a:r>
            <a:endParaRPr sz="1600"/>
          </a:p>
          <a:p>
            <a:pPr indent="0" lvl="0" marL="0" rtl="0" algn="ctr">
              <a:spcBef>
                <a:spcPts val="0"/>
              </a:spcBef>
              <a:spcAft>
                <a:spcPts val="0"/>
              </a:spcAft>
              <a:buNone/>
            </a:pPr>
            <a:r>
              <a:rPr lang="es" sz="1600"/>
              <a:t>by </a:t>
            </a:r>
            <a:r>
              <a:rPr lang="es" sz="1600"/>
              <a:t>Carmen Márquez Floro</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7876500" y="177275"/>
            <a:ext cx="955800" cy="955800"/>
          </a:xfrm>
          <a:prstGeom prst="rect">
            <a:avLst/>
          </a:prstGeom>
          <a:noFill/>
          <a:ln>
            <a:noFill/>
          </a:ln>
        </p:spPr>
      </p:pic>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Most valuable customer </a:t>
            </a:r>
            <a:r>
              <a:rPr lang="es">
                <a:solidFill>
                  <a:srgbClr val="CC4125"/>
                </a:solidFill>
              </a:rPr>
              <a:t>at risk</a:t>
            </a:r>
            <a:endParaRPr>
              <a:solidFill>
                <a:srgbClr val="CC4125"/>
              </a:solidFill>
            </a:endParaRPr>
          </a:p>
        </p:txBody>
      </p:sp>
      <p:sp>
        <p:nvSpPr>
          <p:cNvPr id="132" name="Google Shape;132;p22">
            <a:hlinkClick r:id="rId4"/>
          </p:cNvPr>
          <p:cNvSpPr txBox="1"/>
          <p:nvPr/>
        </p:nvSpPr>
        <p:spPr>
          <a:xfrm>
            <a:off x="7809000" y="4769050"/>
            <a:ext cx="13350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2"/>
                </a:solidFill>
                <a:latin typeface="Open Sans"/>
                <a:ea typeface="Open Sans"/>
                <a:cs typeface="Open Sans"/>
                <a:sym typeface="Open Sans"/>
              </a:rPr>
              <a:t>Link to Dashboard</a:t>
            </a:r>
            <a:endParaRPr sz="1000">
              <a:solidFill>
                <a:schemeClr val="dk2"/>
              </a:solidFill>
              <a:latin typeface="Open Sans"/>
              <a:ea typeface="Open Sans"/>
              <a:cs typeface="Open Sans"/>
              <a:sym typeface="Open Sans"/>
            </a:endParaRPr>
          </a:p>
        </p:txBody>
      </p:sp>
      <p:pic>
        <p:nvPicPr>
          <p:cNvPr id="133" name="Google Shape;133;p22"/>
          <p:cNvPicPr preferRelativeResize="0"/>
          <p:nvPr/>
        </p:nvPicPr>
        <p:blipFill>
          <a:blip r:embed="rId5">
            <a:alphaModFix/>
          </a:blip>
          <a:stretch>
            <a:fillRect/>
          </a:stretch>
        </p:blipFill>
        <p:spPr>
          <a:xfrm>
            <a:off x="2358000" y="1152425"/>
            <a:ext cx="4427999" cy="368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7876500" y="177275"/>
            <a:ext cx="955800" cy="955800"/>
          </a:xfrm>
          <a:prstGeom prst="rect">
            <a:avLst/>
          </a:prstGeom>
          <a:noFill/>
          <a:ln>
            <a:noFill/>
          </a:ln>
        </p:spPr>
      </p:pic>
      <p:sp>
        <p:nvSpPr>
          <p:cNvPr id="139" name="Google Shape;13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t>
            </a:r>
            <a:r>
              <a:rPr lang="es"/>
              <a:t>ost valuable customer </a:t>
            </a:r>
            <a:r>
              <a:rPr lang="es">
                <a:solidFill>
                  <a:srgbClr val="CC4125"/>
                </a:solidFill>
              </a:rPr>
              <a:t>at risk</a:t>
            </a:r>
            <a:endParaRPr>
              <a:solidFill>
                <a:srgbClr val="CC4125"/>
              </a:solidFill>
            </a:endParaRPr>
          </a:p>
        </p:txBody>
      </p:sp>
      <p:sp>
        <p:nvSpPr>
          <p:cNvPr id="140" name="Google Shape;140;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Most valuable customers at highest risk of cancelling their contract present the following characteristics:</a:t>
            </a:r>
            <a:endParaRPr/>
          </a:p>
          <a:p>
            <a:pPr indent="-342900" lvl="0" marL="457200" rtl="0" algn="l">
              <a:spcBef>
                <a:spcPts val="1200"/>
              </a:spcBef>
              <a:spcAft>
                <a:spcPts val="0"/>
              </a:spcAft>
              <a:buSzPts val="1800"/>
              <a:buChar char="●"/>
            </a:pPr>
            <a:r>
              <a:rPr lang="es"/>
              <a:t>City: </a:t>
            </a:r>
            <a:r>
              <a:rPr b="1" lang="es"/>
              <a:t>San Diego, Los Angeles and Temecula</a:t>
            </a:r>
            <a:endParaRPr b="1"/>
          </a:p>
          <a:p>
            <a:pPr indent="-342900" lvl="0" marL="457200" rtl="0" algn="l">
              <a:spcBef>
                <a:spcPts val="0"/>
              </a:spcBef>
              <a:spcAft>
                <a:spcPts val="0"/>
              </a:spcAft>
              <a:buSzPts val="1800"/>
              <a:buChar char="●"/>
            </a:pPr>
            <a:r>
              <a:rPr lang="es"/>
              <a:t>Marital status: </a:t>
            </a:r>
            <a:r>
              <a:rPr b="1" lang="es"/>
              <a:t>Not married </a:t>
            </a:r>
            <a:r>
              <a:rPr lang="es"/>
              <a:t>(21% churn rate)</a:t>
            </a:r>
            <a:endParaRPr/>
          </a:p>
          <a:p>
            <a:pPr indent="-342900" lvl="0" marL="457200" rtl="0" algn="l">
              <a:spcBef>
                <a:spcPts val="0"/>
              </a:spcBef>
              <a:spcAft>
                <a:spcPts val="0"/>
              </a:spcAft>
              <a:buSzPts val="1800"/>
              <a:buChar char="●"/>
            </a:pPr>
            <a:r>
              <a:rPr lang="es"/>
              <a:t>Type of contract: </a:t>
            </a:r>
            <a:r>
              <a:rPr b="1" lang="es"/>
              <a:t>month-to-month</a:t>
            </a:r>
            <a:r>
              <a:rPr lang="es"/>
              <a:t> contract (41% churn rate)</a:t>
            </a:r>
            <a:endParaRPr/>
          </a:p>
          <a:p>
            <a:pPr indent="-342900" lvl="0" marL="457200" rtl="0" algn="l">
              <a:spcBef>
                <a:spcPts val="0"/>
              </a:spcBef>
              <a:spcAft>
                <a:spcPts val="0"/>
              </a:spcAft>
              <a:buSzPts val="1800"/>
              <a:buChar char="●"/>
            </a:pPr>
            <a:r>
              <a:rPr lang="es"/>
              <a:t>Paperless billing: </a:t>
            </a:r>
            <a:r>
              <a:rPr b="1" lang="es"/>
              <a:t>Yes</a:t>
            </a:r>
            <a:r>
              <a:rPr lang="es"/>
              <a:t> (25% churn rate)</a:t>
            </a:r>
            <a:endParaRPr b="1"/>
          </a:p>
          <a:p>
            <a:pPr indent="-342900" lvl="0" marL="457200" rtl="0" algn="l">
              <a:spcBef>
                <a:spcPts val="0"/>
              </a:spcBef>
              <a:spcAft>
                <a:spcPts val="0"/>
              </a:spcAft>
              <a:buSzPts val="1800"/>
              <a:buChar char="●"/>
            </a:pPr>
            <a:r>
              <a:rPr lang="es"/>
              <a:t>Payment method: </a:t>
            </a:r>
            <a:r>
              <a:rPr b="1" lang="es"/>
              <a:t>Bank withdrawal</a:t>
            </a:r>
            <a:r>
              <a:rPr lang="es"/>
              <a:t> (24% churn rate), followed by Mailed check (15% churn rate)</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Recommendations</a:t>
            </a:r>
            <a:endParaRPr/>
          </a:p>
        </p:txBody>
      </p:sp>
      <p:sp>
        <p:nvSpPr>
          <p:cNvPr id="146" name="Google Shape;146;p24"/>
          <p:cNvSpPr txBox="1"/>
          <p:nvPr>
            <p:ph idx="1" type="body"/>
          </p:nvPr>
        </p:nvSpPr>
        <p:spPr>
          <a:xfrm>
            <a:off x="311700" y="1152425"/>
            <a:ext cx="8520600" cy="376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Launch </a:t>
            </a:r>
            <a:r>
              <a:rPr b="1" lang="es"/>
              <a:t>localized promotions</a:t>
            </a:r>
            <a:r>
              <a:rPr lang="es"/>
              <a:t> in the cities with highest Churn rate</a:t>
            </a:r>
            <a:endParaRPr/>
          </a:p>
          <a:p>
            <a:pPr indent="-342900" lvl="0" marL="457200" rtl="0" algn="l">
              <a:spcBef>
                <a:spcPts val="0"/>
              </a:spcBef>
              <a:spcAft>
                <a:spcPts val="0"/>
              </a:spcAft>
              <a:buSzPts val="1800"/>
              <a:buChar char="●"/>
            </a:pPr>
            <a:r>
              <a:rPr b="1" lang="es"/>
              <a:t>Encourage</a:t>
            </a:r>
            <a:r>
              <a:rPr b="1" lang="es"/>
              <a:t> </a:t>
            </a:r>
            <a:r>
              <a:rPr lang="es"/>
              <a:t>month-to-month contract customers to </a:t>
            </a:r>
            <a:r>
              <a:rPr b="1" lang="es"/>
              <a:t>swap to at least one-year contract</a:t>
            </a:r>
            <a:r>
              <a:rPr lang="es"/>
              <a:t>. An idea: Premium tech support for free for customers with 1 or 2 years contract</a:t>
            </a:r>
            <a:endParaRPr/>
          </a:p>
          <a:p>
            <a:pPr indent="-342900" lvl="0" marL="457200" rtl="0" algn="l">
              <a:spcBef>
                <a:spcPts val="0"/>
              </a:spcBef>
              <a:spcAft>
                <a:spcPts val="0"/>
              </a:spcAft>
              <a:buSzPts val="1800"/>
              <a:buChar char="●"/>
            </a:pPr>
            <a:r>
              <a:rPr lang="es"/>
              <a:t>Create incentives for the customers to </a:t>
            </a:r>
            <a:r>
              <a:rPr b="1" lang="es"/>
              <a:t>swift to Credit card payment method</a:t>
            </a:r>
            <a:endParaRPr b="1"/>
          </a:p>
          <a:p>
            <a:pPr indent="-342900" lvl="0" marL="457200" rtl="0" algn="l">
              <a:spcBef>
                <a:spcPts val="0"/>
              </a:spcBef>
              <a:spcAft>
                <a:spcPts val="0"/>
              </a:spcAft>
              <a:buSzPts val="1800"/>
              <a:buChar char="●"/>
            </a:pPr>
            <a:r>
              <a:rPr lang="es"/>
              <a:t>Target </a:t>
            </a:r>
            <a:r>
              <a:rPr b="1" lang="es"/>
              <a:t>Senior customers </a:t>
            </a:r>
            <a:r>
              <a:rPr lang="es"/>
              <a:t>with specific promotions aiming to </a:t>
            </a:r>
            <a:r>
              <a:rPr lang="es"/>
              <a:t>retain</a:t>
            </a:r>
            <a:r>
              <a:rPr lang="es"/>
              <a:t> them</a:t>
            </a:r>
            <a:endParaRPr/>
          </a:p>
          <a:p>
            <a:pPr indent="-342900" lvl="0" marL="457200" rtl="0" algn="l">
              <a:spcBef>
                <a:spcPts val="0"/>
              </a:spcBef>
              <a:spcAft>
                <a:spcPts val="0"/>
              </a:spcAft>
              <a:buSzPts val="1800"/>
              <a:buChar char="●"/>
            </a:pPr>
            <a:r>
              <a:rPr lang="es"/>
              <a:t>Send </a:t>
            </a:r>
            <a:r>
              <a:rPr b="1" lang="es"/>
              <a:t>paper bills to Senior customers</a:t>
            </a:r>
            <a:r>
              <a:rPr lang="es"/>
              <a:t>, since they present the highest churn rate in the paperless billing category </a:t>
            </a:r>
            <a:endParaRPr/>
          </a:p>
          <a:p>
            <a:pPr indent="0" lvl="0" marL="457200" rtl="0" algn="l">
              <a:spcBef>
                <a:spcPts val="1200"/>
              </a:spcBef>
              <a:spcAft>
                <a:spcPts val="1200"/>
              </a:spcAft>
              <a:buNone/>
            </a:pPr>
            <a:r>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Recommendations</a:t>
            </a:r>
            <a:endParaRPr/>
          </a:p>
        </p:txBody>
      </p:sp>
      <p:sp>
        <p:nvSpPr>
          <p:cNvPr id="152" name="Google Shape;152;p25"/>
          <p:cNvSpPr txBox="1"/>
          <p:nvPr>
            <p:ph idx="1" type="body"/>
          </p:nvPr>
        </p:nvSpPr>
        <p:spPr>
          <a:xfrm>
            <a:off x="311700" y="1152425"/>
            <a:ext cx="8520600" cy="376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As of the main reasons for churning:</a:t>
            </a:r>
            <a:endParaRPr/>
          </a:p>
          <a:p>
            <a:pPr indent="-342900" lvl="1" marL="914400" rtl="0" algn="l">
              <a:spcBef>
                <a:spcPts val="0"/>
              </a:spcBef>
              <a:spcAft>
                <a:spcPts val="0"/>
              </a:spcAft>
              <a:buSzPts val="1800"/>
              <a:buChar char="○"/>
            </a:pPr>
            <a:r>
              <a:rPr lang="es" sz="1800"/>
              <a:t>H</a:t>
            </a:r>
            <a:r>
              <a:rPr lang="es" sz="1800"/>
              <a:t>igher investment in </a:t>
            </a:r>
            <a:r>
              <a:rPr b="1" lang="es" sz="1800"/>
              <a:t>Market research</a:t>
            </a:r>
            <a:r>
              <a:rPr lang="es" sz="1800"/>
              <a:t> (competition tracking), keeping competitive prices</a:t>
            </a:r>
            <a:endParaRPr sz="1800"/>
          </a:p>
          <a:p>
            <a:pPr indent="-342900" lvl="1" marL="914400" rtl="0" algn="l">
              <a:spcBef>
                <a:spcPts val="0"/>
              </a:spcBef>
              <a:spcAft>
                <a:spcPts val="0"/>
              </a:spcAft>
              <a:buSzPts val="1800"/>
              <a:buChar char="○"/>
            </a:pPr>
            <a:r>
              <a:rPr lang="es" sz="1800"/>
              <a:t>Refine and better train in the </a:t>
            </a:r>
            <a:r>
              <a:rPr b="1" lang="es" sz="1800"/>
              <a:t>customer support team</a:t>
            </a:r>
            <a:endParaRPr b="1" sz="1800"/>
          </a:p>
          <a:p>
            <a:pPr indent="-342900" lvl="0" marL="457200" rtl="0" algn="l">
              <a:spcBef>
                <a:spcPts val="0"/>
              </a:spcBef>
              <a:spcAft>
                <a:spcPts val="0"/>
              </a:spcAft>
              <a:buSzPts val="1800"/>
              <a:buChar char="●"/>
            </a:pPr>
            <a:r>
              <a:rPr b="1" lang="es"/>
              <a:t>Stop using offer E</a:t>
            </a:r>
            <a:r>
              <a:rPr lang="es"/>
              <a:t>, since it is creating a significant amount of churn</a:t>
            </a:r>
            <a:endParaRPr/>
          </a:p>
          <a:p>
            <a:pPr indent="-342900" lvl="0" marL="457200" rtl="0" algn="l">
              <a:spcBef>
                <a:spcPts val="0"/>
              </a:spcBef>
              <a:spcAft>
                <a:spcPts val="0"/>
              </a:spcAft>
              <a:buSzPts val="1800"/>
              <a:buChar char="●"/>
            </a:pPr>
            <a:r>
              <a:rPr lang="es"/>
              <a:t>Specific </a:t>
            </a:r>
            <a:r>
              <a:rPr b="1" lang="es"/>
              <a:t>promotions </a:t>
            </a:r>
            <a:r>
              <a:rPr lang="es"/>
              <a:t>targeting the </a:t>
            </a:r>
            <a:r>
              <a:rPr b="1" lang="es"/>
              <a:t>Most Valuable Customer </a:t>
            </a:r>
            <a:r>
              <a:rPr lang="es"/>
              <a:t>at risk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Appendix</a:t>
            </a:r>
            <a:endParaRPr/>
          </a:p>
        </p:txBody>
      </p:sp>
      <p:sp>
        <p:nvSpPr>
          <p:cNvPr id="158" name="Google Shape;15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Summary additional EDA with Python</a:t>
            </a:r>
            <a:endParaRPr/>
          </a:p>
        </p:txBody>
      </p:sp>
      <p:sp>
        <p:nvSpPr>
          <p:cNvPr id="164" name="Google Shape;164;p27"/>
          <p:cNvSpPr txBox="1"/>
          <p:nvPr>
            <p:ph idx="1" type="body"/>
          </p:nvPr>
        </p:nvSpPr>
        <p:spPr>
          <a:xfrm>
            <a:off x="311700" y="1266325"/>
            <a:ext cx="5058300" cy="33027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s" sz="4800"/>
              <a:t>Dealing with missing values</a:t>
            </a:r>
            <a:endParaRPr b="1" sz="4800"/>
          </a:p>
          <a:p>
            <a:pPr indent="0" lvl="0" marL="0" rtl="0" algn="l">
              <a:spcBef>
                <a:spcPts val="1200"/>
              </a:spcBef>
              <a:spcAft>
                <a:spcPts val="0"/>
              </a:spcAft>
              <a:buNone/>
            </a:pPr>
            <a:r>
              <a:rPr lang="es" sz="4800"/>
              <a:t>There are 7.043 records</a:t>
            </a:r>
            <a:endParaRPr sz="4800"/>
          </a:p>
          <a:p>
            <a:pPr indent="-304800" lvl="0" marL="457200" rtl="0" algn="l">
              <a:spcBef>
                <a:spcPts val="1200"/>
              </a:spcBef>
              <a:spcAft>
                <a:spcPts val="0"/>
              </a:spcAft>
              <a:buSzPct val="100000"/>
              <a:buChar char="●"/>
            </a:pPr>
            <a:r>
              <a:rPr lang="es" sz="4800"/>
              <a:t>Offer: “None” replaced by “No promotion” </a:t>
            </a:r>
            <a:endParaRPr sz="4800"/>
          </a:p>
          <a:p>
            <a:pPr indent="-304800" lvl="0" marL="457200" rtl="0" algn="l">
              <a:spcBef>
                <a:spcPts val="0"/>
              </a:spcBef>
              <a:spcAft>
                <a:spcPts val="0"/>
              </a:spcAft>
              <a:buSzPct val="100000"/>
              <a:buChar char="●"/>
            </a:pPr>
            <a:r>
              <a:rPr lang="es" sz="4800"/>
              <a:t>In the internet services related columns: 1.526 missing values, referring to the number of customers who contracted only Phone service</a:t>
            </a:r>
            <a:endParaRPr sz="4800"/>
          </a:p>
          <a:p>
            <a:pPr indent="-304800" lvl="0" marL="457200" rtl="0" algn="l">
              <a:spcBef>
                <a:spcPts val="0"/>
              </a:spcBef>
              <a:spcAft>
                <a:spcPts val="0"/>
              </a:spcAft>
              <a:buSzPct val="100000"/>
              <a:buChar char="●"/>
            </a:pPr>
            <a:r>
              <a:rPr lang="es" sz="4800"/>
              <a:t>Regarding the 682 missing values in the "Avg monthly long distance charges" and "Multiple lines" columns, these belong to </a:t>
            </a:r>
            <a:r>
              <a:rPr lang="es" sz="4800"/>
              <a:t>customers</a:t>
            </a:r>
            <a:r>
              <a:rPr lang="es" sz="4800"/>
              <a:t> that only contracted internet based services.</a:t>
            </a:r>
            <a:endParaRPr sz="4800"/>
          </a:p>
          <a:p>
            <a:pPr indent="0" lvl="0" marL="0" rtl="0" algn="l">
              <a:spcBef>
                <a:spcPts val="1200"/>
              </a:spcBef>
              <a:spcAft>
                <a:spcPts val="0"/>
              </a:spcAft>
              <a:buNone/>
            </a:pPr>
            <a:r>
              <a:rPr lang="es" sz="4800"/>
              <a:t>I understood that the "missing values" I found make sense in this dataset, I have decided to refined the meaning </a:t>
            </a:r>
            <a:r>
              <a:rPr lang="es" sz="4800"/>
              <a:t>behind</a:t>
            </a:r>
            <a:r>
              <a:rPr lang="es" sz="4800"/>
              <a:t> those missing values, so it is clearer and to avoid losing that data.</a:t>
            </a:r>
            <a:endParaRPr sz="4800"/>
          </a:p>
          <a:p>
            <a:pPr indent="0" lvl="0" marL="457200" rtl="0" algn="l">
              <a:spcBef>
                <a:spcPts val="1200"/>
              </a:spcBef>
              <a:spcAft>
                <a:spcPts val="1200"/>
              </a:spcAft>
              <a:buNone/>
            </a:pPr>
            <a:r>
              <a:t/>
            </a:r>
            <a:endParaRPr/>
          </a:p>
        </p:txBody>
      </p:sp>
      <p:pic>
        <p:nvPicPr>
          <p:cNvPr id="165" name="Google Shape;165;p27"/>
          <p:cNvPicPr preferRelativeResize="0"/>
          <p:nvPr/>
        </p:nvPicPr>
        <p:blipFill>
          <a:blip r:embed="rId3">
            <a:alphaModFix/>
          </a:blip>
          <a:stretch>
            <a:fillRect/>
          </a:stretch>
        </p:blipFill>
        <p:spPr>
          <a:xfrm>
            <a:off x="6094350" y="1643777"/>
            <a:ext cx="2811850" cy="254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Summary additional EDA with Python</a:t>
            </a:r>
            <a:endParaRPr/>
          </a:p>
        </p:txBody>
      </p:sp>
      <p:sp>
        <p:nvSpPr>
          <p:cNvPr id="171" name="Google Shape;171;p28"/>
          <p:cNvSpPr txBox="1"/>
          <p:nvPr>
            <p:ph idx="1" type="body"/>
          </p:nvPr>
        </p:nvSpPr>
        <p:spPr>
          <a:xfrm>
            <a:off x="311700" y="1266325"/>
            <a:ext cx="5058300" cy="33027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lang="es" sz="4800"/>
              <a:t>Correlation Matrix</a:t>
            </a:r>
            <a:endParaRPr b="1" sz="4800"/>
          </a:p>
          <a:p>
            <a:pPr indent="-304800" lvl="0" marL="457200" rtl="0" algn="l">
              <a:spcBef>
                <a:spcPts val="1200"/>
              </a:spcBef>
              <a:spcAft>
                <a:spcPts val="0"/>
              </a:spcAft>
              <a:buSzPct val="100000"/>
              <a:buChar char="●"/>
            </a:pPr>
            <a:r>
              <a:rPr lang="es" sz="4800"/>
              <a:t>Age is negatively (-0.6) correlated with Avg monthly GB Download, the older the customer the less GB downloads they use</a:t>
            </a:r>
            <a:endParaRPr sz="4800"/>
          </a:p>
          <a:p>
            <a:pPr indent="-304800" lvl="0" marL="457200" rtl="0" algn="l">
              <a:spcBef>
                <a:spcPts val="0"/>
              </a:spcBef>
              <a:spcAft>
                <a:spcPts val="0"/>
              </a:spcAft>
              <a:buSzPct val="100000"/>
              <a:buChar char="●"/>
            </a:pPr>
            <a:r>
              <a:rPr lang="es" sz="4800"/>
              <a:t>Tenure (months) is highly correlated with Total Revenue (0.9), Total Charges (0.8) and Total Long Distance Charges (0.7). It makes sense that the longer the customer has been in the company</a:t>
            </a:r>
            <a:endParaRPr sz="4800"/>
          </a:p>
          <a:p>
            <a:pPr indent="-304800" lvl="0" marL="457200" rtl="0" algn="l">
              <a:spcBef>
                <a:spcPts val="0"/>
              </a:spcBef>
              <a:spcAft>
                <a:spcPts val="0"/>
              </a:spcAft>
              <a:buSzPct val="100000"/>
              <a:buChar char="●"/>
            </a:pPr>
            <a:r>
              <a:rPr lang="es" sz="4800"/>
              <a:t>Total Charges is highly correlated with Total Revenue (1)</a:t>
            </a:r>
            <a:endParaRPr sz="4800"/>
          </a:p>
          <a:p>
            <a:pPr indent="-304800" lvl="0" marL="457200" rtl="0" algn="l">
              <a:spcBef>
                <a:spcPts val="0"/>
              </a:spcBef>
              <a:spcAft>
                <a:spcPts val="0"/>
              </a:spcAft>
              <a:buSzPct val="100000"/>
              <a:buChar char="●"/>
            </a:pPr>
            <a:r>
              <a:rPr lang="es" sz="4800"/>
              <a:t>Total Revenue is also highly correlated with Total Long Distance Charges (0.8)</a:t>
            </a:r>
            <a:endParaRPr sz="4800"/>
          </a:p>
          <a:p>
            <a:pPr indent="0" lvl="0" marL="0" rtl="0" algn="l">
              <a:spcBef>
                <a:spcPts val="1200"/>
              </a:spcBef>
              <a:spcAft>
                <a:spcPts val="0"/>
              </a:spcAft>
              <a:buNone/>
            </a:pPr>
            <a:r>
              <a:rPr lang="es" sz="4800"/>
              <a:t>I will drop "Total Revenue" to avoid Multicollinearity in my model</a:t>
            </a:r>
            <a:endParaRPr sz="4800"/>
          </a:p>
          <a:p>
            <a:pPr indent="0" lvl="0" marL="457200" rtl="0" algn="l">
              <a:spcBef>
                <a:spcPts val="1200"/>
              </a:spcBef>
              <a:spcAft>
                <a:spcPts val="1200"/>
              </a:spcAft>
              <a:buNone/>
            </a:pPr>
            <a:r>
              <a:t/>
            </a:r>
            <a:endParaRPr/>
          </a:p>
        </p:txBody>
      </p:sp>
      <p:pic>
        <p:nvPicPr>
          <p:cNvPr id="172" name="Google Shape;172;p28"/>
          <p:cNvPicPr preferRelativeResize="0"/>
          <p:nvPr/>
        </p:nvPicPr>
        <p:blipFill>
          <a:blip r:embed="rId3">
            <a:alphaModFix/>
          </a:blip>
          <a:stretch>
            <a:fillRect/>
          </a:stretch>
        </p:blipFill>
        <p:spPr>
          <a:xfrm>
            <a:off x="5551950" y="1534075"/>
            <a:ext cx="3469201" cy="27671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Churn Prediction Classification Model </a:t>
            </a:r>
            <a:endParaRPr/>
          </a:p>
        </p:txBody>
      </p:sp>
      <p:sp>
        <p:nvSpPr>
          <p:cNvPr id="178" name="Google Shape;178;p29"/>
          <p:cNvSpPr txBox="1"/>
          <p:nvPr>
            <p:ph idx="1" type="body"/>
          </p:nvPr>
        </p:nvSpPr>
        <p:spPr>
          <a:xfrm>
            <a:off x="311700" y="1266325"/>
            <a:ext cx="5723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Imbalance</a:t>
            </a:r>
            <a:r>
              <a:rPr b="1" lang="es"/>
              <a:t> class detected</a:t>
            </a:r>
            <a:endParaRPr b="1"/>
          </a:p>
          <a:p>
            <a:pPr indent="-317500" lvl="0" marL="457200" rtl="0" algn="l">
              <a:spcBef>
                <a:spcPts val="1200"/>
              </a:spcBef>
              <a:spcAft>
                <a:spcPts val="0"/>
              </a:spcAft>
              <a:buSzPts val="1400"/>
              <a:buChar char="●"/>
            </a:pPr>
            <a:r>
              <a:rPr lang="es" sz="1400"/>
              <a:t>Handling the Class imbalance </a:t>
            </a:r>
            <a:r>
              <a:rPr lang="es" sz="1400"/>
              <a:t>it's</a:t>
            </a:r>
            <a:r>
              <a:rPr lang="es" sz="1400"/>
              <a:t> important because on such data, models become </a:t>
            </a:r>
            <a:r>
              <a:rPr b="1" lang="es" sz="1400"/>
              <a:t>good at predicting the majority class but perform poorly on the minority class</a:t>
            </a:r>
            <a:endParaRPr sz="1400"/>
          </a:p>
          <a:p>
            <a:pPr indent="-317500" lvl="0" marL="457200" rtl="0" algn="l">
              <a:spcBef>
                <a:spcPts val="0"/>
              </a:spcBef>
              <a:spcAft>
                <a:spcPts val="0"/>
              </a:spcAft>
              <a:buSzPts val="1400"/>
              <a:buChar char="●"/>
            </a:pPr>
            <a:r>
              <a:rPr lang="es" sz="1400"/>
              <a:t>There are numerous techniques to handle class imbalance (undersampling,</a:t>
            </a:r>
            <a:r>
              <a:rPr b="1" lang="es" sz="1400"/>
              <a:t> Oversampling (SMOTE)</a:t>
            </a:r>
            <a:r>
              <a:rPr lang="es" sz="1400"/>
              <a:t>, Ensemble Method, Class Weights, Focal Loss...)</a:t>
            </a:r>
            <a:endParaRPr sz="1400"/>
          </a:p>
          <a:p>
            <a:pPr indent="-317500" lvl="0" marL="457200" rtl="0" algn="l">
              <a:spcBef>
                <a:spcPts val="0"/>
              </a:spcBef>
              <a:spcAft>
                <a:spcPts val="0"/>
              </a:spcAft>
              <a:buSzPts val="1400"/>
              <a:buChar char="●"/>
            </a:pPr>
            <a:r>
              <a:rPr lang="es" sz="1400"/>
              <a:t>These techniques should only be applied to the training data and the resulting model should be evaluated on the original test data.</a:t>
            </a:r>
            <a:endParaRPr sz="1400"/>
          </a:p>
        </p:txBody>
      </p:sp>
      <p:pic>
        <p:nvPicPr>
          <p:cNvPr id="179" name="Google Shape;179;p29"/>
          <p:cNvPicPr preferRelativeResize="0"/>
          <p:nvPr/>
        </p:nvPicPr>
        <p:blipFill>
          <a:blip r:embed="rId3">
            <a:alphaModFix/>
          </a:blip>
          <a:stretch>
            <a:fillRect/>
          </a:stretch>
        </p:blipFill>
        <p:spPr>
          <a:xfrm>
            <a:off x="6627100" y="1995475"/>
            <a:ext cx="2038350" cy="115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Churn Prediction Classification Model</a:t>
            </a:r>
            <a:endParaRPr/>
          </a:p>
        </p:txBody>
      </p:sp>
      <p:sp>
        <p:nvSpPr>
          <p:cNvPr id="185" name="Google Shape;185;p30"/>
          <p:cNvSpPr txBox="1"/>
          <p:nvPr>
            <p:ph idx="1" type="body"/>
          </p:nvPr>
        </p:nvSpPr>
        <p:spPr>
          <a:xfrm>
            <a:off x="311700" y="1266325"/>
            <a:ext cx="5723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Imbalance class handling</a:t>
            </a:r>
            <a:endParaRPr b="1"/>
          </a:p>
          <a:p>
            <a:pPr indent="-317500" lvl="0" marL="457200" rtl="0" algn="l">
              <a:spcBef>
                <a:spcPts val="1200"/>
              </a:spcBef>
              <a:spcAft>
                <a:spcPts val="0"/>
              </a:spcAft>
              <a:buSzPts val="1400"/>
              <a:buChar char="●"/>
            </a:pPr>
            <a:r>
              <a:rPr lang="es" sz="1400"/>
              <a:t>I decided to use SMOTE because it is particularly useful when the class imbalance is severe and the minority class is significantly underrepresented. It is also useful when there is limited data available for the minority class, as it can create additional synthetic samples to improve model performance</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Churn Prediction Classification Model</a:t>
            </a:r>
            <a:endParaRPr/>
          </a:p>
        </p:txBody>
      </p:sp>
      <p:sp>
        <p:nvSpPr>
          <p:cNvPr id="191" name="Google Shape;191;p31"/>
          <p:cNvSpPr txBox="1"/>
          <p:nvPr>
            <p:ph idx="1" type="body"/>
          </p:nvPr>
        </p:nvSpPr>
        <p:spPr>
          <a:xfrm>
            <a:off x="311700" y="1266325"/>
            <a:ext cx="4068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Logistic Regression Model results</a:t>
            </a:r>
            <a:endParaRPr b="1"/>
          </a:p>
          <a:p>
            <a:pPr indent="0" lvl="0" marL="0" rtl="0" algn="l">
              <a:spcBef>
                <a:spcPts val="1200"/>
              </a:spcBef>
              <a:spcAft>
                <a:spcPts val="1200"/>
              </a:spcAft>
              <a:buNone/>
            </a:pPr>
            <a:r>
              <a:rPr lang="es" sz="1400"/>
              <a:t>From this results we can see that after applying the SMOTE method to deal with the imbalance class issue, the</a:t>
            </a:r>
            <a:r>
              <a:rPr b="1" lang="es" sz="1400"/>
              <a:t> accuracy</a:t>
            </a:r>
            <a:r>
              <a:rPr lang="es" sz="1400"/>
              <a:t> is </a:t>
            </a:r>
            <a:r>
              <a:rPr b="1" lang="es" sz="1400"/>
              <a:t>0.72</a:t>
            </a:r>
            <a:r>
              <a:rPr lang="es" sz="1400"/>
              <a:t>, which is close to the regular accuracy score (0.78), and higher than the balanced accuracy score (0.68)</a:t>
            </a:r>
            <a:endParaRPr sz="1400"/>
          </a:p>
        </p:txBody>
      </p:sp>
      <p:pic>
        <p:nvPicPr>
          <p:cNvPr id="192" name="Google Shape;192;p31"/>
          <p:cNvPicPr preferRelativeResize="0"/>
          <p:nvPr/>
        </p:nvPicPr>
        <p:blipFill>
          <a:blip r:embed="rId3">
            <a:alphaModFix/>
          </a:blip>
          <a:stretch>
            <a:fillRect/>
          </a:stretch>
        </p:blipFill>
        <p:spPr>
          <a:xfrm>
            <a:off x="4841325" y="1152425"/>
            <a:ext cx="3990975" cy="3690100"/>
          </a:xfrm>
          <a:prstGeom prst="rect">
            <a:avLst/>
          </a:prstGeom>
          <a:noFill/>
          <a:ln>
            <a:noFill/>
          </a:ln>
        </p:spPr>
      </p:pic>
      <p:sp>
        <p:nvSpPr>
          <p:cNvPr id="193" name="Google Shape;193;p31"/>
          <p:cNvSpPr/>
          <p:nvPr/>
        </p:nvSpPr>
        <p:spPr>
          <a:xfrm>
            <a:off x="7380225" y="2152975"/>
            <a:ext cx="635700" cy="207000"/>
          </a:xfrm>
          <a:prstGeom prst="roundRect">
            <a:avLst>
              <a:gd fmla="val 16667" name="adj"/>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4" name="Google Shape;194;p31"/>
          <p:cNvSpPr/>
          <p:nvPr/>
        </p:nvSpPr>
        <p:spPr>
          <a:xfrm>
            <a:off x="4841325" y="3029600"/>
            <a:ext cx="635700" cy="207000"/>
          </a:xfrm>
          <a:prstGeom prst="roundRect">
            <a:avLst>
              <a:gd fmla="val 16667" name="adj"/>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5" name="Google Shape;195;p31"/>
          <p:cNvSpPr/>
          <p:nvPr/>
        </p:nvSpPr>
        <p:spPr>
          <a:xfrm>
            <a:off x="7380225" y="4187050"/>
            <a:ext cx="635700" cy="207000"/>
          </a:xfrm>
          <a:prstGeom prst="roundRect">
            <a:avLst>
              <a:gd fmla="val 16667" name="adj"/>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Business case: Churn Analysis</a:t>
            </a:r>
            <a:endParaRPr/>
          </a:p>
        </p:txBody>
      </p:sp>
      <p:sp>
        <p:nvSpPr>
          <p:cNvPr id="73" name="Google Shape;73;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a:t>Churn data for a fictional Telecommunications company that provides phone and internet services to 7,043 customers in California, and includes details about customer demographics, location, services, and current status.</a:t>
            </a:r>
            <a:endParaRPr/>
          </a:p>
          <a:p>
            <a:pPr indent="-342900" lvl="0" marL="457200" marR="0" rtl="0" algn="l">
              <a:lnSpc>
                <a:spcPct val="115000"/>
              </a:lnSpc>
              <a:spcBef>
                <a:spcPts val="1200"/>
              </a:spcBef>
              <a:spcAft>
                <a:spcPts val="0"/>
              </a:spcAft>
              <a:buSzPts val="1800"/>
              <a:buChar char="●"/>
            </a:pPr>
            <a:r>
              <a:rPr lang="es"/>
              <a:t>What is the typical </a:t>
            </a:r>
            <a:r>
              <a:rPr b="1" lang="es"/>
              <a:t>profile for a customer that churned</a:t>
            </a:r>
            <a:r>
              <a:rPr lang="es"/>
              <a:t>?</a:t>
            </a:r>
            <a:endParaRPr/>
          </a:p>
          <a:p>
            <a:pPr indent="-342900" lvl="0" marL="457200" marR="0" rtl="0" algn="l">
              <a:lnSpc>
                <a:spcPct val="115000"/>
              </a:lnSpc>
              <a:spcBef>
                <a:spcPts val="0"/>
              </a:spcBef>
              <a:spcAft>
                <a:spcPts val="0"/>
              </a:spcAft>
              <a:buSzPts val="1800"/>
              <a:buChar char="●"/>
            </a:pPr>
            <a:r>
              <a:rPr lang="es"/>
              <a:t>What seem to be the </a:t>
            </a:r>
            <a:r>
              <a:rPr b="1" lang="es"/>
              <a:t>key drivers</a:t>
            </a:r>
            <a:r>
              <a:rPr lang="es"/>
              <a:t> behind churn?</a:t>
            </a:r>
            <a:endParaRPr/>
          </a:p>
          <a:p>
            <a:pPr indent="-342900" lvl="0" marL="457200" marR="0" rtl="0" algn="l">
              <a:lnSpc>
                <a:spcPct val="115000"/>
              </a:lnSpc>
              <a:spcBef>
                <a:spcPts val="0"/>
              </a:spcBef>
              <a:spcAft>
                <a:spcPts val="0"/>
              </a:spcAft>
              <a:buSzPts val="1800"/>
              <a:buChar char="●"/>
            </a:pPr>
            <a:r>
              <a:rPr lang="es"/>
              <a:t>Is the company losing </a:t>
            </a:r>
            <a:r>
              <a:rPr b="1" lang="es"/>
              <a:t>high value customers</a:t>
            </a:r>
            <a:r>
              <a:rPr lang="es"/>
              <a:t>? </a:t>
            </a:r>
            <a:endParaRPr/>
          </a:p>
          <a:p>
            <a:pPr indent="-342900" lvl="0" marL="457200" marR="0" rtl="0" algn="l">
              <a:lnSpc>
                <a:spcPct val="115000"/>
              </a:lnSpc>
              <a:spcBef>
                <a:spcPts val="0"/>
              </a:spcBef>
              <a:spcAft>
                <a:spcPts val="0"/>
              </a:spcAft>
              <a:buSzPts val="1800"/>
              <a:buChar char="●"/>
            </a:pPr>
            <a:r>
              <a:rPr lang="es"/>
              <a:t>Can we </a:t>
            </a:r>
            <a:r>
              <a:rPr b="1" lang="es"/>
              <a:t>predict whether a customer will churn</a:t>
            </a:r>
            <a:r>
              <a:rPr lang="es"/>
              <a:t>, so we can target them with a special promotion?</a:t>
            </a:r>
            <a:endParaRPr/>
          </a:p>
          <a:p>
            <a:pPr indent="-342900" lvl="0" marL="457200" marR="0" rtl="0" algn="l">
              <a:lnSpc>
                <a:spcPct val="115000"/>
              </a:lnSpc>
              <a:spcBef>
                <a:spcPts val="0"/>
              </a:spcBef>
              <a:spcAft>
                <a:spcPts val="0"/>
              </a:spcAft>
              <a:buSzPts val="1800"/>
              <a:buChar char="●"/>
            </a:pPr>
            <a:r>
              <a:rPr lang="es"/>
              <a:t>Can </a:t>
            </a:r>
            <a:r>
              <a:rPr b="1" lang="es"/>
              <a:t>we segment the customers</a:t>
            </a:r>
            <a:r>
              <a:rPr lang="es"/>
              <a:t> with the features we have? (WIP)</a:t>
            </a:r>
            <a:endParaRPr/>
          </a:p>
          <a:p>
            <a:pPr indent="-342900" lvl="0" marL="457200" marR="0" rtl="0" algn="l">
              <a:lnSpc>
                <a:spcPct val="115000"/>
              </a:lnSpc>
              <a:spcBef>
                <a:spcPts val="0"/>
              </a:spcBef>
              <a:spcAft>
                <a:spcPts val="0"/>
              </a:spcAft>
              <a:buSzPts val="1800"/>
              <a:buChar char="●"/>
            </a:pPr>
            <a:r>
              <a:rPr lang="es"/>
              <a:t>Can we </a:t>
            </a:r>
            <a:r>
              <a:rPr b="1" lang="es"/>
              <a:t>relate the segments</a:t>
            </a:r>
            <a:r>
              <a:rPr lang="es"/>
              <a:t> we got with churning probability? (WIP)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Churn Prediction Classification Model</a:t>
            </a:r>
            <a:endParaRPr/>
          </a:p>
        </p:txBody>
      </p:sp>
      <p:sp>
        <p:nvSpPr>
          <p:cNvPr id="201" name="Google Shape;201;p32"/>
          <p:cNvSpPr txBox="1"/>
          <p:nvPr>
            <p:ph idx="1" type="body"/>
          </p:nvPr>
        </p:nvSpPr>
        <p:spPr>
          <a:xfrm>
            <a:off x="311700" y="1266325"/>
            <a:ext cx="3270000" cy="206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400"/>
              <a:t>Other Classification</a:t>
            </a:r>
            <a:r>
              <a:rPr b="1" lang="es" sz="1400"/>
              <a:t> models</a:t>
            </a:r>
            <a:endParaRPr b="1" sz="1400"/>
          </a:p>
          <a:p>
            <a:pPr indent="0" lvl="0" marL="0" rtl="0" algn="l">
              <a:spcBef>
                <a:spcPts val="1200"/>
              </a:spcBef>
              <a:spcAft>
                <a:spcPts val="0"/>
              </a:spcAft>
              <a:buNone/>
            </a:pPr>
            <a:r>
              <a:rPr lang="es" sz="1200"/>
              <a:t>From the chart above, I can observe that the </a:t>
            </a:r>
            <a:r>
              <a:rPr b="1" lang="es" sz="1200"/>
              <a:t>Random Forest</a:t>
            </a:r>
            <a:r>
              <a:rPr lang="es" sz="1200"/>
              <a:t> it´s the winner model in all the evaluation metrics (except for Recall). </a:t>
            </a:r>
            <a:endParaRPr sz="1200"/>
          </a:p>
          <a:p>
            <a:pPr indent="0" lvl="0" marL="0" rtl="0" algn="l">
              <a:spcBef>
                <a:spcPts val="1200"/>
              </a:spcBef>
              <a:spcAft>
                <a:spcPts val="1200"/>
              </a:spcAft>
              <a:buNone/>
            </a:pPr>
            <a:r>
              <a:rPr lang="es" sz="1200"/>
              <a:t>So I think it's the right choice to solve this business case.</a:t>
            </a:r>
            <a:endParaRPr sz="1200"/>
          </a:p>
        </p:txBody>
      </p:sp>
      <p:pic>
        <p:nvPicPr>
          <p:cNvPr id="202" name="Google Shape;202;p32"/>
          <p:cNvPicPr preferRelativeResize="0"/>
          <p:nvPr/>
        </p:nvPicPr>
        <p:blipFill>
          <a:blip r:embed="rId3">
            <a:alphaModFix/>
          </a:blip>
          <a:stretch>
            <a:fillRect/>
          </a:stretch>
        </p:blipFill>
        <p:spPr>
          <a:xfrm>
            <a:off x="3581700" y="1194263"/>
            <a:ext cx="5640225" cy="3218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Churn Prediction Classification Model - Optimization</a:t>
            </a:r>
            <a:endParaRPr/>
          </a:p>
        </p:txBody>
      </p:sp>
      <p:sp>
        <p:nvSpPr>
          <p:cNvPr id="208" name="Google Shape;208;p33"/>
          <p:cNvSpPr txBox="1"/>
          <p:nvPr>
            <p:ph idx="1" type="body"/>
          </p:nvPr>
        </p:nvSpPr>
        <p:spPr>
          <a:xfrm>
            <a:off x="311700" y="1266325"/>
            <a:ext cx="3270000" cy="3107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sz="1400"/>
              <a:t>Random Forest model</a:t>
            </a:r>
            <a:endParaRPr b="1" sz="1400"/>
          </a:p>
          <a:p>
            <a:pPr indent="0" lvl="0" marL="0" rtl="0" algn="l">
              <a:spcBef>
                <a:spcPts val="1200"/>
              </a:spcBef>
              <a:spcAft>
                <a:spcPts val="0"/>
              </a:spcAft>
              <a:buNone/>
            </a:pPr>
            <a:r>
              <a:rPr lang="es" sz="1200"/>
              <a:t>Trying to optimize  our Random Forest model by tuning the hyper parameters (using the scikit-learn library) and then i will evaluate this refined model with the baseline one and see which one performs better.</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s" sz="1200"/>
              <a:t>The RF Optimized model is just performing a bit better than the original model on precision. So, I decide to s</a:t>
            </a:r>
            <a:r>
              <a:rPr b="1" lang="es" sz="1200"/>
              <a:t>tick with the original model for the prediction </a:t>
            </a:r>
            <a:r>
              <a:rPr lang="es" sz="1200"/>
              <a:t>and most of the evaluation metrics show better results</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209" name="Google Shape;209;p33"/>
          <p:cNvPicPr preferRelativeResize="0"/>
          <p:nvPr/>
        </p:nvPicPr>
        <p:blipFill>
          <a:blip r:embed="rId3">
            <a:alphaModFix/>
          </a:blip>
          <a:stretch>
            <a:fillRect/>
          </a:stretch>
        </p:blipFill>
        <p:spPr>
          <a:xfrm>
            <a:off x="3748900" y="1393500"/>
            <a:ext cx="5257501" cy="29798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Churn Prediction Classification Model - Conclusion</a:t>
            </a:r>
            <a:endParaRPr/>
          </a:p>
        </p:txBody>
      </p:sp>
      <p:sp>
        <p:nvSpPr>
          <p:cNvPr id="215" name="Google Shape;215;p34"/>
          <p:cNvSpPr txBox="1"/>
          <p:nvPr>
            <p:ph idx="1" type="body"/>
          </p:nvPr>
        </p:nvSpPr>
        <p:spPr>
          <a:xfrm>
            <a:off x="311700" y="1266325"/>
            <a:ext cx="3270000" cy="3107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s" sz="1400"/>
              <a:t>Random Forest model</a:t>
            </a:r>
            <a:endParaRPr b="1" sz="1400"/>
          </a:p>
          <a:p>
            <a:pPr indent="0" lvl="0" marL="0" rtl="0" algn="l">
              <a:spcBef>
                <a:spcPts val="1200"/>
              </a:spcBef>
              <a:spcAft>
                <a:spcPts val="0"/>
              </a:spcAft>
              <a:buNone/>
            </a:pPr>
            <a:r>
              <a:rPr lang="es" sz="1200"/>
              <a:t>In simpler terms, our RF model did a decent job at classifying the data, but it's not perfect. </a:t>
            </a:r>
            <a:endParaRPr sz="1200"/>
          </a:p>
          <a:p>
            <a:pPr indent="0" lvl="0" marL="0" rtl="0" algn="l">
              <a:spcBef>
                <a:spcPts val="1200"/>
              </a:spcBef>
              <a:spcAft>
                <a:spcPts val="0"/>
              </a:spcAft>
              <a:buNone/>
            </a:pPr>
            <a:r>
              <a:rPr lang="es" sz="1200"/>
              <a:t>One area where it struggled with is Recall. </a:t>
            </a:r>
            <a:endParaRPr sz="1200"/>
          </a:p>
          <a:p>
            <a:pPr indent="0" lvl="0" marL="0" rtl="0" algn="l">
              <a:spcBef>
                <a:spcPts val="1200"/>
              </a:spcBef>
              <a:spcAft>
                <a:spcPts val="0"/>
              </a:spcAft>
              <a:buNone/>
            </a:pPr>
            <a:r>
              <a:rPr lang="es" sz="1200"/>
              <a:t>Even after fine-tuning the model using GridSearchCV, the improvement wasn't significant, suggesting we might have reached the model's limit. To boost performance, I could explore using a different algorithm like GradientBoostingClassifier.</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216" name="Google Shape;216;p34"/>
          <p:cNvPicPr preferRelativeResize="0"/>
          <p:nvPr/>
        </p:nvPicPr>
        <p:blipFill>
          <a:blip r:embed="rId3">
            <a:alphaModFix/>
          </a:blip>
          <a:stretch>
            <a:fillRect/>
          </a:stretch>
        </p:blipFill>
        <p:spPr>
          <a:xfrm>
            <a:off x="3748900" y="1393500"/>
            <a:ext cx="5257501" cy="29798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Main challenges</a:t>
            </a:r>
            <a:endParaRPr/>
          </a:p>
          <a:p>
            <a:pPr indent="0" lvl="0" marL="0" rtl="0" algn="l">
              <a:spcBef>
                <a:spcPts val="0"/>
              </a:spcBef>
              <a:spcAft>
                <a:spcPts val="0"/>
              </a:spcAft>
              <a:buNone/>
            </a:pPr>
            <a:r>
              <a:t/>
            </a:r>
            <a:endParaRPr/>
          </a:p>
        </p:txBody>
      </p:sp>
      <p:sp>
        <p:nvSpPr>
          <p:cNvPr id="222" name="Google Shape;222;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Creating new variables</a:t>
            </a:r>
            <a:endParaRPr/>
          </a:p>
          <a:p>
            <a:pPr indent="-342900" lvl="0" marL="457200" rtl="0" algn="l">
              <a:spcBef>
                <a:spcPts val="0"/>
              </a:spcBef>
              <a:spcAft>
                <a:spcPts val="0"/>
              </a:spcAft>
              <a:buSzPts val="1800"/>
              <a:buChar char="●"/>
            </a:pPr>
            <a:r>
              <a:rPr lang="es"/>
              <a:t>Addressing missing values</a:t>
            </a:r>
            <a:endParaRPr/>
          </a:p>
          <a:p>
            <a:pPr indent="-342900" lvl="0" marL="457200" rtl="0" algn="l">
              <a:spcBef>
                <a:spcPts val="0"/>
              </a:spcBef>
              <a:spcAft>
                <a:spcPts val="0"/>
              </a:spcAft>
              <a:buSzPts val="1800"/>
              <a:buChar char="●"/>
            </a:pPr>
            <a:r>
              <a:rPr lang="es"/>
              <a:t>Handling imbalance class issue</a:t>
            </a:r>
            <a:endParaRPr/>
          </a:p>
          <a:p>
            <a:pPr indent="-342900" lvl="0" marL="457200" rtl="0" algn="l">
              <a:spcBef>
                <a:spcPts val="0"/>
              </a:spcBef>
              <a:spcAft>
                <a:spcPts val="0"/>
              </a:spcAft>
              <a:buSzPts val="1800"/>
              <a:buChar char="●"/>
            </a:pPr>
            <a:r>
              <a:rPr lang="es"/>
              <a:t>Interpreting the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707400"/>
          </a:xfrm>
          <a:prstGeom prst="rect">
            <a:avLst/>
          </a:prstGeom>
          <a:no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Additional observations</a:t>
            </a:r>
            <a:endParaRPr/>
          </a:p>
        </p:txBody>
      </p:sp>
      <p:sp>
        <p:nvSpPr>
          <p:cNvPr id="228" name="Google Shape;228;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Customer loyalty: </a:t>
            </a:r>
            <a:r>
              <a:rPr lang="es"/>
              <a:t>Avg Tenure is positively correlated with age (the older, the longer the customer stays in the company)</a:t>
            </a:r>
            <a:endParaRPr/>
          </a:p>
          <a:p>
            <a:pPr indent="-342900" lvl="0" marL="457200" rtl="0" algn="l">
              <a:spcBef>
                <a:spcPts val="0"/>
              </a:spcBef>
              <a:spcAft>
                <a:spcPts val="0"/>
              </a:spcAft>
              <a:buSzPts val="1800"/>
              <a:buChar char="●"/>
            </a:pPr>
            <a:r>
              <a:rPr lang="es"/>
              <a:t>Customer loyalty: Avg Tenure for customers who churned is almost 18 months</a:t>
            </a:r>
            <a:endParaRPr/>
          </a:p>
          <a:p>
            <a:pPr indent="-342900" lvl="0" marL="457200" rtl="0" algn="l">
              <a:spcBef>
                <a:spcPts val="0"/>
              </a:spcBef>
              <a:spcAft>
                <a:spcPts val="0"/>
              </a:spcAft>
              <a:buSzPts val="1800"/>
              <a:buChar char="●"/>
            </a:pPr>
            <a:r>
              <a:rPr lang="es"/>
              <a:t>No difference in Churn rate by gender</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THANK YOU</a:t>
            </a:r>
            <a:endParaRPr/>
          </a:p>
        </p:txBody>
      </p:sp>
      <p:sp>
        <p:nvSpPr>
          <p:cNvPr id="234" name="Google Shape;234;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Total Revenue distribution</a:t>
            </a:r>
            <a:endParaRPr/>
          </a:p>
        </p:txBody>
      </p:sp>
      <p:pic>
        <p:nvPicPr>
          <p:cNvPr id="240" name="Google Shape;240;p38"/>
          <p:cNvPicPr preferRelativeResize="0"/>
          <p:nvPr/>
        </p:nvPicPr>
        <p:blipFill>
          <a:blip r:embed="rId3">
            <a:alphaModFix/>
          </a:blip>
          <a:stretch>
            <a:fillRect/>
          </a:stretch>
        </p:blipFill>
        <p:spPr>
          <a:xfrm>
            <a:off x="456050" y="1197350"/>
            <a:ext cx="5619576" cy="3599051"/>
          </a:xfrm>
          <a:prstGeom prst="rect">
            <a:avLst/>
          </a:prstGeom>
          <a:noFill/>
          <a:ln>
            <a:noFill/>
          </a:ln>
        </p:spPr>
      </p:pic>
      <p:sp>
        <p:nvSpPr>
          <p:cNvPr id="241" name="Google Shape;241;p38"/>
          <p:cNvSpPr txBox="1"/>
          <p:nvPr>
            <p:ph idx="1" type="body"/>
          </p:nvPr>
        </p:nvSpPr>
        <p:spPr>
          <a:xfrm>
            <a:off x="5853725" y="1152475"/>
            <a:ext cx="29787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sz="1300"/>
              <a:t>Positively-skewed distribution, meaning that most valuable customers fall in the right tail</a:t>
            </a:r>
            <a:endParaRPr sz="1300"/>
          </a:p>
          <a:p>
            <a:pPr indent="-311150" lvl="0" marL="457200" rtl="0" algn="l">
              <a:spcBef>
                <a:spcPts val="0"/>
              </a:spcBef>
              <a:spcAft>
                <a:spcPts val="0"/>
              </a:spcAft>
              <a:buSzPts val="1300"/>
              <a:buChar char="●"/>
            </a:pPr>
            <a:r>
              <a:rPr lang="es" sz="1300"/>
              <a:t>Customers in the left, are the type of customers that brings small revenue, so the company need to acquire many customers to make some money</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Total Revenue distribution</a:t>
            </a:r>
            <a:endParaRPr/>
          </a:p>
        </p:txBody>
      </p:sp>
      <p:sp>
        <p:nvSpPr>
          <p:cNvPr id="247" name="Google Shape;247;p39"/>
          <p:cNvSpPr txBox="1"/>
          <p:nvPr>
            <p:ph idx="1" type="body"/>
          </p:nvPr>
        </p:nvSpPr>
        <p:spPr>
          <a:xfrm>
            <a:off x="5853725" y="1152475"/>
            <a:ext cx="29787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sz="1300"/>
              <a:t>Positively-skewed distribution</a:t>
            </a:r>
            <a:endParaRPr sz="1300"/>
          </a:p>
          <a:p>
            <a:pPr indent="-311150" lvl="0" marL="457200" rtl="0" algn="l">
              <a:spcBef>
                <a:spcPts val="0"/>
              </a:spcBef>
              <a:spcAft>
                <a:spcPts val="0"/>
              </a:spcAft>
              <a:buSzPts val="1300"/>
              <a:buChar char="●"/>
            </a:pPr>
            <a:r>
              <a:rPr lang="es" sz="1300"/>
              <a:t>Most loyal customers fall in the right tail</a:t>
            </a:r>
            <a:endParaRPr sz="1300"/>
          </a:p>
          <a:p>
            <a:pPr indent="-311150" lvl="0" marL="457200" rtl="0" algn="l">
              <a:spcBef>
                <a:spcPts val="0"/>
              </a:spcBef>
              <a:spcAft>
                <a:spcPts val="0"/>
              </a:spcAft>
              <a:buSzPts val="1300"/>
              <a:buChar char="●"/>
            </a:pPr>
            <a:r>
              <a:rPr lang="es" sz="1300"/>
              <a:t>The type of customer in the left are the ones that stays for a shorter period of time in the company (should be the ones with higher churn rate)</a:t>
            </a:r>
            <a:endParaRPr sz="1300"/>
          </a:p>
        </p:txBody>
      </p:sp>
      <p:pic>
        <p:nvPicPr>
          <p:cNvPr id="248" name="Google Shape;248;p39"/>
          <p:cNvPicPr preferRelativeResize="0"/>
          <p:nvPr/>
        </p:nvPicPr>
        <p:blipFill>
          <a:blip r:embed="rId3">
            <a:alphaModFix/>
          </a:blip>
          <a:stretch>
            <a:fillRect/>
          </a:stretch>
        </p:blipFill>
        <p:spPr>
          <a:xfrm>
            <a:off x="401750" y="1152475"/>
            <a:ext cx="5619575" cy="3634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Main steps of this analysis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
              <a:t>Context and EDA</a:t>
            </a:r>
            <a:endParaRPr/>
          </a:p>
          <a:p>
            <a:pPr indent="-342900" lvl="0" marL="457200" rtl="0" algn="l">
              <a:spcBef>
                <a:spcPts val="0"/>
              </a:spcBef>
              <a:spcAft>
                <a:spcPts val="0"/>
              </a:spcAft>
              <a:buSzPts val="1800"/>
              <a:buAutoNum type="arabicPeriod"/>
            </a:pPr>
            <a:r>
              <a:rPr lang="es"/>
              <a:t>The “churner” profile</a:t>
            </a:r>
            <a:endParaRPr/>
          </a:p>
          <a:p>
            <a:pPr indent="-342900" lvl="0" marL="457200" rtl="0" algn="l">
              <a:spcBef>
                <a:spcPts val="0"/>
              </a:spcBef>
              <a:spcAft>
                <a:spcPts val="0"/>
              </a:spcAft>
              <a:buSzPts val="1800"/>
              <a:buAutoNum type="arabicPeriod"/>
            </a:pPr>
            <a:r>
              <a:rPr lang="es"/>
              <a:t>T</a:t>
            </a:r>
            <a:r>
              <a:rPr lang="es"/>
              <a:t>he most valuable customer</a:t>
            </a:r>
            <a:endParaRPr/>
          </a:p>
          <a:p>
            <a:pPr indent="-342900" lvl="0" marL="457200" rtl="0" algn="l">
              <a:spcBef>
                <a:spcPts val="0"/>
              </a:spcBef>
              <a:spcAft>
                <a:spcPts val="0"/>
              </a:spcAft>
              <a:buSzPts val="1800"/>
              <a:buAutoNum type="arabicPeriod"/>
            </a:pPr>
            <a:r>
              <a:rPr lang="es"/>
              <a:t>The most valuable customer at risk</a:t>
            </a:r>
            <a:endParaRPr/>
          </a:p>
          <a:p>
            <a:pPr indent="-342900" lvl="0" marL="457200" rtl="0" algn="l">
              <a:spcBef>
                <a:spcPts val="0"/>
              </a:spcBef>
              <a:spcAft>
                <a:spcPts val="0"/>
              </a:spcAft>
              <a:buSzPts val="1800"/>
              <a:buAutoNum type="arabicPeriod"/>
            </a:pPr>
            <a:r>
              <a:rPr lang="es"/>
              <a:t>Building a Classification ML model for Churn Prediction (python)</a:t>
            </a:r>
            <a:endParaRPr/>
          </a:p>
          <a:p>
            <a:pPr indent="-342900" lvl="0" marL="457200" rtl="0" algn="l">
              <a:spcBef>
                <a:spcPts val="0"/>
              </a:spcBef>
              <a:spcAft>
                <a:spcPts val="0"/>
              </a:spcAft>
              <a:buSzPts val="1800"/>
              <a:buAutoNum type="arabicPeriod"/>
            </a:pPr>
            <a:r>
              <a:rPr lang="es"/>
              <a:t>Unsupervised Learning - Segmentation of the customers (WIP)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Key-drivers of Churn</a:t>
            </a:r>
            <a:endParaRPr/>
          </a:p>
        </p:txBody>
      </p:sp>
      <p:pic>
        <p:nvPicPr>
          <p:cNvPr id="85" name="Google Shape;85;p16"/>
          <p:cNvPicPr preferRelativeResize="0"/>
          <p:nvPr/>
        </p:nvPicPr>
        <p:blipFill>
          <a:blip r:embed="rId3">
            <a:alphaModFix/>
          </a:blip>
          <a:stretch>
            <a:fillRect/>
          </a:stretch>
        </p:blipFill>
        <p:spPr>
          <a:xfrm>
            <a:off x="1769862" y="1251375"/>
            <a:ext cx="5604274" cy="338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Promotions and Churn</a:t>
            </a:r>
            <a:endParaRPr/>
          </a:p>
        </p:txBody>
      </p:sp>
      <p:sp>
        <p:nvSpPr>
          <p:cNvPr id="91" name="Google Shape;91;p17"/>
          <p:cNvSpPr txBox="1"/>
          <p:nvPr>
            <p:ph idx="1" type="body"/>
          </p:nvPr>
        </p:nvSpPr>
        <p:spPr>
          <a:xfrm>
            <a:off x="623400" y="3991075"/>
            <a:ext cx="7924500" cy="100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After the company runned  a series of promotions, from the results we can observe that although Offer E seems a good idea to capture new customers, it is generating the highest Churn rate on the customer base.</a:t>
            </a:r>
            <a:endParaRPr sz="1600"/>
          </a:p>
        </p:txBody>
      </p:sp>
      <p:pic>
        <p:nvPicPr>
          <p:cNvPr id="92" name="Google Shape;92;p17"/>
          <p:cNvPicPr preferRelativeResize="0"/>
          <p:nvPr/>
        </p:nvPicPr>
        <p:blipFill rotWithShape="1">
          <a:blip r:embed="rId3">
            <a:alphaModFix/>
          </a:blip>
          <a:srcRect b="0" l="0" r="1390" t="4388"/>
          <a:stretch/>
        </p:blipFill>
        <p:spPr>
          <a:xfrm>
            <a:off x="4896800" y="1454025"/>
            <a:ext cx="3104175" cy="2235450"/>
          </a:xfrm>
          <a:prstGeom prst="rect">
            <a:avLst/>
          </a:prstGeom>
          <a:noFill/>
          <a:ln>
            <a:noFill/>
          </a:ln>
        </p:spPr>
      </p:pic>
      <p:pic>
        <p:nvPicPr>
          <p:cNvPr id="93" name="Google Shape;93;p17"/>
          <p:cNvPicPr preferRelativeResize="0"/>
          <p:nvPr/>
        </p:nvPicPr>
        <p:blipFill>
          <a:blip r:embed="rId4">
            <a:alphaModFix/>
          </a:blip>
          <a:stretch>
            <a:fillRect/>
          </a:stretch>
        </p:blipFill>
        <p:spPr>
          <a:xfrm>
            <a:off x="1068775" y="1238649"/>
            <a:ext cx="2256621" cy="266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Profile of the “churner”</a:t>
            </a:r>
            <a:endParaRPr/>
          </a:p>
        </p:txBody>
      </p:sp>
      <p:sp>
        <p:nvSpPr>
          <p:cNvPr id="99" name="Google Shape;99;p18"/>
          <p:cNvSpPr txBox="1"/>
          <p:nvPr>
            <p:ph idx="1" type="body"/>
          </p:nvPr>
        </p:nvSpPr>
        <p:spPr>
          <a:xfrm>
            <a:off x="311700" y="1408200"/>
            <a:ext cx="8520600" cy="260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City: </a:t>
            </a:r>
            <a:r>
              <a:rPr b="1" lang="es"/>
              <a:t>San Diego</a:t>
            </a:r>
            <a:r>
              <a:rPr lang="es"/>
              <a:t>, Los Angeles, San Francisco</a:t>
            </a:r>
            <a:endParaRPr/>
          </a:p>
          <a:p>
            <a:pPr indent="-342900" lvl="0" marL="457200" rtl="0" algn="l">
              <a:spcBef>
                <a:spcPts val="0"/>
              </a:spcBef>
              <a:spcAft>
                <a:spcPts val="0"/>
              </a:spcAft>
              <a:buSzPts val="1800"/>
              <a:buChar char="●"/>
            </a:pPr>
            <a:r>
              <a:rPr lang="es"/>
              <a:t>Age: Senior citizen (+ 60)</a:t>
            </a:r>
            <a:endParaRPr/>
          </a:p>
          <a:p>
            <a:pPr indent="-342900" lvl="0" marL="457200" rtl="0" algn="l">
              <a:spcBef>
                <a:spcPts val="0"/>
              </a:spcBef>
              <a:spcAft>
                <a:spcPts val="0"/>
              </a:spcAft>
              <a:buSzPts val="1800"/>
              <a:buChar char="●"/>
            </a:pPr>
            <a:r>
              <a:rPr lang="es"/>
              <a:t>Marital status: </a:t>
            </a:r>
            <a:r>
              <a:rPr b="1" lang="es"/>
              <a:t>Not married</a:t>
            </a:r>
            <a:endParaRPr b="1"/>
          </a:p>
          <a:p>
            <a:pPr indent="-342900" lvl="0" marL="457200" rtl="0" algn="l">
              <a:spcBef>
                <a:spcPts val="0"/>
              </a:spcBef>
              <a:spcAft>
                <a:spcPts val="0"/>
              </a:spcAft>
              <a:buSzPts val="1800"/>
              <a:buChar char="●"/>
            </a:pPr>
            <a:r>
              <a:rPr lang="es"/>
              <a:t>Type of contract:</a:t>
            </a:r>
            <a:r>
              <a:rPr b="1" lang="es"/>
              <a:t> month-to-month</a:t>
            </a:r>
            <a:endParaRPr b="1"/>
          </a:p>
          <a:p>
            <a:pPr indent="-342900" lvl="0" marL="457200" rtl="0" algn="l">
              <a:spcBef>
                <a:spcPts val="0"/>
              </a:spcBef>
              <a:spcAft>
                <a:spcPts val="0"/>
              </a:spcAft>
              <a:buSzPts val="1800"/>
              <a:buChar char="●"/>
            </a:pPr>
            <a:r>
              <a:rPr lang="es"/>
              <a:t>Paperless billing: </a:t>
            </a:r>
            <a:r>
              <a:rPr b="1" lang="es"/>
              <a:t>yes</a:t>
            </a:r>
            <a:endParaRPr b="1"/>
          </a:p>
          <a:p>
            <a:pPr indent="-342900" lvl="0" marL="457200" rtl="0" algn="l">
              <a:spcBef>
                <a:spcPts val="0"/>
              </a:spcBef>
              <a:spcAft>
                <a:spcPts val="0"/>
              </a:spcAft>
              <a:buSzPts val="1800"/>
              <a:buChar char="●"/>
            </a:pPr>
            <a:r>
              <a:rPr lang="es"/>
              <a:t>Payment method: </a:t>
            </a:r>
            <a:r>
              <a:rPr b="1" lang="es"/>
              <a:t>Bank-withdrawal</a:t>
            </a:r>
            <a:r>
              <a:rPr lang="es"/>
              <a:t> or </a:t>
            </a:r>
            <a:r>
              <a:rPr b="1" lang="es"/>
              <a:t>mailed check</a:t>
            </a:r>
            <a:endParaRPr b="1"/>
          </a:p>
          <a:p>
            <a:pPr indent="0" lvl="0" marL="457200" rtl="0" algn="l">
              <a:spcBef>
                <a:spcPts val="120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7876500" y="133350"/>
            <a:ext cx="955800" cy="955800"/>
          </a:xfrm>
          <a:prstGeom prst="rect">
            <a:avLst/>
          </a:prstGeom>
          <a:noFill/>
          <a:ln>
            <a:noFill/>
          </a:ln>
        </p:spPr>
      </p:pic>
      <p:sp>
        <p:nvSpPr>
          <p:cNvPr id="101" name="Google Shape;101;p18">
            <a:hlinkClick r:id="rId4"/>
          </p:cNvPr>
          <p:cNvSpPr txBox="1"/>
          <p:nvPr/>
        </p:nvSpPr>
        <p:spPr>
          <a:xfrm>
            <a:off x="7809000" y="4769050"/>
            <a:ext cx="13350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2"/>
                </a:solidFill>
                <a:latin typeface="Open Sans"/>
                <a:ea typeface="Open Sans"/>
                <a:cs typeface="Open Sans"/>
                <a:sym typeface="Open Sans"/>
              </a:rPr>
              <a:t>Link to Dashboard</a:t>
            </a:r>
            <a:endParaRPr sz="10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7876500" y="177263"/>
            <a:ext cx="955800" cy="955822"/>
          </a:xfrm>
          <a:prstGeom prst="rect">
            <a:avLst/>
          </a:prstGeom>
          <a:noFill/>
          <a:ln>
            <a:noFill/>
          </a:ln>
        </p:spPr>
      </p:pic>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Identify most valuable customers</a:t>
            </a:r>
            <a:endParaRPr/>
          </a:p>
        </p:txBody>
      </p:sp>
      <p:sp>
        <p:nvSpPr>
          <p:cNvPr id="108" name="Google Shape;108;p19"/>
          <p:cNvSpPr txBox="1"/>
          <p:nvPr/>
        </p:nvSpPr>
        <p:spPr>
          <a:xfrm>
            <a:off x="773500" y="3867475"/>
            <a:ext cx="7744800" cy="10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sz="1800">
                <a:solidFill>
                  <a:schemeClr val="dk2"/>
                </a:solidFill>
                <a:latin typeface="Open Sans"/>
                <a:ea typeface="Open Sans"/>
                <a:cs typeface="Open Sans"/>
                <a:sym typeface="Open Sans"/>
              </a:rPr>
              <a:t>Criteria: those who contributed the most to generate more than 50% of Total Revenue (customers with highest AVG Total Revenue)</a:t>
            </a:r>
            <a:endParaRPr sz="1800">
              <a:solidFill>
                <a:schemeClr val="dk2"/>
              </a:solidFill>
            </a:endParaRPr>
          </a:p>
        </p:txBody>
      </p:sp>
      <p:pic>
        <p:nvPicPr>
          <p:cNvPr id="109" name="Google Shape;109;p19"/>
          <p:cNvPicPr preferRelativeResize="0"/>
          <p:nvPr/>
        </p:nvPicPr>
        <p:blipFill>
          <a:blip r:embed="rId4">
            <a:alphaModFix/>
          </a:blip>
          <a:stretch>
            <a:fillRect/>
          </a:stretch>
        </p:blipFill>
        <p:spPr>
          <a:xfrm>
            <a:off x="1507050" y="1152425"/>
            <a:ext cx="6129900" cy="2444400"/>
          </a:xfrm>
          <a:prstGeom prst="rect">
            <a:avLst/>
          </a:prstGeom>
          <a:noFill/>
          <a:ln>
            <a:noFill/>
          </a:ln>
        </p:spPr>
      </p:pic>
      <p:sp>
        <p:nvSpPr>
          <p:cNvPr id="110" name="Google Shape;110;p19"/>
          <p:cNvSpPr/>
          <p:nvPr/>
        </p:nvSpPr>
        <p:spPr>
          <a:xfrm>
            <a:off x="4276400" y="2598550"/>
            <a:ext cx="3360600" cy="707400"/>
          </a:xfrm>
          <a:prstGeom prst="roundRect">
            <a:avLst>
              <a:gd fmla="val 16667" name="adj"/>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7876500" y="177263"/>
            <a:ext cx="955800" cy="955822"/>
          </a:xfrm>
          <a:prstGeom prst="rect">
            <a:avLst/>
          </a:prstGeom>
          <a:noFill/>
          <a:ln>
            <a:noFill/>
          </a:ln>
        </p:spPr>
      </p:pic>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Most valuable customer</a:t>
            </a:r>
            <a:endParaRPr/>
          </a:p>
        </p:txBody>
      </p:sp>
      <p:pic>
        <p:nvPicPr>
          <p:cNvPr id="117" name="Google Shape;117;p20"/>
          <p:cNvPicPr preferRelativeResize="0"/>
          <p:nvPr/>
        </p:nvPicPr>
        <p:blipFill>
          <a:blip r:embed="rId4">
            <a:alphaModFix/>
          </a:blip>
          <a:stretch>
            <a:fillRect/>
          </a:stretch>
        </p:blipFill>
        <p:spPr>
          <a:xfrm>
            <a:off x="2136425" y="1152425"/>
            <a:ext cx="4871150" cy="3686276"/>
          </a:xfrm>
          <a:prstGeom prst="rect">
            <a:avLst/>
          </a:prstGeom>
          <a:noFill/>
          <a:ln>
            <a:noFill/>
          </a:ln>
        </p:spPr>
      </p:pic>
      <p:sp>
        <p:nvSpPr>
          <p:cNvPr id="118" name="Google Shape;118;p20">
            <a:hlinkClick r:id="rId5"/>
          </p:cNvPr>
          <p:cNvSpPr txBox="1"/>
          <p:nvPr/>
        </p:nvSpPr>
        <p:spPr>
          <a:xfrm>
            <a:off x="7809000" y="4769050"/>
            <a:ext cx="13350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2"/>
                </a:solidFill>
                <a:latin typeface="Open Sans"/>
                <a:ea typeface="Open Sans"/>
                <a:cs typeface="Open Sans"/>
                <a:sym typeface="Open Sans"/>
              </a:rPr>
              <a:t>Link to Dashboard</a:t>
            </a:r>
            <a:endParaRPr sz="10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7876500" y="177263"/>
            <a:ext cx="955800" cy="955822"/>
          </a:xfrm>
          <a:prstGeom prst="rect">
            <a:avLst/>
          </a:prstGeom>
          <a:noFill/>
          <a:ln>
            <a:noFill/>
          </a:ln>
        </p:spPr>
      </p:pic>
      <p:sp>
        <p:nvSpPr>
          <p:cNvPr id="124" name="Google Shape;12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Most valuable customer</a:t>
            </a:r>
            <a:endParaRPr/>
          </a:p>
        </p:txBody>
      </p:sp>
      <p:sp>
        <p:nvSpPr>
          <p:cNvPr id="125" name="Google Shape;125;p21"/>
          <p:cNvSpPr txBox="1"/>
          <p:nvPr>
            <p:ph idx="1" type="body"/>
          </p:nvPr>
        </p:nvSpPr>
        <p:spPr>
          <a:xfrm>
            <a:off x="311700" y="1266325"/>
            <a:ext cx="8520600" cy="370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The overall </a:t>
            </a:r>
            <a:r>
              <a:rPr b="1" lang="es"/>
              <a:t>risk of churn</a:t>
            </a:r>
            <a:r>
              <a:rPr lang="es"/>
              <a:t> of this type of customer is around </a:t>
            </a:r>
            <a:r>
              <a:rPr b="1" lang="es"/>
              <a:t>18%</a:t>
            </a:r>
            <a:endParaRPr b="1"/>
          </a:p>
          <a:p>
            <a:pPr indent="-342900" lvl="0" marL="457200" rtl="0" algn="l">
              <a:spcBef>
                <a:spcPts val="0"/>
              </a:spcBef>
              <a:spcAft>
                <a:spcPts val="0"/>
              </a:spcAft>
              <a:buSzPts val="1800"/>
              <a:buChar char="●"/>
            </a:pPr>
            <a:r>
              <a:rPr b="1" lang="es"/>
              <a:t>City</a:t>
            </a:r>
            <a:r>
              <a:rPr lang="es"/>
              <a:t>: </a:t>
            </a:r>
            <a:r>
              <a:rPr b="1" lang="es"/>
              <a:t>more than 10% </a:t>
            </a:r>
            <a:r>
              <a:rPr lang="es"/>
              <a:t>are concentrated in </a:t>
            </a:r>
            <a:r>
              <a:rPr b="1" lang="es"/>
              <a:t>Los Angeles, San Diego, Sacramento</a:t>
            </a:r>
            <a:r>
              <a:rPr lang="es"/>
              <a:t>, San Jose and San Francisco</a:t>
            </a:r>
            <a:endParaRPr/>
          </a:p>
          <a:p>
            <a:pPr indent="-342900" lvl="0" marL="457200" rtl="0" algn="l">
              <a:spcBef>
                <a:spcPts val="0"/>
              </a:spcBef>
              <a:spcAft>
                <a:spcPts val="0"/>
              </a:spcAft>
              <a:buSzPts val="1800"/>
              <a:buChar char="●"/>
            </a:pPr>
            <a:r>
              <a:rPr lang="es"/>
              <a:t>Marital status: </a:t>
            </a:r>
            <a:r>
              <a:rPr b="1" lang="es"/>
              <a:t>57% are married</a:t>
            </a:r>
            <a:endParaRPr b="1"/>
          </a:p>
          <a:p>
            <a:pPr indent="-342900" lvl="0" marL="457200" rtl="0" algn="l">
              <a:spcBef>
                <a:spcPts val="0"/>
              </a:spcBef>
              <a:spcAft>
                <a:spcPts val="0"/>
              </a:spcAft>
              <a:buSzPts val="1800"/>
              <a:buChar char="●"/>
            </a:pPr>
            <a:r>
              <a:rPr lang="es"/>
              <a:t>Type of contract: month-to-month contra</a:t>
            </a:r>
            <a:r>
              <a:rPr lang="es"/>
              <a:t>ct (38%), </a:t>
            </a:r>
            <a:r>
              <a:rPr b="1" lang="es"/>
              <a:t>2-years contract (34%)</a:t>
            </a:r>
            <a:endParaRPr b="1"/>
          </a:p>
          <a:p>
            <a:pPr indent="-342900" lvl="0" marL="457200" rtl="0" algn="l">
              <a:spcBef>
                <a:spcPts val="0"/>
              </a:spcBef>
              <a:spcAft>
                <a:spcPts val="0"/>
              </a:spcAft>
              <a:buSzPts val="1800"/>
              <a:buChar char="●"/>
            </a:pPr>
            <a:r>
              <a:rPr lang="es"/>
              <a:t>Paperless billing: </a:t>
            </a:r>
            <a:r>
              <a:rPr b="1" lang="es"/>
              <a:t>60% are paperless</a:t>
            </a:r>
            <a:endParaRPr b="1"/>
          </a:p>
          <a:p>
            <a:pPr indent="-342900" lvl="0" marL="457200" rtl="0" algn="l">
              <a:spcBef>
                <a:spcPts val="0"/>
              </a:spcBef>
              <a:spcAft>
                <a:spcPts val="0"/>
              </a:spcAft>
              <a:buSzPts val="1800"/>
              <a:buChar char="●"/>
            </a:pPr>
            <a:r>
              <a:rPr lang="es"/>
              <a:t>Payment method: </a:t>
            </a:r>
            <a:r>
              <a:rPr b="1" lang="es"/>
              <a:t>Bank withdrawal (58%)</a:t>
            </a:r>
            <a:r>
              <a:rPr lang="es"/>
              <a:t>, followed by </a:t>
            </a:r>
            <a:r>
              <a:rPr b="1" lang="es"/>
              <a:t>Credit card (39%)</a:t>
            </a:r>
            <a:endParaRPr b="1"/>
          </a:p>
          <a:p>
            <a:pPr indent="-342900" lvl="0" marL="457200" rtl="0" algn="l">
              <a:spcBef>
                <a:spcPts val="0"/>
              </a:spcBef>
              <a:spcAft>
                <a:spcPts val="0"/>
              </a:spcAft>
              <a:buSzPts val="1800"/>
              <a:buChar char="●"/>
            </a:pPr>
            <a:r>
              <a:rPr lang="es"/>
              <a:t>Services: </a:t>
            </a:r>
            <a:r>
              <a:rPr b="1" lang="es"/>
              <a:t>70% </a:t>
            </a:r>
            <a:r>
              <a:rPr lang="es"/>
              <a:t>have contracted both </a:t>
            </a:r>
            <a:r>
              <a:rPr b="1" lang="es"/>
              <a:t>Internet and Phone services</a:t>
            </a:r>
            <a:endParaRPr b="1"/>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