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Source Code Pro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7B0E70F-BFC6-42AA-B3C3-0C0D56E41BA6}">
  <a:tblStyle styleId="{27B0E70F-BFC6-42AA-B3C3-0C0D56E41B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my final project I wanted to do something related to Marketing and I found this interesting data from Olist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goal ←- explain and predict customers satisfaction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10c40594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10c40594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107fcf442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107fcf442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briefly.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into account the 2main dimensions behind the data, 2 clusters, but the majority seems to be in the common area of the 2 clusters, so not very insightfull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107fcf44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107fcf44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analysis: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Treated the Y as numeric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107fcf442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107fcf442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Treated the dependent variable as a categorical ordinal variable (its real nature)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After applying stepAIC, approval time is dropped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#As our predictive variables are continuous they can be interpreted as: E.g. With 1 day increase in the delivery time the log of odds of a customer giving a better review score decreases by 0.069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#The intercepts can be interpreted in the following way: E.g. 1|2 means the log of odds of giving a review of 1, versus giving a review of 2,3,4 or 5.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107fcf442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107fcf442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107fcf442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107fcf442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107fcf442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107fcf442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107fcf44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107fcf44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Olist -&gt; reseller, basically similar to Amazon, operates only in Brazil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107fcf44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107fcf44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107fcf4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107fcf4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107fcf44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107fcf44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dropping - gain some insight from this data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Origin of the lead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Lead: a potential customer that is attracted to the website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Organic and Paid search together represent &gt; 50%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107fcf442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107fcf44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Business segment of the products sold through Olist.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This is after I grouped the original levels into a reduced number of levels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Most popular products are in the categories home, health &amp; sports and electronics.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107fcf442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107fcf442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From the reviews comments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Some misspelling because of the translation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Most popular words in reviews: Product, good, delivered, received, great, quality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107fcf44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107fcf44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score ←- dependent variable (measure customer´s satisfaction)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107fcf442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107fcf44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Makes sense, normally the review is not given until the product is delivered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over 0.95, so I kept both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olist.com/sobre-o-olist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olistbr/marketing-funnel-olist/home" TargetMode="External"/><Relationship Id="rId4" Type="http://schemas.openxmlformats.org/officeDocument/2006/relationships/hyperlink" Target="https://www.kaggle.com/olistbr/brazilian-ecommerce/home" TargetMode="External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your customers happy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business case</a:t>
            </a:r>
            <a:endParaRPr/>
          </a:p>
        </p:txBody>
      </p:sp>
      <p:pic>
        <p:nvPicPr>
          <p:cNvPr id="64" name="Google Shape;64;p1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9899" y="3363162"/>
            <a:ext cx="1507475" cy="11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11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550400"/>
            <a:ext cx="8520600" cy="20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 many missing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37 ---&gt; 8 </a:t>
            </a:r>
            <a:r>
              <a:rPr lang="en"/>
              <a:t>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121k </a:t>
            </a:r>
            <a:r>
              <a:rPr lang="en"/>
              <a:t>---&gt;</a:t>
            </a:r>
            <a:r>
              <a:rPr lang="en"/>
              <a:t> 110k observations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correlation between the delivery time and the feedback time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86628"/>
            <a:ext cx="9144000" cy="65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2201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EDA (highlights)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11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2201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Cluster analysis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6450" y="1791375"/>
            <a:ext cx="3467549" cy="20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106000"/>
            <a:ext cx="5884776" cy="359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11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2201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Lineal Regression Model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9375" y="1357548"/>
            <a:ext cx="503872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/>
          <p:nvPr/>
        </p:nvSpPr>
        <p:spPr>
          <a:xfrm>
            <a:off x="4722100" y="4422825"/>
            <a:ext cx="2379672" cy="161082"/>
          </a:xfrm>
          <a:prstGeom prst="flowChartTerminator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/>
          <p:nvPr/>
        </p:nvSpPr>
        <p:spPr>
          <a:xfrm>
            <a:off x="2243300" y="3557075"/>
            <a:ext cx="4486500" cy="161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1225" y="1271825"/>
            <a:ext cx="539115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/>
          <p:nvPr/>
        </p:nvSpPr>
        <p:spPr>
          <a:xfrm>
            <a:off x="2171050" y="2841300"/>
            <a:ext cx="4502400" cy="49530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11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2201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Ordinal Logistic Regression Model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 rotWithShape="1">
          <a:blip r:embed="rId4">
            <a:alphaModFix/>
          </a:blip>
          <a:srcRect b="21556" l="0" r="0" t="0"/>
          <a:stretch/>
        </p:blipFill>
        <p:spPr>
          <a:xfrm>
            <a:off x="825918" y="1483050"/>
            <a:ext cx="7660182" cy="241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2351" y="4149200"/>
            <a:ext cx="3442575" cy="61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83075" y="3968300"/>
            <a:ext cx="4061850" cy="117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35100" y="1516450"/>
            <a:ext cx="7641826" cy="23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/>
          <p:nvPr/>
        </p:nvSpPr>
        <p:spPr>
          <a:xfrm>
            <a:off x="728550" y="2150325"/>
            <a:ext cx="7660200" cy="20400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11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2201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Machine Learning</a:t>
            </a:r>
            <a:r>
              <a:rPr lang="en">
                <a:solidFill>
                  <a:srgbClr val="FFFFFF"/>
                </a:solidFill>
              </a:rPr>
              <a:t> Modelling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2900" y="1481498"/>
            <a:ext cx="614362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311700" y="1468825"/>
            <a:ext cx="8520600" cy="3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 </a:t>
            </a:r>
            <a:r>
              <a:rPr b="1" lang="en"/>
              <a:t>Ordinal Logistic model</a:t>
            </a:r>
            <a:r>
              <a:rPr lang="en"/>
              <a:t> over the Random Forest for interpretation reasons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 a model to </a:t>
            </a:r>
            <a:r>
              <a:rPr b="1" lang="en"/>
              <a:t>predict customer´s satisfaction</a:t>
            </a:r>
            <a:r>
              <a:rPr lang="en"/>
              <a:t> with a </a:t>
            </a:r>
            <a:r>
              <a:rPr b="1" lang="en"/>
              <a:t>60% of accuracy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Both, the lineal and the logistic regression show that the </a:t>
            </a:r>
            <a:r>
              <a:rPr b="1" lang="en"/>
              <a:t>less relevant</a:t>
            </a:r>
            <a:r>
              <a:rPr lang="en"/>
              <a:t> variable to predict customer satisfaction is the </a:t>
            </a:r>
            <a:r>
              <a:rPr b="1" lang="en"/>
              <a:t>approval time</a:t>
            </a:r>
            <a:r>
              <a:rPr lang="en"/>
              <a:t> followed by the price of an item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variable that </a:t>
            </a:r>
            <a:r>
              <a:rPr b="1" lang="en"/>
              <a:t>affect the most</a:t>
            </a:r>
            <a:r>
              <a:rPr lang="en"/>
              <a:t> a </a:t>
            </a:r>
            <a:r>
              <a:rPr lang="en"/>
              <a:t>customer's</a:t>
            </a:r>
            <a:r>
              <a:rPr lang="en"/>
              <a:t> satisfaction is the </a:t>
            </a:r>
            <a:r>
              <a:rPr b="1" lang="en"/>
              <a:t>delivery time</a:t>
            </a:r>
            <a:r>
              <a:rPr lang="en"/>
              <a:t> (negatively related)</a:t>
            </a:r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11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2201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Conclusions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2175" y="0"/>
            <a:ext cx="982835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>
            <p:ph idx="4294967295" type="subTitle"/>
          </p:nvPr>
        </p:nvSpPr>
        <p:spPr>
          <a:xfrm>
            <a:off x="-38700" y="2684250"/>
            <a:ext cx="46107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 you!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734863"/>
            <a:ext cx="8520600" cy="22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Olist: the “brazilian Amazon”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Data: Kaggle(</a:t>
            </a:r>
            <a:r>
              <a:rPr lang="en" u="sng">
                <a:solidFill>
                  <a:schemeClr val="hlink"/>
                </a:solidFill>
                <a:hlinkClick r:id="rId3"/>
              </a:rPr>
              <a:t>Olist Marketing Funnel</a:t>
            </a:r>
            <a:r>
              <a:rPr lang="en"/>
              <a:t>  + </a:t>
            </a:r>
            <a:r>
              <a:rPr lang="en" u="sng">
                <a:solidFill>
                  <a:schemeClr val="hlink"/>
                </a:solidFill>
                <a:hlinkClick r:id="rId4"/>
              </a:rPr>
              <a:t>Brazilian e-commerce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Goal: Understand what makes Olist´s customers happy and find a model to predict their level of satisfaction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486628"/>
            <a:ext cx="9144000" cy="65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-2"/>
            <a:ext cx="9144000" cy="11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2201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 and Goal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EDA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Creating and dropping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Unsupervised analysis: Cluster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Supervised analysis: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Linear Regression Model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Ordinal Logistic Regression Model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Machine Learning Model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</a:t>
            </a:r>
            <a:r>
              <a:rPr lang="en"/>
              <a:t>onclusions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86628"/>
            <a:ext cx="9144000" cy="65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11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2201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Steps of my analysis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11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201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AutoNum type="arabicPeriod"/>
            </a:pPr>
            <a:r>
              <a:rPr lang="en">
                <a:solidFill>
                  <a:srgbClr val="FFFFFF"/>
                </a:solidFill>
              </a:rPr>
              <a:t>EDA (Dimensions reduction)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87" name="Google Shape;87;p16"/>
          <p:cNvGraphicFramePr/>
          <p:nvPr/>
        </p:nvGraphicFramePr>
        <p:xfrm>
          <a:off x="311725" y="146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{27B0E70F-BFC6-42AA-B3C3-0C0D56E41BA6}</a:tableStyleId>
              </a:tblPr>
              <a:tblGrid>
                <a:gridCol w="2994250"/>
                <a:gridCol w="1940750"/>
                <a:gridCol w="3413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Reason</a:t>
                      </a:r>
                      <a:endParaRPr b="1"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#dropped variables</a:t>
                      </a:r>
                      <a:endParaRPr b="1"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comments</a:t>
                      </a:r>
                      <a:endParaRPr b="1"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Identifier</a:t>
                      </a:r>
                      <a:endParaRPr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</a:t>
                      </a:r>
                      <a:endParaRPr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Date</a:t>
                      </a:r>
                      <a:endParaRPr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Created new variables</a:t>
                      </a:r>
                      <a:endParaRPr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Text</a:t>
                      </a:r>
                      <a:endParaRPr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Sentiment analysis</a:t>
                      </a:r>
                      <a:endParaRPr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Unknown or 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irrelevant</a:t>
                      </a:r>
                      <a:endParaRPr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Too many levels</a:t>
                      </a:r>
                      <a:endParaRPr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Tried to group</a:t>
                      </a:r>
                      <a:endParaRPr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Low variance</a:t>
                      </a:r>
                      <a:endParaRPr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Most of obs in one level</a:t>
                      </a:r>
                      <a:endParaRPr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High % missing values</a:t>
                      </a:r>
                      <a:endParaRPr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11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2201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AutoNum type="arabicPeriod"/>
            </a:pPr>
            <a:r>
              <a:rPr lang="en">
                <a:solidFill>
                  <a:srgbClr val="FFFFFF"/>
                </a:solidFill>
              </a:rPr>
              <a:t>EDA (Insights from dropped variables)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5750" y="1410798"/>
            <a:ext cx="6192500" cy="3732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11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2201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AutoNum type="arabicPeriod"/>
            </a:pPr>
            <a:r>
              <a:rPr lang="en">
                <a:solidFill>
                  <a:srgbClr val="FFFFFF"/>
                </a:solidFill>
              </a:rPr>
              <a:t>EDA (Insights from dropped variables)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5675" y="1410798"/>
            <a:ext cx="6212647" cy="3732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11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2201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AutoNum type="arabicPeriod"/>
            </a:pPr>
            <a:r>
              <a:rPr lang="en">
                <a:solidFill>
                  <a:srgbClr val="FFFFFF"/>
                </a:solidFill>
              </a:rPr>
              <a:t>EDA (Insights from dropped variables)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1499" y="1106000"/>
            <a:ext cx="6541026" cy="403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29815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variables</a:t>
            </a:r>
            <a:endParaRPr/>
          </a:p>
        </p:txBody>
      </p:sp>
      <p:graphicFrame>
        <p:nvGraphicFramePr>
          <p:cNvPr id="114" name="Google Shape;114;p20"/>
          <p:cNvGraphicFramePr/>
          <p:nvPr/>
        </p:nvGraphicFramePr>
        <p:xfrm>
          <a:off x="1042125" y="140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{27B0E70F-BFC6-42AA-B3C3-0C0D56E41BA6}</a:tableStyleId>
              </a:tblPr>
              <a:tblGrid>
                <a:gridCol w="1780025"/>
                <a:gridCol w="3013225"/>
                <a:gridCol w="226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Variable name</a:t>
                      </a:r>
                      <a:endParaRPr b="1"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Description</a:t>
                      </a:r>
                      <a:endParaRPr b="1"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Scale</a:t>
                      </a:r>
                      <a:endParaRPr b="1"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Review score</a:t>
                      </a:r>
                      <a:endParaRPr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Satisfaction level of the customer</a:t>
                      </a:r>
                      <a:endParaRPr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 to 5 (1=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very upset, 5= very satisfied)</a:t>
                      </a:r>
                      <a:endParaRPr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Price</a:t>
                      </a:r>
                      <a:endParaRPr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Price of the item bought</a:t>
                      </a:r>
                      <a:endParaRPr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Brazilian Real</a:t>
                      </a:r>
                      <a:endParaRPr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Freight</a:t>
                      </a:r>
                      <a:endParaRPr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Transport costs</a:t>
                      </a:r>
                      <a:endParaRPr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Brazilian Real</a:t>
                      </a:r>
                      <a:endParaRPr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Delivery time</a:t>
                      </a:r>
                      <a:endParaRPr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Delivered - purchased</a:t>
                      </a:r>
                      <a:endParaRPr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days</a:t>
                      </a:r>
                      <a:endParaRPr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Feedback time</a:t>
                      </a:r>
                      <a:endParaRPr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Wrote review - purchased </a:t>
                      </a:r>
                      <a:endParaRPr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days</a:t>
                      </a:r>
                      <a:endParaRPr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Delay time</a:t>
                      </a:r>
                      <a:endParaRPr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Actual Delivery time- ETA</a:t>
                      </a:r>
                      <a:endParaRPr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days</a:t>
                      </a:r>
                      <a:endParaRPr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Approval time</a:t>
                      </a:r>
                      <a:endParaRPr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Approved - purchased</a:t>
                      </a:r>
                      <a:endParaRPr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days</a:t>
                      </a:r>
                      <a:endParaRPr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Sentiment score</a:t>
                      </a:r>
                      <a:endParaRPr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From the review comments</a:t>
                      </a:r>
                      <a:endParaRPr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-1 to 2</a:t>
                      </a:r>
                      <a:endParaRPr sz="120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11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2201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AutoNum type="arabicPeriod"/>
            </a:pPr>
            <a:r>
              <a:rPr lang="en">
                <a:solidFill>
                  <a:srgbClr val="FFFFFF"/>
                </a:solidFill>
              </a:rPr>
              <a:t>EDA (Final variables)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673600" y="1949700"/>
            <a:ext cx="262200" cy="218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 b="10152" l="7398" r="0" t="0"/>
          <a:stretch/>
        </p:blipFill>
        <p:spPr>
          <a:xfrm>
            <a:off x="1331775" y="1301375"/>
            <a:ext cx="6416499" cy="384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2"/>
            <a:ext cx="9144000" cy="11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2201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AutoNum type="arabicPeriod"/>
            </a:pPr>
            <a:r>
              <a:rPr lang="en">
                <a:solidFill>
                  <a:srgbClr val="FFFFFF"/>
                </a:solidFill>
              </a:rPr>
              <a:t>EDA (Correlation Matrix)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