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4" r:id="rId2"/>
    <p:sldId id="257" r:id="rId3"/>
    <p:sldId id="259" r:id="rId4"/>
    <p:sldId id="260" r:id="rId5"/>
    <p:sldId id="263" r:id="rId6"/>
    <p:sldId id="265" r:id="rId7"/>
    <p:sldId id="256"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80"/>
    <p:restoredTop sz="81096"/>
  </p:normalViewPr>
  <p:slideViewPr>
    <p:cSldViewPr snapToGrid="0">
      <p:cViewPr>
        <p:scale>
          <a:sx n="160" d="100"/>
          <a:sy n="160" d="100"/>
        </p:scale>
        <p:origin x="-52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10974-3B57-9045-8C0B-9FCC2C3E58EA}" type="datetimeFigureOut">
              <a:rPr lang="en-US" smtClean="0"/>
              <a:t>6/18/25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3C3F7-84EC-834D-9C5F-E70A57D7E6C4}" type="slidenum">
              <a:rPr lang="en-US" smtClean="0"/>
              <a:t>‹#›</a:t>
            </a:fld>
            <a:endParaRPr lang="en-US"/>
          </a:p>
        </p:txBody>
      </p:sp>
    </p:spTree>
    <p:extLst>
      <p:ext uri="{BB962C8B-B14F-4D97-AF65-F5344CB8AC3E}">
        <p14:creationId xmlns:p14="http://schemas.microsoft.com/office/powerpoint/2010/main" val="23281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 </a:t>
            </a:r>
            <a:r>
              <a:rPr lang="en-US" sz="1200" b="0" i="0" u="none" strike="noStrike" kern="1200" dirty="0">
                <a:solidFill>
                  <a:schemeClr val="tx1"/>
                </a:solidFill>
                <a:effectLst/>
                <a:latin typeface="+mn-lt"/>
                <a:ea typeface="+mn-ea"/>
                <a:cs typeface="+mn-cs"/>
              </a:rPr>
              <a:t>Results from the nonmetric multidimensional scaling (NMDS) analyses. Symbols represent individual plots in 2024 distributed according to taxonomic composition weighted by cover. Vectors indicate correlation between number of species with each trait and NMDS axes.</a:t>
            </a:r>
            <a:endParaRPr lang="en-US" dirty="0"/>
          </a:p>
          <a:p>
            <a:endParaRPr lang="en-US" dirty="0"/>
          </a:p>
        </p:txBody>
      </p:sp>
      <p:sp>
        <p:nvSpPr>
          <p:cNvPr id="4" name="Slide Number Placeholder 3"/>
          <p:cNvSpPr>
            <a:spLocks noGrp="1"/>
          </p:cNvSpPr>
          <p:nvPr>
            <p:ph type="sldNum" sz="quarter" idx="5"/>
          </p:nvPr>
        </p:nvSpPr>
        <p:spPr/>
        <p:txBody>
          <a:bodyPr/>
          <a:lstStyle/>
          <a:p>
            <a:fld id="{EEA3C3F7-84EC-834D-9C5F-E70A57D7E6C4}" type="slidenum">
              <a:rPr lang="en-US" smtClean="0"/>
              <a:t>1</a:t>
            </a:fld>
            <a:endParaRPr lang="en-US"/>
          </a:p>
        </p:txBody>
      </p:sp>
    </p:spTree>
    <p:extLst>
      <p:ext uri="{BB962C8B-B14F-4D97-AF65-F5344CB8AC3E}">
        <p14:creationId xmlns:p14="http://schemas.microsoft.com/office/powerpoint/2010/main" val="3746529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 Relative cover for a) functional type across burn severity and for b) nativity status across burn severity.</a:t>
            </a:r>
          </a:p>
        </p:txBody>
      </p:sp>
      <p:sp>
        <p:nvSpPr>
          <p:cNvPr id="4" name="Slide Number Placeholder 3"/>
          <p:cNvSpPr>
            <a:spLocks noGrp="1"/>
          </p:cNvSpPr>
          <p:nvPr>
            <p:ph type="sldNum" sz="quarter" idx="5"/>
          </p:nvPr>
        </p:nvSpPr>
        <p:spPr/>
        <p:txBody>
          <a:bodyPr/>
          <a:lstStyle/>
          <a:p>
            <a:fld id="{EEA3C3F7-84EC-834D-9C5F-E70A57D7E6C4}" type="slidenum">
              <a:rPr lang="en-US" smtClean="0"/>
              <a:t>2</a:t>
            </a:fld>
            <a:endParaRPr lang="en-US"/>
          </a:p>
        </p:txBody>
      </p:sp>
    </p:spTree>
    <p:extLst>
      <p:ext uri="{BB962C8B-B14F-4D97-AF65-F5344CB8AC3E}">
        <p14:creationId xmlns:p14="http://schemas.microsoft.com/office/powerpoint/2010/main" val="3671450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1. Indicator species for unburned, low, and high severity, with mean relative cover values. </a:t>
            </a:r>
            <a:r>
              <a:rPr lang="en-US" sz="1200" b="0" i="0" u="none" strike="noStrike" kern="1200" dirty="0">
                <a:solidFill>
                  <a:schemeClr val="tx1"/>
                </a:solidFill>
                <a:effectLst/>
                <a:latin typeface="+mn-lt"/>
                <a:ea typeface="+mn-ea"/>
                <a:cs typeface="+mn-cs"/>
              </a:rPr>
              <a:t>p-values = 0.05 &lt; </a:t>
            </a:r>
            <a:r>
              <a:rPr lang="en-US" sz="1200" b="0" i="1" u="none" strike="noStrike" kern="1200" baseline="30000" dirty="0">
                <a:solidFill>
                  <a:schemeClr val="tx1"/>
                </a:solidFill>
                <a:effectLst/>
                <a:latin typeface="+mn-lt"/>
                <a:ea typeface="+mn-ea"/>
                <a:cs typeface="+mn-cs"/>
              </a:rPr>
              <a:t>#</a:t>
            </a:r>
            <a:r>
              <a:rPr lang="en-US" sz="1200" b="0" i="1" u="none" strike="noStrike" kern="1200" dirty="0">
                <a:solidFill>
                  <a:schemeClr val="tx1"/>
                </a:solidFill>
                <a:effectLst/>
                <a:latin typeface="+mn-lt"/>
                <a:ea typeface="+mn-ea"/>
                <a:cs typeface="+mn-cs"/>
              </a:rPr>
              <a:t>p</a:t>
            </a:r>
            <a:r>
              <a:rPr lang="en-US" sz="1200" b="0" i="0" u="none" strike="noStrike" kern="1200" dirty="0">
                <a:solidFill>
                  <a:schemeClr val="tx1"/>
                </a:solidFill>
                <a:effectLst/>
                <a:latin typeface="+mn-lt"/>
                <a:ea typeface="+mn-ea"/>
                <a:cs typeface="+mn-cs"/>
              </a:rPr>
              <a:t> &lt; 0.1; *p &lt; 0.05; **p &lt; 0.01; ***p &lt; 0.001. Signiﬁcant terms are shown in bold; terms in italics are marginally signiﬁcant. 9,999 permutations.</a:t>
            </a:r>
            <a:endParaRPr lang="en-US" dirty="0"/>
          </a:p>
        </p:txBody>
      </p:sp>
      <p:sp>
        <p:nvSpPr>
          <p:cNvPr id="4" name="Slide Number Placeholder 3"/>
          <p:cNvSpPr>
            <a:spLocks noGrp="1"/>
          </p:cNvSpPr>
          <p:nvPr>
            <p:ph type="sldNum" sz="quarter" idx="5"/>
          </p:nvPr>
        </p:nvSpPr>
        <p:spPr/>
        <p:txBody>
          <a:bodyPr/>
          <a:lstStyle/>
          <a:p>
            <a:fld id="{EEA3C3F7-84EC-834D-9C5F-E70A57D7E6C4}" type="slidenum">
              <a:rPr lang="en-US" smtClean="0"/>
              <a:t>3</a:t>
            </a:fld>
            <a:endParaRPr lang="en-US"/>
          </a:p>
        </p:txBody>
      </p:sp>
    </p:spTree>
    <p:extLst>
      <p:ext uri="{BB962C8B-B14F-4D97-AF65-F5344CB8AC3E}">
        <p14:creationId xmlns:p14="http://schemas.microsoft.com/office/powerpoint/2010/main" val="64888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2. </a:t>
            </a:r>
            <a:r>
              <a:rPr lang="en-US" sz="1200" b="0" i="0" u="none" strike="noStrike" kern="1200" dirty="0">
                <a:solidFill>
                  <a:schemeClr val="tx1"/>
                </a:solidFill>
                <a:effectLst/>
                <a:latin typeface="+mn-lt"/>
                <a:ea typeface="+mn-ea"/>
                <a:cs typeface="+mn-cs"/>
              </a:rPr>
              <a:t>Indicator species analysis results with mean relative cover ± standard deviation, and number of plots in each treatment with species present. Bolded values indicate indicator status for the severity. Species with </a:t>
            </a:r>
            <a:r>
              <a:rPr lang="en-US" sz="1200" b="0" i="1" u="none" strike="noStrike" kern="1200" dirty="0" err="1">
                <a:solidFill>
                  <a:schemeClr val="tx1"/>
                </a:solidFill>
                <a:effectLst/>
                <a:latin typeface="+mn-lt"/>
                <a:ea typeface="+mn-ea"/>
                <a:cs typeface="+mn-cs"/>
              </a:rPr>
              <a:t>IndVal</a:t>
            </a:r>
            <a:r>
              <a:rPr lang="en-US" sz="1200" b="0" i="1"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&gt; 0.2 and </a:t>
            </a:r>
            <a:r>
              <a:rPr lang="en-US" sz="1200" b="0" i="1" u="none" strike="noStrike" kern="1200" dirty="0">
                <a:solidFill>
                  <a:schemeClr val="tx1"/>
                </a:solidFill>
                <a:effectLst/>
                <a:latin typeface="+mn-lt"/>
                <a:ea typeface="+mn-ea"/>
                <a:cs typeface="+mn-cs"/>
              </a:rPr>
              <a:t>p</a:t>
            </a:r>
            <a:r>
              <a:rPr lang="en-US" sz="1200" b="0" i="0" u="none" strike="noStrike" kern="1200" dirty="0">
                <a:solidFill>
                  <a:schemeClr val="tx1"/>
                </a:solidFill>
                <a:effectLst/>
                <a:latin typeface="+mn-lt"/>
                <a:ea typeface="+mn-ea"/>
                <a:cs typeface="+mn-cs"/>
              </a:rPr>
              <a:t> &lt; 0.1 are shown. Cover values and number of plots are bolded for the fire severity that the species was an indicator for. Values in parentheses next to different fire severities indicate the number of plots per treatment.</a:t>
            </a:r>
            <a:endParaRPr lang="en-US" dirty="0"/>
          </a:p>
        </p:txBody>
      </p:sp>
      <p:sp>
        <p:nvSpPr>
          <p:cNvPr id="4" name="Slide Number Placeholder 3"/>
          <p:cNvSpPr>
            <a:spLocks noGrp="1"/>
          </p:cNvSpPr>
          <p:nvPr>
            <p:ph type="sldNum" sz="quarter" idx="5"/>
          </p:nvPr>
        </p:nvSpPr>
        <p:spPr/>
        <p:txBody>
          <a:bodyPr/>
          <a:lstStyle/>
          <a:p>
            <a:fld id="{EEA3C3F7-84EC-834D-9C5F-E70A57D7E6C4}" type="slidenum">
              <a:rPr lang="en-US" smtClean="0"/>
              <a:t>4</a:t>
            </a:fld>
            <a:endParaRPr lang="en-US"/>
          </a:p>
        </p:txBody>
      </p:sp>
    </p:spTree>
    <p:extLst>
      <p:ext uri="{BB962C8B-B14F-4D97-AF65-F5344CB8AC3E}">
        <p14:creationId xmlns:p14="http://schemas.microsoft.com/office/powerpoint/2010/main" val="2377744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3. </a:t>
            </a:r>
            <a:r>
              <a:rPr lang="en-US" dirty="0" err="1"/>
              <a:t>Envfit</a:t>
            </a:r>
            <a:r>
              <a:rPr lang="en-US" dirty="0"/>
              <a:t> results for taxonomic NMDS ordinations. </a:t>
            </a:r>
            <a:r>
              <a:rPr lang="en-US" sz="1200" b="0" i="0" u="none" strike="noStrike" kern="1200" dirty="0">
                <a:solidFill>
                  <a:schemeClr val="tx1"/>
                </a:solidFill>
                <a:effectLst/>
                <a:latin typeface="+mn-lt"/>
                <a:ea typeface="+mn-ea"/>
                <a:cs typeface="+mn-cs"/>
              </a:rPr>
              <a:t>p-values = 0.05 &lt; </a:t>
            </a:r>
            <a:r>
              <a:rPr lang="en-US" sz="1200" b="0" i="1" u="none" strike="noStrike" kern="1200" baseline="30000" dirty="0">
                <a:solidFill>
                  <a:schemeClr val="tx1"/>
                </a:solidFill>
                <a:effectLst/>
                <a:latin typeface="+mn-lt"/>
                <a:ea typeface="+mn-ea"/>
                <a:cs typeface="+mn-cs"/>
              </a:rPr>
              <a:t>#</a:t>
            </a:r>
            <a:r>
              <a:rPr lang="en-US" sz="1200" b="0" i="1" u="none" strike="noStrike" kern="1200" dirty="0">
                <a:solidFill>
                  <a:schemeClr val="tx1"/>
                </a:solidFill>
                <a:effectLst/>
                <a:latin typeface="+mn-lt"/>
                <a:ea typeface="+mn-ea"/>
                <a:cs typeface="+mn-cs"/>
              </a:rPr>
              <a:t>p</a:t>
            </a:r>
            <a:r>
              <a:rPr lang="en-US" sz="1200" b="0" i="0" u="none" strike="noStrike" kern="1200" dirty="0">
                <a:solidFill>
                  <a:schemeClr val="tx1"/>
                </a:solidFill>
                <a:effectLst/>
                <a:latin typeface="+mn-lt"/>
                <a:ea typeface="+mn-ea"/>
                <a:cs typeface="+mn-cs"/>
              </a:rPr>
              <a:t> &lt; 0.1; *p &lt; 0.05; **p &lt; 0.01; ***p &lt; 0.001. Signiﬁcant terms are shown in bold; terms in italics are marginally signiﬁcant. </a:t>
            </a:r>
            <a:endParaRPr lang="en-US" dirty="0"/>
          </a:p>
        </p:txBody>
      </p:sp>
      <p:sp>
        <p:nvSpPr>
          <p:cNvPr id="4" name="Slide Number Placeholder 3"/>
          <p:cNvSpPr>
            <a:spLocks noGrp="1"/>
          </p:cNvSpPr>
          <p:nvPr>
            <p:ph type="sldNum" sz="quarter" idx="5"/>
          </p:nvPr>
        </p:nvSpPr>
        <p:spPr/>
        <p:txBody>
          <a:bodyPr/>
          <a:lstStyle/>
          <a:p>
            <a:fld id="{EEA3C3F7-84EC-834D-9C5F-E70A57D7E6C4}" type="slidenum">
              <a:rPr lang="en-US" smtClean="0"/>
              <a:t>5</a:t>
            </a:fld>
            <a:endParaRPr lang="en-US"/>
          </a:p>
        </p:txBody>
      </p:sp>
    </p:spTree>
    <p:extLst>
      <p:ext uri="{BB962C8B-B14F-4D97-AF65-F5344CB8AC3E}">
        <p14:creationId xmlns:p14="http://schemas.microsoft.com/office/powerpoint/2010/main" val="3051025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 </a:t>
            </a:r>
            <a:r>
              <a:rPr lang="en-US" sz="1200" b="0" i="0" u="none" strike="noStrike" kern="1200" dirty="0">
                <a:solidFill>
                  <a:schemeClr val="tx1"/>
                </a:solidFill>
                <a:effectLst/>
                <a:latin typeface="+mn-lt"/>
                <a:ea typeface="+mn-ea"/>
                <a:cs typeface="+mn-cs"/>
              </a:rPr>
              <a:t>Results from the nonmetric multidimensional scaling (NMDS) analyses. Symbols represent individual plots in 2024 distributed according to taxonomic composition weighted by cover. Vectors indicate correlation between number of species with each trait and NMDS axes.</a:t>
            </a:r>
            <a:endParaRPr lang="en-US" dirty="0"/>
          </a:p>
        </p:txBody>
      </p:sp>
      <p:sp>
        <p:nvSpPr>
          <p:cNvPr id="4" name="Slide Number Placeholder 3"/>
          <p:cNvSpPr>
            <a:spLocks noGrp="1"/>
          </p:cNvSpPr>
          <p:nvPr>
            <p:ph type="sldNum" sz="quarter" idx="5"/>
          </p:nvPr>
        </p:nvSpPr>
        <p:spPr/>
        <p:txBody>
          <a:bodyPr/>
          <a:lstStyle/>
          <a:p>
            <a:fld id="{EEA3C3F7-84EC-834D-9C5F-E70A57D7E6C4}" type="slidenum">
              <a:rPr lang="en-US" smtClean="0"/>
              <a:t>7</a:t>
            </a:fld>
            <a:endParaRPr lang="en-US"/>
          </a:p>
        </p:txBody>
      </p:sp>
    </p:spTree>
    <p:extLst>
      <p:ext uri="{BB962C8B-B14F-4D97-AF65-F5344CB8AC3E}">
        <p14:creationId xmlns:p14="http://schemas.microsoft.com/office/powerpoint/2010/main" val="3723309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3. </a:t>
            </a:r>
            <a:r>
              <a:rPr lang="en-US" dirty="0" err="1"/>
              <a:t>PerMANOVA</a:t>
            </a:r>
            <a:r>
              <a:rPr lang="en-US" dirty="0"/>
              <a:t> results for taxonomic NMDS ordinations. </a:t>
            </a:r>
            <a:r>
              <a:rPr lang="en-US" sz="1200" b="0" i="0" u="none" strike="noStrike" kern="1200" dirty="0">
                <a:solidFill>
                  <a:schemeClr val="tx1"/>
                </a:solidFill>
                <a:effectLst/>
                <a:latin typeface="+mn-lt"/>
                <a:ea typeface="+mn-ea"/>
                <a:cs typeface="+mn-cs"/>
              </a:rPr>
              <a:t>p-values = 0.05 &lt; </a:t>
            </a:r>
            <a:r>
              <a:rPr lang="en-US" sz="1200" b="0" i="1" u="none" strike="noStrike" kern="1200" baseline="30000" dirty="0">
                <a:solidFill>
                  <a:schemeClr val="tx1"/>
                </a:solidFill>
                <a:effectLst/>
                <a:latin typeface="+mn-lt"/>
                <a:ea typeface="+mn-ea"/>
                <a:cs typeface="+mn-cs"/>
              </a:rPr>
              <a:t>#</a:t>
            </a:r>
            <a:r>
              <a:rPr lang="en-US" sz="1200" b="0" i="1" u="none" strike="noStrike" kern="1200" dirty="0">
                <a:solidFill>
                  <a:schemeClr val="tx1"/>
                </a:solidFill>
                <a:effectLst/>
                <a:latin typeface="+mn-lt"/>
                <a:ea typeface="+mn-ea"/>
                <a:cs typeface="+mn-cs"/>
              </a:rPr>
              <a:t>p</a:t>
            </a:r>
            <a:r>
              <a:rPr lang="en-US" sz="1200" b="0" i="0" u="none" strike="noStrike" kern="1200" dirty="0">
                <a:solidFill>
                  <a:schemeClr val="tx1"/>
                </a:solidFill>
                <a:effectLst/>
                <a:latin typeface="+mn-lt"/>
                <a:ea typeface="+mn-ea"/>
                <a:cs typeface="+mn-cs"/>
              </a:rPr>
              <a:t> &lt; 0.1; *p &lt; 0.05; **p &lt; 0.01; ***p &lt; 0.001. Signiﬁcant terms are shown in bold; terms in italics are marginally signiﬁcant.</a:t>
            </a:r>
            <a:endParaRPr lang="en-US" dirty="0"/>
          </a:p>
        </p:txBody>
      </p:sp>
      <p:sp>
        <p:nvSpPr>
          <p:cNvPr id="4" name="Slide Number Placeholder 3"/>
          <p:cNvSpPr>
            <a:spLocks noGrp="1"/>
          </p:cNvSpPr>
          <p:nvPr>
            <p:ph type="sldNum" sz="quarter" idx="5"/>
          </p:nvPr>
        </p:nvSpPr>
        <p:spPr/>
        <p:txBody>
          <a:bodyPr/>
          <a:lstStyle/>
          <a:p>
            <a:fld id="{EEA3C3F7-84EC-834D-9C5F-E70A57D7E6C4}" type="slidenum">
              <a:rPr lang="en-US" smtClean="0"/>
              <a:t>8</a:t>
            </a:fld>
            <a:endParaRPr lang="en-US"/>
          </a:p>
        </p:txBody>
      </p:sp>
    </p:spTree>
    <p:extLst>
      <p:ext uri="{BB962C8B-B14F-4D97-AF65-F5344CB8AC3E}">
        <p14:creationId xmlns:p14="http://schemas.microsoft.com/office/powerpoint/2010/main" val="346064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4. Pairwise Adonis comparisons of fire treatments on plot composition. Comparisons were conducted on plots distributed according to taxonomic composition weighted by cover. P-values were adjusted using the Bonferroni method. </a:t>
            </a:r>
            <a:r>
              <a:rPr lang="en-US" sz="1200" b="0" i="0" u="none" strike="noStrike" kern="1200" dirty="0">
                <a:solidFill>
                  <a:schemeClr val="tx1"/>
                </a:solidFill>
                <a:effectLst/>
                <a:latin typeface="+mn-lt"/>
                <a:ea typeface="+mn-ea"/>
                <a:cs typeface="+mn-cs"/>
              </a:rPr>
              <a:t>p-values = 0.05 &lt; </a:t>
            </a:r>
            <a:r>
              <a:rPr lang="en-US" sz="1200" b="0" i="1" u="none" strike="noStrike" kern="1200" baseline="30000" dirty="0">
                <a:solidFill>
                  <a:schemeClr val="tx1"/>
                </a:solidFill>
                <a:effectLst/>
                <a:latin typeface="+mn-lt"/>
                <a:ea typeface="+mn-ea"/>
                <a:cs typeface="+mn-cs"/>
              </a:rPr>
              <a:t>#</a:t>
            </a:r>
            <a:r>
              <a:rPr lang="en-US" sz="1200" b="0" i="1" u="none" strike="noStrike" kern="1200" dirty="0">
                <a:solidFill>
                  <a:schemeClr val="tx1"/>
                </a:solidFill>
                <a:effectLst/>
                <a:latin typeface="+mn-lt"/>
                <a:ea typeface="+mn-ea"/>
                <a:cs typeface="+mn-cs"/>
              </a:rPr>
              <a:t>p</a:t>
            </a:r>
            <a:r>
              <a:rPr lang="en-US" sz="1200" b="0" i="0" u="none" strike="noStrike" kern="1200" dirty="0">
                <a:solidFill>
                  <a:schemeClr val="tx1"/>
                </a:solidFill>
                <a:effectLst/>
                <a:latin typeface="+mn-lt"/>
                <a:ea typeface="+mn-ea"/>
                <a:cs typeface="+mn-cs"/>
              </a:rPr>
              <a:t> &lt; 0.1; *p &lt; 0.05; **p &lt; 0.01; ***p &lt; 0.001. Signiﬁcant terms are shown in bold; terms in italics are marginally signiﬁcant.</a:t>
            </a:r>
            <a:endParaRPr lang="en-US" dirty="0"/>
          </a:p>
        </p:txBody>
      </p:sp>
      <p:sp>
        <p:nvSpPr>
          <p:cNvPr id="4" name="Slide Number Placeholder 3"/>
          <p:cNvSpPr>
            <a:spLocks noGrp="1"/>
          </p:cNvSpPr>
          <p:nvPr>
            <p:ph type="sldNum" sz="quarter" idx="5"/>
          </p:nvPr>
        </p:nvSpPr>
        <p:spPr/>
        <p:txBody>
          <a:bodyPr/>
          <a:lstStyle/>
          <a:p>
            <a:fld id="{EEA3C3F7-84EC-834D-9C5F-E70A57D7E6C4}" type="slidenum">
              <a:rPr lang="en-US" smtClean="0"/>
              <a:t>9</a:t>
            </a:fld>
            <a:endParaRPr lang="en-US"/>
          </a:p>
        </p:txBody>
      </p:sp>
    </p:spTree>
    <p:extLst>
      <p:ext uri="{BB962C8B-B14F-4D97-AF65-F5344CB8AC3E}">
        <p14:creationId xmlns:p14="http://schemas.microsoft.com/office/powerpoint/2010/main" val="2340013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71AD-4A26-2E2B-8C2D-9C1CA597B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B5B544-24CE-8CE7-5B1F-71F2C9ACF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5A9166-F72E-2252-6C77-D7971D650413}"/>
              </a:ext>
            </a:extLst>
          </p:cNvPr>
          <p:cNvSpPr>
            <a:spLocks noGrp="1"/>
          </p:cNvSpPr>
          <p:nvPr>
            <p:ph type="dt" sz="half" idx="10"/>
          </p:nvPr>
        </p:nvSpPr>
        <p:spPr/>
        <p:txBody>
          <a:bodyPr/>
          <a:lstStyle/>
          <a:p>
            <a:fld id="{04CB633A-E87A-6245-A329-A0CCD490BB75}" type="datetimeFigureOut">
              <a:rPr lang="en-US" smtClean="0"/>
              <a:t>6/18/25</a:t>
            </a:fld>
            <a:endParaRPr lang="en-US"/>
          </a:p>
        </p:txBody>
      </p:sp>
      <p:sp>
        <p:nvSpPr>
          <p:cNvPr id="5" name="Footer Placeholder 4">
            <a:extLst>
              <a:ext uri="{FF2B5EF4-FFF2-40B4-BE49-F238E27FC236}">
                <a16:creationId xmlns:a16="http://schemas.microsoft.com/office/drawing/2014/main" id="{D08F7A9C-7A53-4147-8DF6-7390A7765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0203B-4199-BF6B-A259-683425CD0CA0}"/>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203155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53E1-B20B-6977-7B33-BFBC006550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CA329-DAE3-3DC9-2C7A-F9A2394D0A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91B368-CBCE-BCE9-833F-DE7AE5C54901}"/>
              </a:ext>
            </a:extLst>
          </p:cNvPr>
          <p:cNvSpPr>
            <a:spLocks noGrp="1"/>
          </p:cNvSpPr>
          <p:nvPr>
            <p:ph type="dt" sz="half" idx="10"/>
          </p:nvPr>
        </p:nvSpPr>
        <p:spPr/>
        <p:txBody>
          <a:bodyPr/>
          <a:lstStyle/>
          <a:p>
            <a:fld id="{04CB633A-E87A-6245-A329-A0CCD490BB75}" type="datetimeFigureOut">
              <a:rPr lang="en-US" smtClean="0"/>
              <a:t>6/18/25</a:t>
            </a:fld>
            <a:endParaRPr lang="en-US"/>
          </a:p>
        </p:txBody>
      </p:sp>
      <p:sp>
        <p:nvSpPr>
          <p:cNvPr id="5" name="Footer Placeholder 4">
            <a:extLst>
              <a:ext uri="{FF2B5EF4-FFF2-40B4-BE49-F238E27FC236}">
                <a16:creationId xmlns:a16="http://schemas.microsoft.com/office/drawing/2014/main" id="{BDFDF0A0-59B0-1EA7-1F49-715B2F2DD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699F1-8C5C-9340-E791-6EBEC268008C}"/>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298524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B6A0E-97CF-9F68-0CEB-6C67BDC2A8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8B442-FF6C-DC4B-3330-0C084D92CD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81E98-58AC-6F1B-1404-2210A5A45F16}"/>
              </a:ext>
            </a:extLst>
          </p:cNvPr>
          <p:cNvSpPr>
            <a:spLocks noGrp="1"/>
          </p:cNvSpPr>
          <p:nvPr>
            <p:ph type="dt" sz="half" idx="10"/>
          </p:nvPr>
        </p:nvSpPr>
        <p:spPr/>
        <p:txBody>
          <a:bodyPr/>
          <a:lstStyle/>
          <a:p>
            <a:fld id="{04CB633A-E87A-6245-A329-A0CCD490BB75}" type="datetimeFigureOut">
              <a:rPr lang="en-US" smtClean="0"/>
              <a:t>6/18/25</a:t>
            </a:fld>
            <a:endParaRPr lang="en-US"/>
          </a:p>
        </p:txBody>
      </p:sp>
      <p:sp>
        <p:nvSpPr>
          <p:cNvPr id="5" name="Footer Placeholder 4">
            <a:extLst>
              <a:ext uri="{FF2B5EF4-FFF2-40B4-BE49-F238E27FC236}">
                <a16:creationId xmlns:a16="http://schemas.microsoft.com/office/drawing/2014/main" id="{10E829DD-1F6A-1331-9999-4C863169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F0C1D-D5C1-F0EA-31F0-765FB56B63CB}"/>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97335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0DA7-23AB-4260-0F44-F6FAACB36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1F7307-54DA-FB05-1679-96CF8EA1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A4851-3A07-B31B-E6E0-7C4C752BEF05}"/>
              </a:ext>
            </a:extLst>
          </p:cNvPr>
          <p:cNvSpPr>
            <a:spLocks noGrp="1"/>
          </p:cNvSpPr>
          <p:nvPr>
            <p:ph type="dt" sz="half" idx="10"/>
          </p:nvPr>
        </p:nvSpPr>
        <p:spPr/>
        <p:txBody>
          <a:bodyPr/>
          <a:lstStyle/>
          <a:p>
            <a:fld id="{04CB633A-E87A-6245-A329-A0CCD490BB75}" type="datetimeFigureOut">
              <a:rPr lang="en-US" smtClean="0"/>
              <a:t>6/18/25</a:t>
            </a:fld>
            <a:endParaRPr lang="en-US"/>
          </a:p>
        </p:txBody>
      </p:sp>
      <p:sp>
        <p:nvSpPr>
          <p:cNvPr id="5" name="Footer Placeholder 4">
            <a:extLst>
              <a:ext uri="{FF2B5EF4-FFF2-40B4-BE49-F238E27FC236}">
                <a16:creationId xmlns:a16="http://schemas.microsoft.com/office/drawing/2014/main" id="{E5297E0C-6B1B-331A-036C-C4DAA7DF4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FEE03-45D1-7B11-8E7B-2C711F24F2EB}"/>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256532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160F-50F3-0EDC-4622-83F909777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4F3152-AC96-33C9-FC6B-5742A9070C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B351B3-9727-DDFB-B3B5-9B84CF2FE912}"/>
              </a:ext>
            </a:extLst>
          </p:cNvPr>
          <p:cNvSpPr>
            <a:spLocks noGrp="1"/>
          </p:cNvSpPr>
          <p:nvPr>
            <p:ph type="dt" sz="half" idx="10"/>
          </p:nvPr>
        </p:nvSpPr>
        <p:spPr/>
        <p:txBody>
          <a:bodyPr/>
          <a:lstStyle/>
          <a:p>
            <a:fld id="{04CB633A-E87A-6245-A329-A0CCD490BB75}" type="datetimeFigureOut">
              <a:rPr lang="en-US" smtClean="0"/>
              <a:t>6/18/25</a:t>
            </a:fld>
            <a:endParaRPr lang="en-US"/>
          </a:p>
        </p:txBody>
      </p:sp>
      <p:sp>
        <p:nvSpPr>
          <p:cNvPr id="5" name="Footer Placeholder 4">
            <a:extLst>
              <a:ext uri="{FF2B5EF4-FFF2-40B4-BE49-F238E27FC236}">
                <a16:creationId xmlns:a16="http://schemas.microsoft.com/office/drawing/2014/main" id="{DA0B05E7-AED1-AF5C-F098-7C8D64ACA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8444F-9AC2-9079-64AD-CB2310BAD88C}"/>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79171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7270-702A-6F1C-91F2-246E7B595B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195AD0-434A-851B-9799-3B85DA0D22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4CD695-DB6F-A673-68D3-7562B723C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79E580-0F4E-460A-5C7A-6F05FD14D203}"/>
              </a:ext>
            </a:extLst>
          </p:cNvPr>
          <p:cNvSpPr>
            <a:spLocks noGrp="1"/>
          </p:cNvSpPr>
          <p:nvPr>
            <p:ph type="dt" sz="half" idx="10"/>
          </p:nvPr>
        </p:nvSpPr>
        <p:spPr/>
        <p:txBody>
          <a:bodyPr/>
          <a:lstStyle/>
          <a:p>
            <a:fld id="{04CB633A-E87A-6245-A329-A0CCD490BB75}" type="datetimeFigureOut">
              <a:rPr lang="en-US" smtClean="0"/>
              <a:t>6/18/25</a:t>
            </a:fld>
            <a:endParaRPr lang="en-US"/>
          </a:p>
        </p:txBody>
      </p:sp>
      <p:sp>
        <p:nvSpPr>
          <p:cNvPr id="6" name="Footer Placeholder 5">
            <a:extLst>
              <a:ext uri="{FF2B5EF4-FFF2-40B4-BE49-F238E27FC236}">
                <a16:creationId xmlns:a16="http://schemas.microsoft.com/office/drawing/2014/main" id="{29A18D8D-634F-3D5F-293B-BF2A11CEDC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1C01F-5420-D228-45C4-BA413DB799F2}"/>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402193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C75B-2657-9AAA-2FFB-6D05FC7FBE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B8A299-EA4D-BC00-998C-C76C1F9DD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C9D63-67DA-5F01-368A-0468181D13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C7313A-6549-D9F0-AAF2-B18F1784A4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7AD934-8119-3740-C6D6-53DC7CD5F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7A7DB-205B-9E2F-1E88-86A1D49FFAC5}"/>
              </a:ext>
            </a:extLst>
          </p:cNvPr>
          <p:cNvSpPr>
            <a:spLocks noGrp="1"/>
          </p:cNvSpPr>
          <p:nvPr>
            <p:ph type="dt" sz="half" idx="10"/>
          </p:nvPr>
        </p:nvSpPr>
        <p:spPr/>
        <p:txBody>
          <a:bodyPr/>
          <a:lstStyle/>
          <a:p>
            <a:fld id="{04CB633A-E87A-6245-A329-A0CCD490BB75}" type="datetimeFigureOut">
              <a:rPr lang="en-US" smtClean="0"/>
              <a:t>6/18/25</a:t>
            </a:fld>
            <a:endParaRPr lang="en-US"/>
          </a:p>
        </p:txBody>
      </p:sp>
      <p:sp>
        <p:nvSpPr>
          <p:cNvPr id="8" name="Footer Placeholder 7">
            <a:extLst>
              <a:ext uri="{FF2B5EF4-FFF2-40B4-BE49-F238E27FC236}">
                <a16:creationId xmlns:a16="http://schemas.microsoft.com/office/drawing/2014/main" id="{534C6D43-E2BC-9EB2-C462-8E0D4AB328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666780-EA49-A9BE-8D48-E4543B11EE4D}"/>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153136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FE75-1EE2-A415-7D74-AEC7D0F54F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DAE92-9742-80CD-B481-4310C2CE8CD0}"/>
              </a:ext>
            </a:extLst>
          </p:cNvPr>
          <p:cNvSpPr>
            <a:spLocks noGrp="1"/>
          </p:cNvSpPr>
          <p:nvPr>
            <p:ph type="dt" sz="half" idx="10"/>
          </p:nvPr>
        </p:nvSpPr>
        <p:spPr/>
        <p:txBody>
          <a:bodyPr/>
          <a:lstStyle/>
          <a:p>
            <a:fld id="{04CB633A-E87A-6245-A329-A0CCD490BB75}" type="datetimeFigureOut">
              <a:rPr lang="en-US" smtClean="0"/>
              <a:t>6/18/25</a:t>
            </a:fld>
            <a:endParaRPr lang="en-US"/>
          </a:p>
        </p:txBody>
      </p:sp>
      <p:sp>
        <p:nvSpPr>
          <p:cNvPr id="4" name="Footer Placeholder 3">
            <a:extLst>
              <a:ext uri="{FF2B5EF4-FFF2-40B4-BE49-F238E27FC236}">
                <a16:creationId xmlns:a16="http://schemas.microsoft.com/office/drawing/2014/main" id="{4368D25C-23CE-3460-4484-09DAFF7E89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0A616B-1264-1667-349A-A3C847EBD57B}"/>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90332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D05943-06E1-2B16-0339-B72198956E86}"/>
              </a:ext>
            </a:extLst>
          </p:cNvPr>
          <p:cNvSpPr>
            <a:spLocks noGrp="1"/>
          </p:cNvSpPr>
          <p:nvPr>
            <p:ph type="dt" sz="half" idx="10"/>
          </p:nvPr>
        </p:nvSpPr>
        <p:spPr/>
        <p:txBody>
          <a:bodyPr/>
          <a:lstStyle/>
          <a:p>
            <a:fld id="{04CB633A-E87A-6245-A329-A0CCD490BB75}" type="datetimeFigureOut">
              <a:rPr lang="en-US" smtClean="0"/>
              <a:t>6/18/25</a:t>
            </a:fld>
            <a:endParaRPr lang="en-US"/>
          </a:p>
        </p:txBody>
      </p:sp>
      <p:sp>
        <p:nvSpPr>
          <p:cNvPr id="3" name="Footer Placeholder 2">
            <a:extLst>
              <a:ext uri="{FF2B5EF4-FFF2-40B4-BE49-F238E27FC236}">
                <a16:creationId xmlns:a16="http://schemas.microsoft.com/office/drawing/2014/main" id="{817FEEDC-852A-D96C-ECF4-2D8FA09234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4AA45C-9332-E211-BE7D-2A4130179AA3}"/>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02964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AA87-18BD-84FC-A58E-7ADF60804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CD05D7-91E5-C42A-AE22-199382A93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F76B8C-9234-42B3-C52C-582DB08BF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85589-CCBF-8BC7-9B07-43F7F9006536}"/>
              </a:ext>
            </a:extLst>
          </p:cNvPr>
          <p:cNvSpPr>
            <a:spLocks noGrp="1"/>
          </p:cNvSpPr>
          <p:nvPr>
            <p:ph type="dt" sz="half" idx="10"/>
          </p:nvPr>
        </p:nvSpPr>
        <p:spPr/>
        <p:txBody>
          <a:bodyPr/>
          <a:lstStyle/>
          <a:p>
            <a:fld id="{04CB633A-E87A-6245-A329-A0CCD490BB75}" type="datetimeFigureOut">
              <a:rPr lang="en-US" smtClean="0"/>
              <a:t>6/18/25</a:t>
            </a:fld>
            <a:endParaRPr lang="en-US"/>
          </a:p>
        </p:txBody>
      </p:sp>
      <p:sp>
        <p:nvSpPr>
          <p:cNvPr id="6" name="Footer Placeholder 5">
            <a:extLst>
              <a:ext uri="{FF2B5EF4-FFF2-40B4-BE49-F238E27FC236}">
                <a16:creationId xmlns:a16="http://schemas.microsoft.com/office/drawing/2014/main" id="{CA2334FE-81E4-D391-A497-5B9BC5660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22ECF7-A96A-B6BE-11FB-3BD945494231}"/>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84351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DE36-FFDC-A12A-4565-0A58B19E8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7D9BC0-329A-E1F7-8250-C39EF907A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FD7E13-1DDF-320A-1A2E-0962C280C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3AC52-8840-F443-8B46-F6F9E2215E7D}"/>
              </a:ext>
            </a:extLst>
          </p:cNvPr>
          <p:cNvSpPr>
            <a:spLocks noGrp="1"/>
          </p:cNvSpPr>
          <p:nvPr>
            <p:ph type="dt" sz="half" idx="10"/>
          </p:nvPr>
        </p:nvSpPr>
        <p:spPr/>
        <p:txBody>
          <a:bodyPr/>
          <a:lstStyle/>
          <a:p>
            <a:fld id="{04CB633A-E87A-6245-A329-A0CCD490BB75}" type="datetimeFigureOut">
              <a:rPr lang="en-US" smtClean="0"/>
              <a:t>6/18/25</a:t>
            </a:fld>
            <a:endParaRPr lang="en-US"/>
          </a:p>
        </p:txBody>
      </p:sp>
      <p:sp>
        <p:nvSpPr>
          <p:cNvPr id="6" name="Footer Placeholder 5">
            <a:extLst>
              <a:ext uri="{FF2B5EF4-FFF2-40B4-BE49-F238E27FC236}">
                <a16:creationId xmlns:a16="http://schemas.microsoft.com/office/drawing/2014/main" id="{725084B4-EAB9-D1C4-6AEF-7269DEBB5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41807-3413-E322-C295-B741A72670F2}"/>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297702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1A45C0-E568-666B-306E-4DCEC8119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A2D6CD-70DF-3EA6-6830-5D6767250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D7846-5DDD-8B83-5449-BB8F1694B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CB633A-E87A-6245-A329-A0CCD490BB75}" type="datetimeFigureOut">
              <a:rPr lang="en-US" smtClean="0"/>
              <a:t>6/18/25</a:t>
            </a:fld>
            <a:endParaRPr lang="en-US"/>
          </a:p>
        </p:txBody>
      </p:sp>
      <p:sp>
        <p:nvSpPr>
          <p:cNvPr id="5" name="Footer Placeholder 4">
            <a:extLst>
              <a:ext uri="{FF2B5EF4-FFF2-40B4-BE49-F238E27FC236}">
                <a16:creationId xmlns:a16="http://schemas.microsoft.com/office/drawing/2014/main" id="{7F6311EB-B118-B898-A857-D3C2A4844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D736BFC-9680-529E-457D-D569310283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CCDE7F-B3B2-5B4B-B21E-5F0D969AC00F}" type="slidenum">
              <a:rPr lang="en-US" smtClean="0"/>
              <a:t>‹#›</a:t>
            </a:fld>
            <a:endParaRPr lang="en-US"/>
          </a:p>
        </p:txBody>
      </p:sp>
    </p:spTree>
    <p:extLst>
      <p:ext uri="{BB962C8B-B14F-4D97-AF65-F5344CB8AC3E}">
        <p14:creationId xmlns:p14="http://schemas.microsoft.com/office/powerpoint/2010/main" val="237042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5C03E66-2C53-8C07-094B-74C178B03298}"/>
              </a:ext>
            </a:extLst>
          </p:cNvPr>
          <p:cNvGrpSpPr/>
          <p:nvPr/>
        </p:nvGrpSpPr>
        <p:grpSpPr>
          <a:xfrm>
            <a:off x="800100" y="279400"/>
            <a:ext cx="7772400" cy="5495498"/>
            <a:chOff x="800100" y="279400"/>
            <a:chExt cx="7772400" cy="5495498"/>
          </a:xfrm>
        </p:grpSpPr>
        <p:pic>
          <p:nvPicPr>
            <p:cNvPr id="5" name="Picture 4" descr="A diagram of a diagram&#10;&#10;AI-generated content may be incorrect.">
              <a:extLst>
                <a:ext uri="{FF2B5EF4-FFF2-40B4-BE49-F238E27FC236}">
                  <a16:creationId xmlns:a16="http://schemas.microsoft.com/office/drawing/2014/main" id="{D11166C8-75C1-B5CF-DA99-3D2D335B6D48}"/>
                </a:ext>
              </a:extLst>
            </p:cNvPr>
            <p:cNvPicPr>
              <a:picLocks noChangeAspect="1"/>
            </p:cNvPicPr>
            <p:nvPr/>
          </p:nvPicPr>
          <p:blipFill>
            <a:blip r:embed="rId3"/>
            <a:srcRect t="14859" r="9064"/>
            <a:stretch>
              <a:fillRect/>
            </a:stretch>
          </p:blipFill>
          <p:spPr>
            <a:xfrm>
              <a:off x="800100" y="279400"/>
              <a:ext cx="7772400" cy="4851400"/>
            </a:xfrm>
            <a:prstGeom prst="rect">
              <a:avLst/>
            </a:prstGeom>
          </p:spPr>
        </p:pic>
        <p:sp>
          <p:nvSpPr>
            <p:cNvPr id="6" name="TextBox 5">
              <a:extLst>
                <a:ext uri="{FF2B5EF4-FFF2-40B4-BE49-F238E27FC236}">
                  <a16:creationId xmlns:a16="http://schemas.microsoft.com/office/drawing/2014/main" id="{CA904AEE-A56F-C9C7-D16E-AC20F51ACC9A}"/>
                </a:ext>
              </a:extLst>
            </p:cNvPr>
            <p:cNvSpPr txBox="1"/>
            <p:nvPr/>
          </p:nvSpPr>
          <p:spPr>
            <a:xfrm>
              <a:off x="1047750" y="4943901"/>
              <a:ext cx="7524750" cy="830997"/>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Figure 1. </a:t>
              </a:r>
              <a:r>
                <a:rPr lang="en-US" sz="1200" dirty="0">
                  <a:latin typeface="Arial" panose="020B0604020202020204" pitchFamily="34" charset="0"/>
                  <a:cs typeface="Arial" panose="020B0604020202020204" pitchFamily="34" charset="0"/>
                </a:rPr>
                <a:t>Results from the nonmetric multidimensional scaling (NMDS) analyses. Symbols represent individual plots in 2024 distributed according to taxonomic composition weighted by cover. Vectors indicate correlation between number of species with functional trait and NMDS axes.</a:t>
              </a:r>
            </a:p>
            <a:p>
              <a:endParaRPr lang="en-US" sz="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48192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C081ABE9-DC71-DCDE-02E4-9533924C0914}"/>
              </a:ext>
            </a:extLst>
          </p:cNvPr>
          <p:cNvGrpSpPr/>
          <p:nvPr/>
        </p:nvGrpSpPr>
        <p:grpSpPr>
          <a:xfrm>
            <a:off x="152400" y="0"/>
            <a:ext cx="8166100" cy="5763399"/>
            <a:chOff x="152400" y="0"/>
            <a:chExt cx="8166100" cy="5763399"/>
          </a:xfrm>
        </p:grpSpPr>
        <p:pic>
          <p:nvPicPr>
            <p:cNvPr id="12" name="Picture 11" descr="A graph of different colored squares&#10;&#10;AI-generated content may be incorrect.">
              <a:extLst>
                <a:ext uri="{FF2B5EF4-FFF2-40B4-BE49-F238E27FC236}">
                  <a16:creationId xmlns:a16="http://schemas.microsoft.com/office/drawing/2014/main" id="{5B866E28-28F2-EFDD-B8C7-E05A8F708160}"/>
                </a:ext>
              </a:extLst>
            </p:cNvPr>
            <p:cNvPicPr>
              <a:picLocks noChangeAspect="1"/>
            </p:cNvPicPr>
            <p:nvPr/>
          </p:nvPicPr>
          <p:blipFill>
            <a:blip r:embed="rId3"/>
            <a:stretch>
              <a:fillRect/>
            </a:stretch>
          </p:blipFill>
          <p:spPr>
            <a:xfrm>
              <a:off x="546100" y="0"/>
              <a:ext cx="7772400" cy="5486400"/>
            </a:xfrm>
            <a:prstGeom prst="rect">
              <a:avLst/>
            </a:prstGeom>
          </p:spPr>
        </p:pic>
        <p:sp>
          <p:nvSpPr>
            <p:cNvPr id="13" name="TextBox 12">
              <a:extLst>
                <a:ext uri="{FF2B5EF4-FFF2-40B4-BE49-F238E27FC236}">
                  <a16:creationId xmlns:a16="http://schemas.microsoft.com/office/drawing/2014/main" id="{DFEB6379-9752-EB2A-EF43-1F5700AAA1B7}"/>
                </a:ext>
              </a:extLst>
            </p:cNvPr>
            <p:cNvSpPr txBox="1"/>
            <p:nvPr/>
          </p:nvSpPr>
          <p:spPr>
            <a:xfrm>
              <a:off x="152400" y="5486400"/>
              <a:ext cx="8166100"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Figure 2. </a:t>
              </a:r>
              <a:r>
                <a:rPr lang="en-US" sz="1200" dirty="0">
                  <a:latin typeface="Arial" panose="020B0604020202020204" pitchFamily="34" charset="0"/>
                  <a:cs typeface="Arial" panose="020B0604020202020204" pitchFamily="34" charset="0"/>
                </a:rPr>
                <a:t>Relative cover for a) functional type across burn severity and for b) nativity status across burn severity.</a:t>
              </a:r>
            </a:p>
          </p:txBody>
        </p:sp>
        <p:sp>
          <p:nvSpPr>
            <p:cNvPr id="14" name="TextBox 13">
              <a:extLst>
                <a:ext uri="{FF2B5EF4-FFF2-40B4-BE49-F238E27FC236}">
                  <a16:creationId xmlns:a16="http://schemas.microsoft.com/office/drawing/2014/main" id="{F92CB504-7C45-3AD0-9727-4F91E5A96795}"/>
                </a:ext>
              </a:extLst>
            </p:cNvPr>
            <p:cNvSpPr txBox="1"/>
            <p:nvPr/>
          </p:nvSpPr>
          <p:spPr>
            <a:xfrm>
              <a:off x="152400" y="88900"/>
              <a:ext cx="39370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a:t>
              </a:r>
            </a:p>
          </p:txBody>
        </p:sp>
        <p:sp>
          <p:nvSpPr>
            <p:cNvPr id="15" name="TextBox 14">
              <a:extLst>
                <a:ext uri="{FF2B5EF4-FFF2-40B4-BE49-F238E27FC236}">
                  <a16:creationId xmlns:a16="http://schemas.microsoft.com/office/drawing/2014/main" id="{D8AFCF41-0D16-E271-986D-287C3967483C}"/>
                </a:ext>
              </a:extLst>
            </p:cNvPr>
            <p:cNvSpPr txBox="1"/>
            <p:nvPr/>
          </p:nvSpPr>
          <p:spPr>
            <a:xfrm>
              <a:off x="152400" y="2806700"/>
              <a:ext cx="39370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a:t>
              </a:r>
            </a:p>
          </p:txBody>
        </p:sp>
      </p:grpSp>
    </p:spTree>
    <p:extLst>
      <p:ext uri="{BB962C8B-B14F-4D97-AF65-F5344CB8AC3E}">
        <p14:creationId xmlns:p14="http://schemas.microsoft.com/office/powerpoint/2010/main" val="195362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4DE6C87-5443-1604-C058-EFCF1953213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1DE882DC-D854-FEE7-4B04-81926460F113}"/>
              </a:ext>
            </a:extLst>
          </p:cNvPr>
          <p:cNvGraphicFramePr>
            <a:graphicFrameLocks noGrp="1"/>
          </p:cNvGraphicFramePr>
          <p:nvPr>
            <p:extLst>
              <p:ext uri="{D42A27DB-BD31-4B8C-83A1-F6EECF244321}">
                <p14:modId xmlns:p14="http://schemas.microsoft.com/office/powerpoint/2010/main" val="3984404711"/>
              </p:ext>
            </p:extLst>
          </p:nvPr>
        </p:nvGraphicFramePr>
        <p:xfrm>
          <a:off x="0" y="0"/>
          <a:ext cx="5422900" cy="4375458"/>
        </p:xfrm>
        <a:graphic>
          <a:graphicData uri="http://schemas.openxmlformats.org/drawingml/2006/table">
            <a:tbl>
              <a:tblPr/>
              <a:tblGrid>
                <a:gridCol w="904993">
                  <a:extLst>
                    <a:ext uri="{9D8B030D-6E8A-4147-A177-3AD203B41FA5}">
                      <a16:colId xmlns:a16="http://schemas.microsoft.com/office/drawing/2014/main" val="3551943049"/>
                    </a:ext>
                  </a:extLst>
                </a:gridCol>
                <a:gridCol w="2130543">
                  <a:extLst>
                    <a:ext uri="{9D8B030D-6E8A-4147-A177-3AD203B41FA5}">
                      <a16:colId xmlns:a16="http://schemas.microsoft.com/office/drawing/2014/main" val="3112596984"/>
                    </a:ext>
                  </a:extLst>
                </a:gridCol>
                <a:gridCol w="1171693">
                  <a:extLst>
                    <a:ext uri="{9D8B030D-6E8A-4147-A177-3AD203B41FA5}">
                      <a16:colId xmlns:a16="http://schemas.microsoft.com/office/drawing/2014/main" val="4149760740"/>
                    </a:ext>
                  </a:extLst>
                </a:gridCol>
                <a:gridCol w="1215671">
                  <a:extLst>
                    <a:ext uri="{9D8B030D-6E8A-4147-A177-3AD203B41FA5}">
                      <a16:colId xmlns:a16="http://schemas.microsoft.com/office/drawing/2014/main" val="2325088898"/>
                    </a:ext>
                  </a:extLst>
                </a:gridCol>
              </a:tblGrid>
              <a:tr h="1006619">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Severity</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Species</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Indicator value</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Mean relative cover in indicated severity</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1598872"/>
                  </a:ext>
                </a:extLst>
              </a:tr>
              <a:tr h="343165">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Unburned</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err="1">
                          <a:solidFill>
                            <a:srgbClr val="000000"/>
                          </a:solidFill>
                          <a:effectLst/>
                          <a:latin typeface="Arial" panose="020B0604020202020204" pitchFamily="34" charset="0"/>
                          <a:cs typeface="Arial" panose="020B0604020202020204" pitchFamily="34" charset="0"/>
                        </a:rPr>
                        <a:t>Piptochaetium</a:t>
                      </a:r>
                      <a:r>
                        <a:rPr lang="en-US" sz="1200" b="0" i="1" u="none" strike="noStrike" dirty="0">
                          <a:solidFill>
                            <a:srgbClr val="000000"/>
                          </a:solidFill>
                          <a:effectLst/>
                          <a:latin typeface="Arial" panose="020B0604020202020204" pitchFamily="34" charset="0"/>
                          <a:cs typeface="Arial" panose="020B0604020202020204" pitchFamily="34" charset="0"/>
                        </a:rPr>
                        <a:t> </a:t>
                      </a:r>
                      <a:r>
                        <a:rPr lang="en-US" sz="1200" b="0" i="1" u="none" strike="noStrike" dirty="0" err="1">
                          <a:solidFill>
                            <a:srgbClr val="000000"/>
                          </a:solidFill>
                          <a:effectLst/>
                          <a:latin typeface="Arial" panose="020B0604020202020204" pitchFamily="34" charset="0"/>
                          <a:cs typeface="Arial" panose="020B0604020202020204" pitchFamily="34" charset="0"/>
                        </a:rPr>
                        <a:t>pringlei</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0.275 #</a:t>
                      </a:r>
                      <a:endParaRPr lang="en-US" sz="1200" i="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66%</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6152512"/>
                  </a:ext>
                </a:extLst>
              </a:tr>
              <a:tr h="323338">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Low</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Muhlenbergia </a:t>
                      </a:r>
                      <a:r>
                        <a:rPr lang="en-US" sz="1200" b="0" i="1" u="none" strike="noStrike" dirty="0" err="1">
                          <a:solidFill>
                            <a:srgbClr val="000000"/>
                          </a:solidFill>
                          <a:effectLst/>
                          <a:latin typeface="Arial" panose="020B0604020202020204" pitchFamily="34" charset="0"/>
                          <a:cs typeface="Arial" panose="020B0604020202020204" pitchFamily="34" charset="0"/>
                        </a:rPr>
                        <a:t>straminea</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0.314 *</a:t>
                      </a:r>
                      <a:endParaRPr lang="en-US" sz="1200" b="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44%</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2052834"/>
                  </a:ext>
                </a:extLst>
              </a:tr>
              <a:tr h="323338">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High</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Verbascum thapsus</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0.618 ***</a:t>
                      </a:r>
                      <a:endParaRPr lang="en-US" sz="1200" b="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39%</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2013487"/>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Lotus wrightii</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0.296 #</a:t>
                      </a:r>
                      <a:endParaRPr lang="en-US" sz="1200" i="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9%</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6491105"/>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Ceanothus </a:t>
                      </a:r>
                      <a:r>
                        <a:rPr lang="en-US" sz="1200" b="0" i="1" u="none" strike="noStrike" dirty="0" err="1">
                          <a:solidFill>
                            <a:srgbClr val="000000"/>
                          </a:solidFill>
                          <a:effectLst/>
                          <a:latin typeface="Arial" panose="020B0604020202020204" pitchFamily="34" charset="0"/>
                          <a:cs typeface="Arial" panose="020B0604020202020204" pitchFamily="34" charset="0"/>
                        </a:rPr>
                        <a:t>fendleri</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0.290 #</a:t>
                      </a:r>
                      <a:endParaRPr lang="en-US" sz="1200" i="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10%</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9477085"/>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Linaria dalmatica</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0.284 #</a:t>
                      </a:r>
                      <a:endParaRPr lang="en-US" sz="1200" i="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&lt; 1%</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8733467"/>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Festuca arizonica</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0.283 #</a:t>
                      </a:r>
                      <a:endParaRPr lang="en-US" sz="1200" i="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6%</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2060779"/>
                  </a:ext>
                </a:extLst>
              </a:tr>
              <a:tr h="494158">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Pseudognaphalium macounii</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0.283 *</a:t>
                      </a:r>
                      <a:endParaRPr lang="en-US" sz="1200" b="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4%</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9577668"/>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Elymus </a:t>
                      </a:r>
                      <a:r>
                        <a:rPr lang="en-US" sz="1200" b="0" i="1" u="none" strike="noStrike" dirty="0" err="1">
                          <a:solidFill>
                            <a:srgbClr val="000000"/>
                          </a:solidFill>
                          <a:effectLst/>
                          <a:latin typeface="Arial" panose="020B0604020202020204" pitchFamily="34" charset="0"/>
                          <a:cs typeface="Arial" panose="020B0604020202020204" pitchFamily="34" charset="0"/>
                        </a:rPr>
                        <a:t>elymoides</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0.282 #</a:t>
                      </a:r>
                      <a:endParaRPr lang="en-US" sz="1200" i="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6%</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0024585"/>
                  </a:ext>
                </a:extLst>
              </a:tr>
            </a:tbl>
          </a:graphicData>
        </a:graphic>
      </p:graphicFrame>
      <p:sp>
        <p:nvSpPr>
          <p:cNvPr id="4" name="TextBox 3">
            <a:extLst>
              <a:ext uri="{FF2B5EF4-FFF2-40B4-BE49-F238E27FC236}">
                <a16:creationId xmlns:a16="http://schemas.microsoft.com/office/drawing/2014/main" id="{B28890D7-1935-3DDA-90E8-F73ED7572E10}"/>
              </a:ext>
            </a:extLst>
          </p:cNvPr>
          <p:cNvSpPr txBox="1"/>
          <p:nvPr/>
        </p:nvSpPr>
        <p:spPr>
          <a:xfrm>
            <a:off x="0" y="4375458"/>
            <a:ext cx="5422900" cy="830997"/>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Table 1</a:t>
            </a:r>
            <a:r>
              <a:rPr lang="en-US" sz="1200" dirty="0">
                <a:latin typeface="Arial" panose="020B0604020202020204" pitchFamily="34" charset="0"/>
                <a:cs typeface="Arial" panose="020B0604020202020204" pitchFamily="34" charset="0"/>
              </a:rPr>
              <a:t>. Indicator species for unburned, low, and high severity, with mean relative cover values. p-values = 0.05 &lt; </a:t>
            </a:r>
            <a:r>
              <a:rPr lang="en-US" sz="1200" i="1" baseline="30000" dirty="0">
                <a:latin typeface="Arial" panose="020B0604020202020204" pitchFamily="34" charset="0"/>
                <a:cs typeface="Arial" panose="020B0604020202020204" pitchFamily="34" charset="0"/>
              </a:rPr>
              <a:t>#</a:t>
            </a:r>
            <a:r>
              <a:rPr lang="en-US" sz="1200" i="1" dirty="0">
                <a:latin typeface="Arial" panose="020B0604020202020204" pitchFamily="34" charset="0"/>
                <a:cs typeface="Arial" panose="020B0604020202020204" pitchFamily="34" charset="0"/>
              </a:rPr>
              <a:t>p</a:t>
            </a:r>
            <a:r>
              <a:rPr lang="en-US" sz="1200" dirty="0">
                <a:latin typeface="Arial" panose="020B0604020202020204" pitchFamily="34" charset="0"/>
                <a:cs typeface="Arial" panose="020B0604020202020204" pitchFamily="34" charset="0"/>
              </a:rPr>
              <a:t> &lt; 0.1; *p &lt; 0.05; **p &lt; 0.01; ***p &lt; 0.001. Signiﬁcant terms are shown in bold; terms in italics are marginally signiﬁcant. 9,999 permutations.</a:t>
            </a:r>
          </a:p>
        </p:txBody>
      </p:sp>
    </p:spTree>
    <p:extLst>
      <p:ext uri="{BB962C8B-B14F-4D97-AF65-F5344CB8AC3E}">
        <p14:creationId xmlns:p14="http://schemas.microsoft.com/office/powerpoint/2010/main" val="2217182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700291-D111-8D23-E2AB-79D348BFDC8B}"/>
              </a:ext>
            </a:extLst>
          </p:cNvPr>
          <p:cNvGraphicFramePr>
            <a:graphicFrameLocks noGrp="1"/>
          </p:cNvGraphicFramePr>
          <p:nvPr>
            <p:extLst>
              <p:ext uri="{D42A27DB-BD31-4B8C-83A1-F6EECF244321}">
                <p14:modId xmlns:p14="http://schemas.microsoft.com/office/powerpoint/2010/main" val="2349702058"/>
              </p:ext>
            </p:extLst>
          </p:nvPr>
        </p:nvGraphicFramePr>
        <p:xfrm>
          <a:off x="0" y="0"/>
          <a:ext cx="5902325" cy="3810000"/>
        </p:xfrm>
        <a:graphic>
          <a:graphicData uri="http://schemas.openxmlformats.org/drawingml/2006/table">
            <a:tbl>
              <a:tblPr/>
              <a:tblGrid>
                <a:gridCol w="2168525">
                  <a:extLst>
                    <a:ext uri="{9D8B030D-6E8A-4147-A177-3AD203B41FA5}">
                      <a16:colId xmlns:a16="http://schemas.microsoft.com/office/drawing/2014/main" val="668179904"/>
                    </a:ext>
                  </a:extLst>
                </a:gridCol>
                <a:gridCol w="1244600">
                  <a:extLst>
                    <a:ext uri="{9D8B030D-6E8A-4147-A177-3AD203B41FA5}">
                      <a16:colId xmlns:a16="http://schemas.microsoft.com/office/drawing/2014/main" val="3538005542"/>
                    </a:ext>
                  </a:extLst>
                </a:gridCol>
                <a:gridCol w="1244600">
                  <a:extLst>
                    <a:ext uri="{9D8B030D-6E8A-4147-A177-3AD203B41FA5}">
                      <a16:colId xmlns:a16="http://schemas.microsoft.com/office/drawing/2014/main" val="2290504448"/>
                    </a:ext>
                  </a:extLst>
                </a:gridCol>
                <a:gridCol w="1244600">
                  <a:extLst>
                    <a:ext uri="{9D8B030D-6E8A-4147-A177-3AD203B41FA5}">
                      <a16:colId xmlns:a16="http://schemas.microsoft.com/office/drawing/2014/main" val="2940022826"/>
                    </a:ext>
                  </a:extLst>
                </a:gridCol>
              </a:tblGrid>
              <a:tr h="381000">
                <a:tc>
                  <a:txBody>
                    <a:bodyPr/>
                    <a:lstStyle/>
                    <a:p>
                      <a:pPr algn="ctr" rtl="0" fontAlgn="t">
                        <a:buNone/>
                      </a:pPr>
                      <a:r>
                        <a:rPr lang="en-US" sz="1200" b="0" i="0" u="none" strike="noStrike">
                          <a:solidFill>
                            <a:srgbClr val="000000"/>
                          </a:solidFill>
                          <a:effectLst/>
                          <a:latin typeface="Arial" panose="020B0604020202020204" pitchFamily="34" charset="0"/>
                        </a:rPr>
                        <a:t>Species</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rPr>
                        <a:t>Unburned (20)</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rPr>
                        <a:t>Low (18)</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rPr>
                        <a:t>High (19)</a:t>
                      </a:r>
                      <a:endParaRPr lang="en-US" sz="12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737480"/>
                  </a:ext>
                </a:extLst>
              </a:tr>
              <a:tr h="381000">
                <a:tc>
                  <a:txBody>
                    <a:bodyPr/>
                    <a:lstStyle/>
                    <a:p>
                      <a:pPr rtl="0" fontAlgn="t">
                        <a:buNone/>
                      </a:pPr>
                      <a:r>
                        <a:rPr lang="en-US" sz="1200" b="0" i="1" u="none" strike="noStrike">
                          <a:solidFill>
                            <a:srgbClr val="000000"/>
                          </a:solidFill>
                          <a:effectLst/>
                          <a:latin typeface="Arial" panose="020B0604020202020204" pitchFamily="34" charset="0"/>
                        </a:rPr>
                        <a:t>Piptochaetium pringlei</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66 ± 41.6%, 15</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26 ± 37.4%, 8</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None present</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rtl="0" fontAlgn="t">
                        <a:buNone/>
                      </a:pPr>
                      <a:r>
                        <a:rPr lang="en-US" sz="1200" b="0" i="1" u="none" strike="noStrike">
                          <a:solidFill>
                            <a:srgbClr val="000000"/>
                          </a:solidFill>
                          <a:effectLst/>
                          <a:latin typeface="Arial" panose="020B0604020202020204" pitchFamily="34" charset="0"/>
                        </a:rPr>
                        <a:t>Muhlenbergia virescens</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None present</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44 ± 43.6%, 10</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25 ± 33.2%, 10</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rtl="0" fontAlgn="t">
                        <a:buNone/>
                      </a:pPr>
                      <a:r>
                        <a:rPr lang="en-US" sz="1200" b="0" i="1" u="none" strike="noStrike" dirty="0">
                          <a:solidFill>
                            <a:srgbClr val="000000"/>
                          </a:solidFill>
                          <a:effectLst/>
                          <a:latin typeface="Arial" panose="020B0604020202020204" pitchFamily="34" charset="0"/>
                        </a:rPr>
                        <a:t>Verbascum </a:t>
                      </a:r>
                      <a:r>
                        <a:rPr lang="en-US" sz="1200" b="0" i="1" u="none" strike="noStrike" dirty="0" err="1">
                          <a:solidFill>
                            <a:srgbClr val="000000"/>
                          </a:solidFill>
                          <a:effectLst/>
                          <a:latin typeface="Arial" panose="020B0604020202020204" pitchFamily="34" charset="0"/>
                        </a:rPr>
                        <a:t>thapsus</a:t>
                      </a:r>
                      <a:endParaRPr lang="en-US" sz="12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2 ± 7.4%, 2</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7 ± 23.6%, 3</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39 ± 35.9%, 14</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381000">
                <a:tc>
                  <a:txBody>
                    <a:bodyPr/>
                    <a:lstStyle/>
                    <a:p>
                      <a:pPr rtl="0" fontAlgn="t">
                        <a:buNone/>
                      </a:pPr>
                      <a:r>
                        <a:rPr lang="en-US" sz="1200" b="0" i="1" u="none" strike="noStrike">
                          <a:solidFill>
                            <a:srgbClr val="000000"/>
                          </a:solidFill>
                          <a:effectLst/>
                          <a:latin typeface="Arial" panose="020B0604020202020204" pitchFamily="34" charset="0"/>
                        </a:rPr>
                        <a:t>Lotus wrightii</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6 ± 22.4%, 3</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4 ± 17.7%, 2</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9 ± 24.2%, 6</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r h="381000">
                <a:tc>
                  <a:txBody>
                    <a:bodyPr/>
                    <a:lstStyle/>
                    <a:p>
                      <a:pPr rtl="0" fontAlgn="t">
                        <a:buNone/>
                      </a:pPr>
                      <a:r>
                        <a:rPr lang="en-US" sz="1200" b="0" i="1" u="none" strike="noStrike">
                          <a:solidFill>
                            <a:srgbClr val="000000"/>
                          </a:solidFill>
                          <a:effectLst/>
                          <a:latin typeface="Arial" panose="020B0604020202020204" pitchFamily="34" charset="0"/>
                        </a:rPr>
                        <a:t>Ceanothus fendleri</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panose="020B0604020202020204" pitchFamily="34" charset="0"/>
                        </a:rPr>
                        <a:t>4 ± 18.6%, 1</a:t>
                      </a:r>
                      <a:endParaRPr lang="en-US" sz="12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3 ± 8.9%, 2</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10 ± 21.4%, 4</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668155"/>
                  </a:ext>
                </a:extLst>
              </a:tr>
              <a:tr h="381000">
                <a:tc>
                  <a:txBody>
                    <a:bodyPr/>
                    <a:lstStyle/>
                    <a:p>
                      <a:pPr rtl="0" fontAlgn="t">
                        <a:buNone/>
                      </a:pPr>
                      <a:r>
                        <a:rPr lang="en-US" sz="1200" b="0" i="1" u="none" strike="noStrike" dirty="0">
                          <a:solidFill>
                            <a:srgbClr val="000000"/>
                          </a:solidFill>
                          <a:effectLst/>
                          <a:latin typeface="Arial" panose="020B0604020202020204" pitchFamily="34" charset="0"/>
                        </a:rPr>
                        <a:t>Linaria </a:t>
                      </a:r>
                      <a:r>
                        <a:rPr lang="en-US" sz="1200" b="0" i="1" u="none" strike="noStrike" dirty="0" err="1">
                          <a:solidFill>
                            <a:srgbClr val="000000"/>
                          </a:solidFill>
                          <a:effectLst/>
                          <a:latin typeface="Arial" panose="020B0604020202020204" pitchFamily="34" charset="0"/>
                        </a:rPr>
                        <a:t>dalmatica</a:t>
                      </a:r>
                      <a:endParaRPr lang="en-US" sz="12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0.2 ± 0.95%, 1</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None present</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0.8 ± 2.28%, 3</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6054410"/>
                  </a:ext>
                </a:extLst>
              </a:tr>
              <a:tr h="381000">
                <a:tc>
                  <a:txBody>
                    <a:bodyPr/>
                    <a:lstStyle/>
                    <a:p>
                      <a:pPr rtl="0" fontAlgn="t">
                        <a:buNone/>
                      </a:pPr>
                      <a:r>
                        <a:rPr lang="en-US" sz="1200" b="0" i="1" u="none" strike="noStrike">
                          <a:solidFill>
                            <a:srgbClr val="000000"/>
                          </a:solidFill>
                          <a:effectLst/>
                          <a:latin typeface="Arial" panose="020B0604020202020204" pitchFamily="34" charset="0"/>
                        </a:rPr>
                        <a:t>Festuca arizonica</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4 ± 14.0%, 4</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4 ± 8.8%, 4</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6 ± 11.0%, 5</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0825882"/>
                  </a:ext>
                </a:extLst>
              </a:tr>
              <a:tr h="381000">
                <a:tc>
                  <a:txBody>
                    <a:bodyPr/>
                    <a:lstStyle/>
                    <a:p>
                      <a:pPr rtl="0" fontAlgn="t">
                        <a:buNone/>
                      </a:pPr>
                      <a:r>
                        <a:rPr lang="en-US" sz="1200" b="0" i="1" u="none" strike="noStrike">
                          <a:solidFill>
                            <a:srgbClr val="000000"/>
                          </a:solidFill>
                          <a:effectLst/>
                          <a:latin typeface="Arial" panose="020B0604020202020204" pitchFamily="34" charset="0"/>
                        </a:rPr>
                        <a:t>Pseudognaphalium macounii</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None present</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0 ± 0%, 1</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dirty="0">
                          <a:solidFill>
                            <a:srgbClr val="000000"/>
                          </a:solidFill>
                          <a:effectLst/>
                          <a:latin typeface="Arial" panose="020B0604020202020204" pitchFamily="34" charset="0"/>
                        </a:rPr>
                        <a:t>4 ± 9.9%, 4</a:t>
                      </a:r>
                      <a:endParaRPr lang="en-US" sz="12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3905260"/>
                  </a:ext>
                </a:extLst>
              </a:tr>
              <a:tr h="381000">
                <a:tc>
                  <a:txBody>
                    <a:bodyPr/>
                    <a:lstStyle/>
                    <a:p>
                      <a:pPr rtl="0" fontAlgn="t">
                        <a:buNone/>
                      </a:pPr>
                      <a:r>
                        <a:rPr lang="en-US" sz="1200" b="0" i="1" u="none" strike="noStrike">
                          <a:solidFill>
                            <a:srgbClr val="000000"/>
                          </a:solidFill>
                          <a:effectLst/>
                          <a:latin typeface="Arial" panose="020B0604020202020204" pitchFamily="34" charset="0"/>
                        </a:rPr>
                        <a:t>Elymus elymoides</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8 ± 21.3%, 9</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7 ± 23.6%, 3</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dirty="0">
                          <a:solidFill>
                            <a:srgbClr val="000000"/>
                          </a:solidFill>
                          <a:effectLst/>
                          <a:latin typeface="Arial" panose="020B0604020202020204" pitchFamily="34" charset="0"/>
                        </a:rPr>
                        <a:t>6 ± 10.1%, 8</a:t>
                      </a:r>
                      <a:endParaRPr lang="en-US" sz="12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2226101"/>
                  </a:ext>
                </a:extLst>
              </a:tr>
            </a:tbl>
          </a:graphicData>
        </a:graphic>
      </p:graphicFrame>
      <p:sp>
        <p:nvSpPr>
          <p:cNvPr id="3" name="Rectangle 1">
            <a:extLst>
              <a:ext uri="{FF2B5EF4-FFF2-40B4-BE49-F238E27FC236}">
                <a16:creationId xmlns:a16="http://schemas.microsoft.com/office/drawing/2014/main" id="{00368261-1E35-0342-AC46-520D353BB47A}"/>
              </a:ext>
            </a:extLst>
          </p:cNvPr>
          <p:cNvSpPr>
            <a:spLocks noChangeArrowheads="1"/>
          </p:cNvSpPr>
          <p:nvPr/>
        </p:nvSpPr>
        <p:spPr bwMode="auto">
          <a:xfrm>
            <a:off x="0" y="15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F0B4F526-F67A-0099-0A24-887152618EE5}"/>
              </a:ext>
            </a:extLst>
          </p:cNvPr>
          <p:cNvSpPr txBox="1"/>
          <p:nvPr/>
        </p:nvSpPr>
        <p:spPr>
          <a:xfrm>
            <a:off x="1" y="3810000"/>
            <a:ext cx="5902324" cy="120032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Table 2. </a:t>
            </a:r>
            <a:r>
              <a:rPr lang="en-US" sz="1200" dirty="0">
                <a:latin typeface="Arial" panose="020B0604020202020204" pitchFamily="34" charset="0"/>
                <a:cs typeface="Arial" panose="020B0604020202020204" pitchFamily="34" charset="0"/>
              </a:rPr>
              <a:t>Indicator species analysis results with mean relative cover ± standard deviation, and number of plots in each treatment with species present. Bolded values indicate indicator status for the severity. Species with </a:t>
            </a:r>
            <a:r>
              <a:rPr lang="en-US" sz="1200" i="1" dirty="0" err="1">
                <a:latin typeface="Arial" panose="020B0604020202020204" pitchFamily="34" charset="0"/>
                <a:cs typeface="Arial" panose="020B0604020202020204" pitchFamily="34" charset="0"/>
              </a:rPr>
              <a:t>IndVal</a:t>
            </a:r>
            <a:r>
              <a:rPr lang="en-US" sz="1200" i="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&gt; 0.2 and </a:t>
            </a:r>
            <a:r>
              <a:rPr lang="en-US" sz="1200" i="1" dirty="0">
                <a:latin typeface="Arial" panose="020B0604020202020204" pitchFamily="34" charset="0"/>
                <a:cs typeface="Arial" panose="020B0604020202020204" pitchFamily="34" charset="0"/>
              </a:rPr>
              <a:t>p</a:t>
            </a:r>
            <a:r>
              <a:rPr lang="en-US" sz="1200" dirty="0">
                <a:latin typeface="Arial" panose="020B0604020202020204" pitchFamily="34" charset="0"/>
                <a:cs typeface="Arial" panose="020B0604020202020204" pitchFamily="34" charset="0"/>
              </a:rPr>
              <a:t> &lt; 0.1 are shown. Cover values and number of plots are bolded for the fire severity that the species was an indicator for. Values in parentheses next to different fire severities indicate the number of plots per treatment.</a:t>
            </a:r>
          </a:p>
        </p:txBody>
      </p:sp>
    </p:spTree>
    <p:extLst>
      <p:ext uri="{BB962C8B-B14F-4D97-AF65-F5344CB8AC3E}">
        <p14:creationId xmlns:p14="http://schemas.microsoft.com/office/powerpoint/2010/main" val="217153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AEEA758-3E46-95EE-E340-E8A60C6A0BF7}"/>
              </a:ext>
            </a:extLst>
          </p:cNvPr>
          <p:cNvGraphicFramePr>
            <a:graphicFrameLocks noGrp="1"/>
          </p:cNvGraphicFramePr>
          <p:nvPr>
            <p:extLst>
              <p:ext uri="{D42A27DB-BD31-4B8C-83A1-F6EECF244321}">
                <p14:modId xmlns:p14="http://schemas.microsoft.com/office/powerpoint/2010/main" val="1500874099"/>
              </p:ext>
            </p:extLst>
          </p:nvPr>
        </p:nvGraphicFramePr>
        <p:xfrm>
          <a:off x="0" y="0"/>
          <a:ext cx="4184650" cy="1905000"/>
        </p:xfrm>
        <a:graphic>
          <a:graphicData uri="http://schemas.openxmlformats.org/drawingml/2006/table">
            <a:tbl>
              <a:tblPr/>
              <a:tblGrid>
                <a:gridCol w="992187">
                  <a:extLst>
                    <a:ext uri="{9D8B030D-6E8A-4147-A177-3AD203B41FA5}">
                      <a16:colId xmlns:a16="http://schemas.microsoft.com/office/drawing/2014/main" val="668179904"/>
                    </a:ext>
                  </a:extLst>
                </a:gridCol>
                <a:gridCol w="831850">
                  <a:extLst>
                    <a:ext uri="{9D8B030D-6E8A-4147-A177-3AD203B41FA5}">
                      <a16:colId xmlns:a16="http://schemas.microsoft.com/office/drawing/2014/main" val="3538005542"/>
                    </a:ext>
                  </a:extLst>
                </a:gridCol>
                <a:gridCol w="831850">
                  <a:extLst>
                    <a:ext uri="{9D8B030D-6E8A-4147-A177-3AD203B41FA5}">
                      <a16:colId xmlns:a16="http://schemas.microsoft.com/office/drawing/2014/main" val="2290504448"/>
                    </a:ext>
                  </a:extLst>
                </a:gridCol>
                <a:gridCol w="696913">
                  <a:extLst>
                    <a:ext uri="{9D8B030D-6E8A-4147-A177-3AD203B41FA5}">
                      <a16:colId xmlns:a16="http://schemas.microsoft.com/office/drawing/2014/main" val="2940022826"/>
                    </a:ext>
                  </a:extLst>
                </a:gridCol>
                <a:gridCol w="831850">
                  <a:extLst>
                    <a:ext uri="{9D8B030D-6E8A-4147-A177-3AD203B41FA5}">
                      <a16:colId xmlns:a16="http://schemas.microsoft.com/office/drawing/2014/main" val="3400052456"/>
                    </a:ext>
                  </a:extLst>
                </a:gridCol>
              </a:tblGrid>
              <a:tr h="381000">
                <a:tc>
                  <a:txBody>
                    <a:bodyPr/>
                    <a:lstStyle/>
                    <a:p>
                      <a:pPr algn="ctr" rtl="0" fontAlgn="t">
                        <a:buNone/>
                      </a:pPr>
                      <a:endParaRPr lang="en-US" sz="1200" b="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NMDS1</a:t>
                      </a:r>
                      <a:endParaRPr lang="en-US" sz="1200" b="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NMDS2</a:t>
                      </a:r>
                      <a:endParaRPr lang="en-US" sz="1200" b="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r</a:t>
                      </a:r>
                      <a:r>
                        <a:rPr lang="en-US" sz="1200" b="0" i="0" u="none" strike="noStrike" baseline="30000" dirty="0">
                          <a:solidFill>
                            <a:srgbClr val="000000"/>
                          </a:solidFill>
                          <a:effectLst/>
                          <a:latin typeface="Arial" panose="020B0604020202020204" pitchFamily="34" charset="0"/>
                          <a:cs typeface="Arial" panose="020B0604020202020204" pitchFamily="34" charset="0"/>
                        </a:rPr>
                        <a:t>2</a:t>
                      </a:r>
                      <a:endParaRPr lang="en-US" sz="1200" b="0" baseline="3000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baseline="0" dirty="0">
                          <a:effectLst/>
                          <a:latin typeface="Arial" panose="020B0604020202020204" pitchFamily="34" charset="0"/>
                          <a:cs typeface="Arial" panose="020B0604020202020204" pitchFamily="34" charset="0"/>
                        </a:rPr>
                        <a:t>p</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737480"/>
                  </a:ext>
                </a:extLst>
              </a:tr>
              <a:tr h="381000">
                <a:tc>
                  <a:txBody>
                    <a:bodyPr/>
                    <a:lstStyle/>
                    <a:p>
                      <a:pPr algn="ctr" rtl="0" fontAlgn="t">
                        <a:buNone/>
                      </a:pPr>
                      <a:r>
                        <a:rPr lang="en-US" sz="1200" dirty="0">
                          <a:effectLst/>
                          <a:latin typeface="Arial" panose="020B0604020202020204" pitchFamily="34" charset="0"/>
                          <a:cs typeface="Arial" panose="020B0604020202020204" pitchFamily="34" charset="0"/>
                        </a:rPr>
                        <a:t>SLA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0.54632</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0.83758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0.1368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dirty="0">
                          <a:effectLst/>
                          <a:latin typeface="Arial" panose="020B0604020202020204" pitchFamily="34" charset="0"/>
                          <a:cs typeface="Arial" panose="020B0604020202020204" pitchFamily="34" charset="0"/>
                        </a:rPr>
                        <a:t>0.019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algn="ctr" rtl="0" fontAlgn="t">
                        <a:buNone/>
                      </a:pPr>
                      <a:r>
                        <a:rPr lang="en-US" sz="1200" dirty="0">
                          <a:effectLst/>
                          <a:latin typeface="Arial" panose="020B0604020202020204" pitchFamily="34" charset="0"/>
                          <a:cs typeface="Arial" panose="020B0604020202020204" pitchFamily="34" charset="0"/>
                        </a:rPr>
                        <a:t>height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0.67436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-0.73840</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0.2265</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dirty="0">
                          <a:effectLst/>
                          <a:latin typeface="Arial" panose="020B0604020202020204" pitchFamily="34" charset="0"/>
                          <a:cs typeface="Arial" panose="020B0604020202020204" pitchFamily="34" charset="0"/>
                        </a:rPr>
                        <a:t>0.001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algn="ctr" rtl="0" fontAlgn="t">
                        <a:buNone/>
                      </a:pPr>
                      <a:r>
                        <a:rPr lang="en-US" sz="1200" dirty="0">
                          <a:effectLst/>
                          <a:latin typeface="Arial" panose="020B0604020202020204" pitchFamily="34" charset="0"/>
                          <a:cs typeface="Arial" panose="020B0604020202020204" pitchFamily="34" charset="0"/>
                        </a:rPr>
                        <a:t>resprouting</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-0.84986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-0.52700</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0.3000</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dirty="0">
                          <a:effectLst/>
                          <a:latin typeface="Arial" panose="020B0604020202020204" pitchFamily="34" charset="0"/>
                          <a:cs typeface="Arial" panose="020B0604020202020204" pitchFamily="34" charset="0"/>
                        </a:rPr>
                        <a:t>0.001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381000">
                <a:tc>
                  <a:txBody>
                    <a:bodyPr/>
                    <a:lstStyle/>
                    <a:p>
                      <a:pPr algn="ctr" rtl="0" fontAlgn="t">
                        <a:buNone/>
                      </a:pPr>
                      <a:r>
                        <a:rPr lang="en-US" sz="1200" dirty="0">
                          <a:effectLst/>
                          <a:latin typeface="Arial" panose="020B0604020202020204" pitchFamily="34" charset="0"/>
                          <a:cs typeface="Arial" panose="020B0604020202020204" pitchFamily="34" charset="0"/>
                        </a:rPr>
                        <a:t>seed mass</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0.91992</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-0.39209</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0.0011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0.981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bl>
          </a:graphicData>
        </a:graphic>
      </p:graphicFrame>
      <p:sp>
        <p:nvSpPr>
          <p:cNvPr id="3" name="TextBox 2">
            <a:extLst>
              <a:ext uri="{FF2B5EF4-FFF2-40B4-BE49-F238E27FC236}">
                <a16:creationId xmlns:a16="http://schemas.microsoft.com/office/drawing/2014/main" id="{BC474F3C-7CC8-D29C-FA94-34726C7B0098}"/>
              </a:ext>
            </a:extLst>
          </p:cNvPr>
          <p:cNvSpPr txBox="1"/>
          <p:nvPr/>
        </p:nvSpPr>
        <p:spPr>
          <a:xfrm>
            <a:off x="1" y="1905000"/>
            <a:ext cx="4184650" cy="830997"/>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Table 3. </a:t>
            </a:r>
            <a:r>
              <a:rPr lang="en-US" sz="1200" dirty="0" err="1">
                <a:latin typeface="Arial" panose="020B0604020202020204" pitchFamily="34" charset="0"/>
                <a:cs typeface="Arial" panose="020B0604020202020204" pitchFamily="34" charset="0"/>
              </a:rPr>
              <a:t>Envfit</a:t>
            </a:r>
            <a:r>
              <a:rPr lang="en-US" sz="1200" dirty="0">
                <a:latin typeface="Arial" panose="020B0604020202020204" pitchFamily="34" charset="0"/>
                <a:cs typeface="Arial" panose="020B0604020202020204" pitchFamily="34" charset="0"/>
              </a:rPr>
              <a:t> results for taxonomic NMDS ordinations. p-values = 0.05 &lt; </a:t>
            </a:r>
            <a:r>
              <a:rPr lang="en-US" sz="1200" i="1" baseline="30000" dirty="0">
                <a:latin typeface="Arial" panose="020B0604020202020204" pitchFamily="34" charset="0"/>
                <a:cs typeface="Arial" panose="020B0604020202020204" pitchFamily="34" charset="0"/>
              </a:rPr>
              <a:t>#</a:t>
            </a:r>
            <a:r>
              <a:rPr lang="en-US" sz="1200" i="1" dirty="0">
                <a:latin typeface="Arial" panose="020B0604020202020204" pitchFamily="34" charset="0"/>
                <a:cs typeface="Arial" panose="020B0604020202020204" pitchFamily="34" charset="0"/>
              </a:rPr>
              <a:t>p</a:t>
            </a:r>
            <a:r>
              <a:rPr lang="en-US" sz="1200" dirty="0">
                <a:latin typeface="Arial" panose="020B0604020202020204" pitchFamily="34" charset="0"/>
                <a:cs typeface="Arial" panose="020B0604020202020204" pitchFamily="34" charset="0"/>
              </a:rPr>
              <a:t> &lt; 0.1; *p &lt; 0.05; **p &lt; 0.01; ***p &lt; 0.001. Signiﬁcant terms are shown in bold; terms in italics are marginally signiﬁcant. </a:t>
            </a:r>
          </a:p>
        </p:txBody>
      </p:sp>
    </p:spTree>
    <p:extLst>
      <p:ext uri="{BB962C8B-B14F-4D97-AF65-F5344CB8AC3E}">
        <p14:creationId xmlns:p14="http://schemas.microsoft.com/office/powerpoint/2010/main" val="620154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FC1FCF-9265-2CC3-BEEE-5EE5C0E042A3}"/>
              </a:ext>
            </a:extLst>
          </p:cNvPr>
          <p:cNvSpPr txBox="1"/>
          <p:nvPr/>
        </p:nvSpPr>
        <p:spPr>
          <a:xfrm>
            <a:off x="2267211" y="3306871"/>
            <a:ext cx="3179525" cy="369332"/>
          </a:xfrm>
          <a:prstGeom prst="rect">
            <a:avLst/>
          </a:prstGeom>
          <a:noFill/>
        </p:spPr>
        <p:txBody>
          <a:bodyPr wrap="none" rtlCol="0">
            <a:spAutoFit/>
          </a:bodyPr>
          <a:lstStyle/>
          <a:p>
            <a:r>
              <a:rPr lang="en-US" dirty="0"/>
              <a:t>EXTRA FIGS AFTER THIS SLIDE</a:t>
            </a:r>
          </a:p>
        </p:txBody>
      </p:sp>
    </p:spTree>
    <p:extLst>
      <p:ext uri="{BB962C8B-B14F-4D97-AF65-F5344CB8AC3E}">
        <p14:creationId xmlns:p14="http://schemas.microsoft.com/office/powerpoint/2010/main" val="3318203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D2EE62D-937C-7E21-07A3-EDA3CE186EE8}"/>
              </a:ext>
            </a:extLst>
          </p:cNvPr>
          <p:cNvGrpSpPr/>
          <p:nvPr/>
        </p:nvGrpSpPr>
        <p:grpSpPr>
          <a:xfrm>
            <a:off x="457200" y="0"/>
            <a:ext cx="7772400" cy="6317397"/>
            <a:chOff x="0" y="0"/>
            <a:chExt cx="7772400" cy="6317397"/>
          </a:xfrm>
        </p:grpSpPr>
        <p:pic>
          <p:nvPicPr>
            <p:cNvPr id="7" name="Picture 6" descr="A diagram of a seed mass&#10;&#10;AI-generated content may be incorrect.">
              <a:extLst>
                <a:ext uri="{FF2B5EF4-FFF2-40B4-BE49-F238E27FC236}">
                  <a16:creationId xmlns:a16="http://schemas.microsoft.com/office/drawing/2014/main" id="{D1EF44E1-86A2-DD05-6555-BC203D0D3FB6}"/>
                </a:ext>
              </a:extLst>
            </p:cNvPr>
            <p:cNvPicPr>
              <a:picLocks noChangeAspect="1"/>
            </p:cNvPicPr>
            <p:nvPr/>
          </p:nvPicPr>
          <p:blipFill>
            <a:blip r:embed="rId3"/>
            <a:stretch>
              <a:fillRect/>
            </a:stretch>
          </p:blipFill>
          <p:spPr>
            <a:xfrm>
              <a:off x="0" y="0"/>
              <a:ext cx="7772400" cy="5486400"/>
            </a:xfrm>
            <a:prstGeom prst="rect">
              <a:avLst/>
            </a:prstGeom>
          </p:spPr>
        </p:pic>
        <p:sp>
          <p:nvSpPr>
            <p:cNvPr id="8" name="TextBox 7">
              <a:extLst>
                <a:ext uri="{FF2B5EF4-FFF2-40B4-BE49-F238E27FC236}">
                  <a16:creationId xmlns:a16="http://schemas.microsoft.com/office/drawing/2014/main" id="{D838ADAC-0577-7475-39CD-40CF74B5F770}"/>
                </a:ext>
              </a:extLst>
            </p:cNvPr>
            <p:cNvSpPr txBox="1"/>
            <p:nvPr/>
          </p:nvSpPr>
          <p:spPr>
            <a:xfrm>
              <a:off x="0" y="5486400"/>
              <a:ext cx="7772400" cy="830997"/>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Figure 1. </a:t>
              </a:r>
              <a:r>
                <a:rPr lang="en-US" sz="1200" dirty="0">
                  <a:latin typeface="Arial" panose="020B0604020202020204" pitchFamily="34" charset="0"/>
                  <a:cs typeface="Arial" panose="020B0604020202020204" pitchFamily="34" charset="0"/>
                </a:rPr>
                <a:t>Results from the nonmetric multidimensional scaling (NMDS) analyses. Symbols represent individual plots in 2024 distributed according to taxonomic composition weighted by cover. Vectors indicate correlation between number of species with each trait and NMDS axes.</a:t>
              </a:r>
            </a:p>
            <a:p>
              <a:endParaRPr lang="en-US" sz="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0755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9AD8C79-8DC5-7E97-42FE-8878C20FE529}"/>
              </a:ext>
            </a:extLst>
          </p:cNvPr>
          <p:cNvGraphicFramePr>
            <a:graphicFrameLocks noGrp="1"/>
          </p:cNvGraphicFramePr>
          <p:nvPr>
            <p:extLst>
              <p:ext uri="{D42A27DB-BD31-4B8C-83A1-F6EECF244321}">
                <p14:modId xmlns:p14="http://schemas.microsoft.com/office/powerpoint/2010/main" val="3876866708"/>
              </p:ext>
            </p:extLst>
          </p:nvPr>
        </p:nvGraphicFramePr>
        <p:xfrm>
          <a:off x="0" y="0"/>
          <a:ext cx="5214940" cy="1551940"/>
        </p:xfrm>
        <a:graphic>
          <a:graphicData uri="http://schemas.openxmlformats.org/drawingml/2006/table">
            <a:tbl>
              <a:tblPr/>
              <a:tblGrid>
                <a:gridCol w="1042988">
                  <a:extLst>
                    <a:ext uri="{9D8B030D-6E8A-4147-A177-3AD203B41FA5}">
                      <a16:colId xmlns:a16="http://schemas.microsoft.com/office/drawing/2014/main" val="668179904"/>
                    </a:ext>
                  </a:extLst>
                </a:gridCol>
                <a:gridCol w="1042988">
                  <a:extLst>
                    <a:ext uri="{9D8B030D-6E8A-4147-A177-3AD203B41FA5}">
                      <a16:colId xmlns:a16="http://schemas.microsoft.com/office/drawing/2014/main" val="3538005542"/>
                    </a:ext>
                  </a:extLst>
                </a:gridCol>
                <a:gridCol w="1042988">
                  <a:extLst>
                    <a:ext uri="{9D8B030D-6E8A-4147-A177-3AD203B41FA5}">
                      <a16:colId xmlns:a16="http://schemas.microsoft.com/office/drawing/2014/main" val="2290504448"/>
                    </a:ext>
                  </a:extLst>
                </a:gridCol>
                <a:gridCol w="1042988">
                  <a:extLst>
                    <a:ext uri="{9D8B030D-6E8A-4147-A177-3AD203B41FA5}">
                      <a16:colId xmlns:a16="http://schemas.microsoft.com/office/drawing/2014/main" val="2940022826"/>
                    </a:ext>
                  </a:extLst>
                </a:gridCol>
                <a:gridCol w="1042988">
                  <a:extLst>
                    <a:ext uri="{9D8B030D-6E8A-4147-A177-3AD203B41FA5}">
                      <a16:colId xmlns:a16="http://schemas.microsoft.com/office/drawing/2014/main" val="219539272"/>
                    </a:ext>
                  </a:extLst>
                </a:gridCol>
              </a:tblGrid>
              <a:tr h="381000">
                <a:tc>
                  <a:txBody>
                    <a:bodyPr/>
                    <a:lstStyle/>
                    <a:p>
                      <a:pPr algn="l" rtl="0" fontAlgn="t">
                        <a:buNone/>
                      </a:pPr>
                      <a:r>
                        <a:rPr lang="en-US" sz="1200" b="0" dirty="0">
                          <a:effectLst/>
                          <a:latin typeface="Arial" panose="020B0604020202020204" pitchFamily="34" charset="0"/>
                          <a:cs typeface="Arial" panose="020B0604020202020204" pitchFamily="34" charset="0"/>
                        </a:rPr>
                        <a:t>Model</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dirty="0" err="1">
                          <a:effectLst/>
                          <a:latin typeface="Arial" panose="020B0604020202020204" pitchFamily="34" charset="0"/>
                          <a:cs typeface="Arial" panose="020B0604020202020204" pitchFamily="34" charset="0"/>
                        </a:rPr>
                        <a:t>df</a:t>
                      </a:r>
                      <a:endParaRPr lang="en-US" sz="1200" b="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R</a:t>
                      </a:r>
                      <a:r>
                        <a:rPr lang="en-US" sz="1200" baseline="30000" dirty="0">
                          <a:effectLst/>
                          <a:latin typeface="Arial" panose="020B0604020202020204" pitchFamily="34" charset="0"/>
                          <a:cs typeface="Arial" panose="020B0604020202020204" pitchFamily="34" charset="0"/>
                        </a:rPr>
                        <a:t>2</a:t>
                      </a:r>
                      <a:endParaRPr lang="en-US" sz="120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F</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P</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algn="l" rtl="0" fontAlgn="t">
                        <a:buNone/>
                      </a:pPr>
                      <a:r>
                        <a:rPr lang="en-US" sz="1200" dirty="0">
                          <a:effectLst/>
                          <a:latin typeface="Arial" panose="020B0604020202020204" pitchFamily="34" charset="0"/>
                          <a:cs typeface="Arial" panose="020B0604020202020204" pitchFamily="34" charset="0"/>
                        </a:rPr>
                        <a:t>Severity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2</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0.15756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5.0497</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dirty="0">
                          <a:effectLst/>
                          <a:latin typeface="Arial" panose="020B0604020202020204" pitchFamily="34" charset="0"/>
                          <a:cs typeface="Arial" panose="020B0604020202020204" pitchFamily="34" charset="0"/>
                        </a:rPr>
                        <a:t>0.0001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algn="l" rtl="0" fontAlgn="t">
                        <a:buNone/>
                      </a:pPr>
                      <a:r>
                        <a:rPr lang="en-US" sz="1200" dirty="0">
                          <a:effectLst/>
                          <a:latin typeface="Arial" panose="020B0604020202020204" pitchFamily="34" charset="0"/>
                          <a:cs typeface="Arial" panose="020B0604020202020204" pitchFamily="34" charset="0"/>
                        </a:rPr>
                        <a:t>Residual</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54</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0.84244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i="1" dirty="0">
                          <a:effectLst/>
                          <a:latin typeface="Arial" panose="020B0604020202020204" pitchFamily="34" charset="0"/>
                          <a:cs typeface="Arial" panose="020B0604020202020204" pitchFamily="34" charset="0"/>
                        </a:rPr>
                        <a:t>NA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i="1" dirty="0">
                          <a:effectLst/>
                          <a:latin typeface="Arial" panose="020B0604020202020204" pitchFamily="34" charset="0"/>
                          <a:cs typeface="Arial" panose="020B0604020202020204" pitchFamily="34" charset="0"/>
                        </a:rPr>
                        <a:t>NA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408940">
                <a:tc>
                  <a:txBody>
                    <a:bodyPr/>
                    <a:lstStyle/>
                    <a:p>
                      <a:pPr algn="l" rtl="0" fontAlgn="t">
                        <a:buNone/>
                      </a:pPr>
                      <a:r>
                        <a:rPr lang="en-US" sz="1200" dirty="0">
                          <a:effectLst/>
                          <a:latin typeface="Arial" panose="020B0604020202020204" pitchFamily="34" charset="0"/>
                          <a:cs typeface="Arial" panose="020B0604020202020204" pitchFamily="34" charset="0"/>
                        </a:rPr>
                        <a:t>Total</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56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1.00000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i="1" dirty="0">
                          <a:effectLst/>
                          <a:latin typeface="Arial" panose="020B0604020202020204" pitchFamily="34" charset="0"/>
                          <a:cs typeface="Arial" panose="020B0604020202020204" pitchFamily="34" charset="0"/>
                        </a:rPr>
                        <a:t>NA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i="1" dirty="0">
                          <a:effectLst/>
                          <a:latin typeface="Arial" panose="020B0604020202020204" pitchFamily="34" charset="0"/>
                          <a:cs typeface="Arial" panose="020B0604020202020204" pitchFamily="34" charset="0"/>
                        </a:rPr>
                        <a:t>NA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bl>
          </a:graphicData>
        </a:graphic>
      </p:graphicFrame>
      <p:sp>
        <p:nvSpPr>
          <p:cNvPr id="3" name="TextBox 2">
            <a:extLst>
              <a:ext uri="{FF2B5EF4-FFF2-40B4-BE49-F238E27FC236}">
                <a16:creationId xmlns:a16="http://schemas.microsoft.com/office/drawing/2014/main" id="{C0CAA06D-BE08-15FD-FEBB-6FB7E340CEE7}"/>
              </a:ext>
            </a:extLst>
          </p:cNvPr>
          <p:cNvSpPr txBox="1"/>
          <p:nvPr/>
        </p:nvSpPr>
        <p:spPr>
          <a:xfrm>
            <a:off x="0" y="1551940"/>
            <a:ext cx="5214940"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Table 3. </a:t>
            </a:r>
            <a:r>
              <a:rPr lang="en-US" sz="1200" dirty="0" err="1">
                <a:latin typeface="Arial" panose="020B0604020202020204" pitchFamily="34" charset="0"/>
                <a:cs typeface="Arial" panose="020B0604020202020204" pitchFamily="34" charset="0"/>
              </a:rPr>
              <a:t>PerMANOVA</a:t>
            </a:r>
            <a:r>
              <a:rPr lang="en-US" sz="1200" dirty="0">
                <a:latin typeface="Arial" panose="020B0604020202020204" pitchFamily="34" charset="0"/>
                <a:cs typeface="Arial" panose="020B0604020202020204" pitchFamily="34" charset="0"/>
              </a:rPr>
              <a:t> results for taxonomic NMDS ordinations. p-values = 0.05 &lt; </a:t>
            </a:r>
            <a:r>
              <a:rPr lang="en-US" sz="1200" i="1" baseline="30000" dirty="0">
                <a:latin typeface="Arial" panose="020B0604020202020204" pitchFamily="34" charset="0"/>
                <a:cs typeface="Arial" panose="020B0604020202020204" pitchFamily="34" charset="0"/>
              </a:rPr>
              <a:t>#</a:t>
            </a:r>
            <a:r>
              <a:rPr lang="en-US" sz="1200" i="1" dirty="0">
                <a:latin typeface="Arial" panose="020B0604020202020204" pitchFamily="34" charset="0"/>
                <a:cs typeface="Arial" panose="020B0604020202020204" pitchFamily="34" charset="0"/>
              </a:rPr>
              <a:t>p</a:t>
            </a:r>
            <a:r>
              <a:rPr lang="en-US" sz="1200" dirty="0">
                <a:latin typeface="Arial" panose="020B0604020202020204" pitchFamily="34" charset="0"/>
                <a:cs typeface="Arial" panose="020B0604020202020204" pitchFamily="34" charset="0"/>
              </a:rPr>
              <a:t> &lt; 0.1; *p &lt; 0.05; **p &lt; 0.01; ***p &lt; 0.001. Signiﬁcant terms are shown in bold; terms in italics are marginally signiﬁcant.</a:t>
            </a:r>
          </a:p>
        </p:txBody>
      </p:sp>
    </p:spTree>
    <p:extLst>
      <p:ext uri="{BB962C8B-B14F-4D97-AF65-F5344CB8AC3E}">
        <p14:creationId xmlns:p14="http://schemas.microsoft.com/office/powerpoint/2010/main" val="271384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655B9E6-3D0D-3F0B-7CFC-3B9848DEDA89}"/>
              </a:ext>
            </a:extLst>
          </p:cNvPr>
          <p:cNvGraphicFramePr>
            <a:graphicFrameLocks noGrp="1"/>
          </p:cNvGraphicFramePr>
          <p:nvPr>
            <p:extLst>
              <p:ext uri="{D42A27DB-BD31-4B8C-83A1-F6EECF244321}">
                <p14:modId xmlns:p14="http://schemas.microsoft.com/office/powerpoint/2010/main" val="948705247"/>
              </p:ext>
            </p:extLst>
          </p:nvPr>
        </p:nvGraphicFramePr>
        <p:xfrm>
          <a:off x="0" y="0"/>
          <a:ext cx="4697223" cy="1551940"/>
        </p:xfrm>
        <a:graphic>
          <a:graphicData uri="http://schemas.openxmlformats.org/drawingml/2006/table">
            <a:tbl>
              <a:tblPr/>
              <a:tblGrid>
                <a:gridCol w="1447800">
                  <a:extLst>
                    <a:ext uri="{9D8B030D-6E8A-4147-A177-3AD203B41FA5}">
                      <a16:colId xmlns:a16="http://schemas.microsoft.com/office/drawing/2014/main" val="668179904"/>
                    </a:ext>
                  </a:extLst>
                </a:gridCol>
                <a:gridCol w="360363">
                  <a:extLst>
                    <a:ext uri="{9D8B030D-6E8A-4147-A177-3AD203B41FA5}">
                      <a16:colId xmlns:a16="http://schemas.microsoft.com/office/drawing/2014/main" val="3538005542"/>
                    </a:ext>
                  </a:extLst>
                </a:gridCol>
                <a:gridCol w="865188">
                  <a:extLst>
                    <a:ext uri="{9D8B030D-6E8A-4147-A177-3AD203B41FA5}">
                      <a16:colId xmlns:a16="http://schemas.microsoft.com/office/drawing/2014/main" val="2290504448"/>
                    </a:ext>
                  </a:extLst>
                </a:gridCol>
                <a:gridCol w="1065022">
                  <a:extLst>
                    <a:ext uri="{9D8B030D-6E8A-4147-A177-3AD203B41FA5}">
                      <a16:colId xmlns:a16="http://schemas.microsoft.com/office/drawing/2014/main" val="2940022826"/>
                    </a:ext>
                  </a:extLst>
                </a:gridCol>
                <a:gridCol w="958850">
                  <a:extLst>
                    <a:ext uri="{9D8B030D-6E8A-4147-A177-3AD203B41FA5}">
                      <a16:colId xmlns:a16="http://schemas.microsoft.com/office/drawing/2014/main" val="219539272"/>
                    </a:ext>
                  </a:extLst>
                </a:gridCol>
              </a:tblGrid>
              <a:tr h="381000">
                <a:tc>
                  <a:txBody>
                    <a:bodyPr/>
                    <a:lstStyle/>
                    <a:p>
                      <a:pPr algn="ctr" rtl="0" fontAlgn="t">
                        <a:buNone/>
                      </a:pPr>
                      <a:endParaRPr lang="en-US" sz="1200" b="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dirty="0" err="1">
                          <a:effectLst/>
                          <a:latin typeface="Arial" panose="020B0604020202020204" pitchFamily="34" charset="0"/>
                          <a:cs typeface="Arial" panose="020B0604020202020204" pitchFamily="34" charset="0"/>
                        </a:rPr>
                        <a:t>df</a:t>
                      </a:r>
                      <a:endParaRPr lang="en-US" sz="1200" b="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dirty="0">
                          <a:effectLst/>
                          <a:latin typeface="Arial" panose="020B0604020202020204" pitchFamily="34" charset="0"/>
                          <a:cs typeface="Arial" panose="020B0604020202020204" pitchFamily="34" charset="0"/>
                        </a:rPr>
                        <a:t>F</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dirty="0">
                          <a:effectLst/>
                          <a:latin typeface="Arial" panose="020B0604020202020204" pitchFamily="34" charset="0"/>
                          <a:cs typeface="Arial" panose="020B0604020202020204" pitchFamily="34" charset="0"/>
                        </a:rPr>
                        <a:t>R</a:t>
                      </a:r>
                      <a:r>
                        <a:rPr lang="en-US" sz="1200" b="0" baseline="30000" dirty="0">
                          <a:effectLst/>
                          <a:latin typeface="Arial" panose="020B0604020202020204" pitchFamily="34" charset="0"/>
                          <a:cs typeface="Arial" panose="020B0604020202020204" pitchFamily="34" charset="0"/>
                        </a:rPr>
                        <a:t>2</a:t>
                      </a:r>
                      <a:endParaRPr lang="en-US" sz="1200" b="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dirty="0">
                          <a:effectLst/>
                          <a:latin typeface="Arial" panose="020B0604020202020204" pitchFamily="34" charset="0"/>
                          <a:cs typeface="Arial" panose="020B0604020202020204" pitchFamily="34" charset="0"/>
                        </a:rPr>
                        <a:t>p (adj)</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algn="ctr" rtl="0" fontAlgn="t">
                        <a:buNone/>
                      </a:pPr>
                      <a:r>
                        <a:rPr lang="en-US" sz="1200" dirty="0">
                          <a:effectLst/>
                          <a:latin typeface="Arial" panose="020B0604020202020204" pitchFamily="34" charset="0"/>
                          <a:cs typeface="Arial" panose="020B0604020202020204" pitchFamily="34" charset="0"/>
                        </a:rPr>
                        <a:t>Unburned vs Low</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2.499344</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0.06491913</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dirty="0">
                          <a:effectLst/>
                          <a:latin typeface="Arial" panose="020B0604020202020204" pitchFamily="34" charset="0"/>
                          <a:cs typeface="Arial" panose="020B0604020202020204" pitchFamily="34" charset="0"/>
                        </a:rPr>
                        <a:t>0.0354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algn="ctr" rtl="0" fontAlgn="t">
                        <a:buNone/>
                      </a:pPr>
                      <a:r>
                        <a:rPr lang="en-US" sz="1200" dirty="0">
                          <a:effectLst/>
                          <a:latin typeface="Arial" panose="020B0604020202020204" pitchFamily="34" charset="0"/>
                          <a:cs typeface="Arial" panose="020B0604020202020204" pitchFamily="34" charset="0"/>
                        </a:rPr>
                        <a:t>Unburned vs High</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8.829928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0.19266728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dirty="0">
                          <a:effectLst/>
                          <a:latin typeface="Arial" panose="020B0604020202020204" pitchFamily="34" charset="0"/>
                          <a:cs typeface="Arial" panose="020B0604020202020204" pitchFamily="34" charset="0"/>
                        </a:rPr>
                        <a:t>0.0003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408940">
                <a:tc>
                  <a:txBody>
                    <a:bodyPr/>
                    <a:lstStyle/>
                    <a:p>
                      <a:pPr algn="ctr" rtl="0" fontAlgn="t">
                        <a:buNone/>
                      </a:pPr>
                      <a:r>
                        <a:rPr lang="en-US" sz="1200" dirty="0">
                          <a:effectLst/>
                          <a:latin typeface="Arial" panose="020B0604020202020204" pitchFamily="34" charset="0"/>
                          <a:cs typeface="Arial" panose="020B0604020202020204" pitchFamily="34" charset="0"/>
                        </a:rPr>
                        <a:t>Low vs High</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4.023983</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0.10311563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dirty="0">
                          <a:effectLst/>
                          <a:latin typeface="Arial" panose="020B0604020202020204" pitchFamily="34" charset="0"/>
                          <a:cs typeface="Arial" panose="020B0604020202020204" pitchFamily="34" charset="0"/>
                        </a:rPr>
                        <a:t>0.0003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bl>
          </a:graphicData>
        </a:graphic>
      </p:graphicFrame>
      <p:sp>
        <p:nvSpPr>
          <p:cNvPr id="3" name="TextBox 2">
            <a:extLst>
              <a:ext uri="{FF2B5EF4-FFF2-40B4-BE49-F238E27FC236}">
                <a16:creationId xmlns:a16="http://schemas.microsoft.com/office/drawing/2014/main" id="{0963D890-E381-D9F0-1EB2-45818DE2CBC1}"/>
              </a:ext>
            </a:extLst>
          </p:cNvPr>
          <p:cNvSpPr txBox="1"/>
          <p:nvPr/>
        </p:nvSpPr>
        <p:spPr>
          <a:xfrm>
            <a:off x="0" y="1551940"/>
            <a:ext cx="4697223" cy="120032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Table 4. </a:t>
            </a:r>
            <a:r>
              <a:rPr lang="en-US" sz="1200" dirty="0">
                <a:latin typeface="Arial" panose="020B0604020202020204" pitchFamily="34" charset="0"/>
                <a:cs typeface="Arial" panose="020B0604020202020204" pitchFamily="34" charset="0"/>
              </a:rPr>
              <a:t>Pairwise Adonic comparisons of fire treatments on plot composition. Comparisons were conducted on plots distributed according to taxonomic composition weighted by cover. P-values were adjusted using the Bonferroni method. p-values = 0.05 &lt; </a:t>
            </a:r>
            <a:r>
              <a:rPr lang="en-US" sz="1200" i="1" baseline="30000" dirty="0">
                <a:latin typeface="Arial" panose="020B0604020202020204" pitchFamily="34" charset="0"/>
                <a:cs typeface="Arial" panose="020B0604020202020204" pitchFamily="34" charset="0"/>
              </a:rPr>
              <a:t>#</a:t>
            </a:r>
            <a:r>
              <a:rPr lang="en-US" sz="1200" i="1" dirty="0">
                <a:latin typeface="Arial" panose="020B0604020202020204" pitchFamily="34" charset="0"/>
                <a:cs typeface="Arial" panose="020B0604020202020204" pitchFamily="34" charset="0"/>
              </a:rPr>
              <a:t>p</a:t>
            </a:r>
            <a:r>
              <a:rPr lang="en-US" sz="1200" dirty="0">
                <a:latin typeface="Arial" panose="020B0604020202020204" pitchFamily="34" charset="0"/>
                <a:cs typeface="Arial" panose="020B0604020202020204" pitchFamily="34" charset="0"/>
              </a:rPr>
              <a:t> &lt; 0.1; *p &lt; 0.05; **p &lt; 0.01; ***p &lt; 0.001. Signiﬁcant terms are shown in bold; terms in italics are marginally signiﬁcant.</a:t>
            </a:r>
          </a:p>
        </p:txBody>
      </p:sp>
    </p:spTree>
    <p:extLst>
      <p:ext uri="{BB962C8B-B14F-4D97-AF65-F5344CB8AC3E}">
        <p14:creationId xmlns:p14="http://schemas.microsoft.com/office/powerpoint/2010/main" val="1316051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1924</TotalTime>
  <Words>1175</Words>
  <Application>Microsoft Macintosh PowerPoint</Application>
  <PresentationFormat>Widescreen</PresentationFormat>
  <Paragraphs>172</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Wallace, Madeleine - (maddiewallace)</dc:creator>
  <cp:lastModifiedBy>Wallace, Madeleine - (maddiewallace)</cp:lastModifiedBy>
  <cp:revision>7</cp:revision>
  <dcterms:created xsi:type="dcterms:W3CDTF">2025-05-20T19:07:32Z</dcterms:created>
  <dcterms:modified xsi:type="dcterms:W3CDTF">2025-06-18T20:52:39Z</dcterms:modified>
</cp:coreProperties>
</file>