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94" r:id="rId7"/>
    <p:sldId id="292" r:id="rId8"/>
    <p:sldId id="291" r:id="rId9"/>
    <p:sldId id="266" r:id="rId10"/>
    <p:sldId id="287" r:id="rId11"/>
    <p:sldId id="288" r:id="rId12"/>
    <p:sldId id="293" r:id="rId13"/>
    <p:sldId id="289" r:id="rId14"/>
    <p:sldId id="29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Huiberts" userId="a17f776e-6cd6-4db7-8c6b-e68635f3563d" providerId="ADAL" clId="{0DDEEA33-1608-4042-A700-84DC431809EB}"/>
    <pc:docChg chg="modSld sldOrd">
      <pc:chgData name="Anne Huiberts" userId="a17f776e-6cd6-4db7-8c6b-e68635f3563d" providerId="ADAL" clId="{0DDEEA33-1608-4042-A700-84DC431809EB}" dt="2023-06-01T13:58:59.479" v="24"/>
      <pc:docMkLst>
        <pc:docMk/>
      </pc:docMkLst>
      <pc:sldChg chg="ord">
        <pc:chgData name="Anne Huiberts" userId="a17f776e-6cd6-4db7-8c6b-e68635f3563d" providerId="ADAL" clId="{0DDEEA33-1608-4042-A700-84DC431809EB}" dt="2023-06-01T13:58:59.479" v="24"/>
        <pc:sldMkLst>
          <pc:docMk/>
          <pc:sldMk cId="3399055762" sldId="288"/>
        </pc:sldMkLst>
      </pc:sldChg>
      <pc:sldChg chg="ord">
        <pc:chgData name="Anne Huiberts" userId="a17f776e-6cd6-4db7-8c6b-e68635f3563d" providerId="ADAL" clId="{0DDEEA33-1608-4042-A700-84DC431809EB}" dt="2023-06-01T12:38:46.856" v="22"/>
        <pc:sldMkLst>
          <pc:docMk/>
          <pc:sldMk cId="1923435211" sldId="291"/>
        </pc:sldMkLst>
      </pc:sldChg>
      <pc:sldChg chg="modSp mod">
        <pc:chgData name="Anne Huiberts" userId="a17f776e-6cd6-4db7-8c6b-e68635f3563d" providerId="ADAL" clId="{0DDEEA33-1608-4042-A700-84DC431809EB}" dt="2023-06-01T12:28:24.433" v="12" actId="20577"/>
        <pc:sldMkLst>
          <pc:docMk/>
          <pc:sldMk cId="2947651591" sldId="292"/>
        </pc:sldMkLst>
        <pc:spChg chg="mod">
          <ac:chgData name="Anne Huiberts" userId="a17f776e-6cd6-4db7-8c6b-e68635f3563d" providerId="ADAL" clId="{0DDEEA33-1608-4042-A700-84DC431809EB}" dt="2023-06-01T12:28:24.433" v="12" actId="20577"/>
          <ac:spMkLst>
            <pc:docMk/>
            <pc:sldMk cId="2947651591" sldId="292"/>
            <ac:spMk id="4" creationId="{9234FF28-7467-436D-8880-CD4AE9D4B684}"/>
          </ac:spMkLst>
        </pc:spChg>
      </pc:sldChg>
      <pc:sldChg chg="modSp mod">
        <pc:chgData name="Anne Huiberts" userId="a17f776e-6cd6-4db7-8c6b-e68635f3563d" providerId="ADAL" clId="{0DDEEA33-1608-4042-A700-84DC431809EB}" dt="2023-06-01T12:38:39.404" v="20" actId="20577"/>
        <pc:sldMkLst>
          <pc:docMk/>
          <pc:sldMk cId="889992117" sldId="294"/>
        </pc:sldMkLst>
        <pc:spChg chg="mod">
          <ac:chgData name="Anne Huiberts" userId="a17f776e-6cd6-4db7-8c6b-e68635f3563d" providerId="ADAL" clId="{0DDEEA33-1608-4042-A700-84DC431809EB}" dt="2023-06-01T12:38:39.404" v="20" actId="20577"/>
          <ac:spMkLst>
            <pc:docMk/>
            <pc:sldMk cId="889992117" sldId="294"/>
            <ac:spMk id="3" creationId="{570E064C-B744-4A62-895F-E1A15DF4FD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D2BE-8051-470F-824B-38EEA6084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6068-9FB9-4E49-A481-5D55A68A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F7AF-2276-4CAD-BB38-98B64579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7D6E-654C-403C-951B-97B355AA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E591-B2DA-4C8A-8D4B-2DBE3E54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61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D076-6AC2-427E-B646-55F7E0BC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14D8-ACD2-4402-B4B2-F880FB8C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A33E-B7E3-4D3B-AC85-1728DBEE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7D25-ADF8-4C63-8F33-535975C3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F4E0-0C4B-444D-A056-7D7DA811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7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6ACCA-463B-43D1-BBBD-B154AF80C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E8B82-2E73-43E7-A58B-224149A9D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4BC7-2830-42C7-AF70-EDD8B67F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4A81-AF2B-4320-B6F6-75BE1584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7253-E185-4E94-A86F-C0E86395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68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5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B5A0-B831-4B2D-BF8E-41798981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437A-431B-4DDA-B9F2-CC1E556C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6031-67C3-4E25-8371-0CED2B82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9518-7521-44BD-BA05-FF906E5B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364F-89BA-4976-89F9-D1E42AD5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0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4306-E6F9-43DB-A47D-E88BBF7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193D7-E45D-4C92-A712-940CB25A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A3AA-768D-4C1D-A9CB-38B73CAD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0E20-4F36-4881-9F04-071E5D0B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14C1-34FD-4A79-8C3A-FD106F40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9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1CC5-6A96-4278-940C-FEFD9CA5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833D-DF6F-468C-9EC3-C6AB09810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BECB1-8795-4A8A-B849-DC5C2CBC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DE71B-ADA2-42C6-AA13-58F1D9A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3A1E-C722-42E2-9786-7BD6B263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2259E-5771-48A6-9302-598A7585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5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3D6-1981-4485-8772-01B3EC53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CBA16-F207-4B32-8CF4-E9E82A62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B3730-7E6D-4688-8484-DD235D3F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08EF-7980-4E3A-9F80-93B8D0E0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B9071-6C12-4204-BF59-9F3572A72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23BD-7AFB-44F7-9C15-01D3ED67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C1984-1AF9-4D34-85B6-9EA82932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26799-E3D8-4C51-9D3C-C2E5413D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78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264D-8A69-4A66-9D87-29A2B52D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29EA1-2772-4BA2-A87D-7821DDB9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2AEDF-DF82-4759-987E-9C1BE1FA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9D37B-FBE5-4E59-9720-C003C30B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6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F4389-9D53-4FCF-8321-D969B22E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59E04-8B3E-4784-9F4B-87B55A5F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AF970-98BB-4B40-B1D1-966AFBDE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EFEB-07E5-448D-8943-D33EE066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765F-D67E-4E3F-B815-D3F1B7CF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463A1-D8C5-433D-8465-2D66B1855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B803-A9DC-4DF7-995B-D196AA7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9E6E4-DEB5-44AB-BF60-93DB8A87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76E0-C37F-4FB6-B746-C3C98665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7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6B5C-90BB-4E22-AFD9-27564F14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E0905-CE42-488F-A356-9A2E5D9E7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DCD68-9D45-4E49-9DDC-6438FA50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1040-84C0-417E-AB9A-5F0BCAF1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CF1B9-EC5C-4690-8D51-601E471D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D64AB-4CF6-4915-83B3-DDD9D777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41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C0595-3291-4A32-8AEA-776B8166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280BC-1F72-410A-B9FF-9BE9083E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3C3D-BC12-4101-B2F6-5814D9A87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F5B6-5ED2-4C4B-8F31-DD411815E195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AD15-88EA-462A-81A2-25370BE2C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ADB3-53AF-46DF-901E-DEB0F876F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5803-2EBC-494C-A163-B5C00F8AD4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94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7BB-9280-4D1F-A3CF-17AA0B0D3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Long-term fatigue after SARS-CoV-2 infection 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9978E-07E5-4751-A3BE-25C759A74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VASCO &amp; </a:t>
            </a:r>
            <a:r>
              <a:rPr lang="en-US" dirty="0" err="1"/>
              <a:t>longCOVID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974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2D783-C3D7-4D33-B9B8-6F39FAE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BC7"/>
                </a:solidFill>
              </a:rPr>
              <a:t>Results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2B3B-8EE1-4095-AF4D-0948B36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559F-3EE9-4EB8-B323-21BF7EF6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1EB4-94F7-460D-9C55-BC4F82FE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0" name="Content Placeholder 9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E868898D-A97B-4FC0-B5C5-794A36D4F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06" y="531235"/>
            <a:ext cx="9483594" cy="5795530"/>
          </a:xfrm>
        </p:spPr>
      </p:pic>
    </p:spTree>
    <p:extLst>
      <p:ext uri="{BB962C8B-B14F-4D97-AF65-F5344CB8AC3E}">
        <p14:creationId xmlns:p14="http://schemas.microsoft.com/office/powerpoint/2010/main" val="245977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3E4D24-DDB4-4B0A-9699-679CF3DA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LongCOVID inclusion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91DF9-6D6B-47B4-BC76-E2F0963B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272"/>
            <a:ext cx="5631065" cy="4930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9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6E53-DBD4-4C2E-8C81-E5461691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Research questions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FE9-2B4F-4B0E-AE00-1730DF32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prevalence</a:t>
            </a:r>
            <a:r>
              <a:rPr lang="en-US" dirty="0"/>
              <a:t> of (long-term) severe fatigue (CIS score &gt;=35) after a SARS-CoV-2 infection?</a:t>
            </a:r>
          </a:p>
          <a:p>
            <a:r>
              <a:rPr lang="en-US" dirty="0"/>
              <a:t>What is the </a:t>
            </a:r>
            <a:r>
              <a:rPr lang="en-US" b="1" dirty="0"/>
              <a:t>course</a:t>
            </a:r>
            <a:r>
              <a:rPr lang="en-US" dirty="0"/>
              <a:t> of fatigue after a SARS-CoV-2 infection?</a:t>
            </a:r>
          </a:p>
          <a:p>
            <a:r>
              <a:rPr lang="en-US" dirty="0"/>
              <a:t>What are </a:t>
            </a:r>
            <a:r>
              <a:rPr lang="en-US" b="1" dirty="0"/>
              <a:t>risk factors </a:t>
            </a:r>
            <a:r>
              <a:rPr lang="en-US" dirty="0"/>
              <a:t>for developing (long-term) fatigue after a SARS-CoV-2 infection?</a:t>
            </a:r>
          </a:p>
          <a:p>
            <a:r>
              <a:rPr lang="en-US" dirty="0"/>
              <a:t>Does </a:t>
            </a:r>
            <a:r>
              <a:rPr lang="en-US" b="1" dirty="0"/>
              <a:t>vaccination</a:t>
            </a:r>
            <a:r>
              <a:rPr lang="en-US" dirty="0"/>
              <a:t> provide protection against long-term fatigue?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7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D6A-C201-4E9F-83CC-FB5A7183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Methods – VASCO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064C-B744-4A62-895F-E1A15DF4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Cohort study</a:t>
            </a:r>
          </a:p>
          <a:p>
            <a:pPr lvl="1"/>
            <a:r>
              <a:rPr lang="en-US" dirty="0"/>
              <a:t>Data from May 2021 – now</a:t>
            </a:r>
          </a:p>
          <a:p>
            <a:pPr lvl="1"/>
            <a:r>
              <a:rPr lang="en-US" dirty="0"/>
              <a:t>Questionnaire data: demographics, vaccination, infection, …</a:t>
            </a:r>
          </a:p>
          <a:p>
            <a:pPr lvl="1"/>
            <a:r>
              <a:rPr lang="en-US" dirty="0"/>
              <a:t>Serology data: tested for N- and S-antibodies</a:t>
            </a:r>
          </a:p>
          <a:p>
            <a:pPr lvl="1"/>
            <a:r>
              <a:rPr lang="en-US" dirty="0"/>
              <a:t>Included irrespective of vaccination and infection status</a:t>
            </a:r>
          </a:p>
          <a:p>
            <a:r>
              <a:rPr lang="en-US" dirty="0"/>
              <a:t>Study population</a:t>
            </a:r>
          </a:p>
          <a:p>
            <a:pPr lvl="1"/>
            <a:r>
              <a:rPr lang="en-US" dirty="0"/>
              <a:t>~ 45,000 participants</a:t>
            </a:r>
          </a:p>
          <a:p>
            <a:r>
              <a:rPr lang="en-US" dirty="0"/>
              <a:t>CIS fatigue &amp; SF-12 score</a:t>
            </a:r>
          </a:p>
          <a:p>
            <a:pPr lvl="1"/>
            <a:r>
              <a:rPr lang="en-US" dirty="0"/>
              <a:t>Every three months</a:t>
            </a:r>
          </a:p>
          <a:p>
            <a:pPr lvl="1"/>
            <a:r>
              <a:rPr lang="en-US" dirty="0"/>
              <a:t>At different timepoints pre and post infection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999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D6A-C201-4E9F-83CC-FB5A7183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Methods – </a:t>
            </a:r>
            <a:r>
              <a:rPr lang="en-US" dirty="0" err="1">
                <a:solidFill>
                  <a:srgbClr val="007BC7"/>
                </a:solidFill>
              </a:rPr>
              <a:t>longCOVID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064C-B744-4A62-895F-E1A15DF4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1991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34FF28-7467-436D-8880-CD4AE9D4B6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Cohort study</a:t>
            </a:r>
          </a:p>
          <a:p>
            <a:pPr lvl="1"/>
            <a:r>
              <a:rPr lang="en-US" dirty="0"/>
              <a:t>Data from May 2021 – now</a:t>
            </a:r>
          </a:p>
          <a:p>
            <a:pPr lvl="1"/>
            <a:r>
              <a:rPr lang="en-US" dirty="0"/>
              <a:t>Questionnaire data: demographics, vaccination, infection, …</a:t>
            </a:r>
          </a:p>
          <a:p>
            <a:pPr lvl="1"/>
            <a:r>
              <a:rPr lang="en-US" dirty="0"/>
              <a:t>Recruited from testing facilities (cases and test-negative controls) and by random sampling (population controls)</a:t>
            </a:r>
          </a:p>
          <a:p>
            <a:pPr lvl="1"/>
            <a:r>
              <a:rPr lang="en-US" dirty="0"/>
              <a:t>Original design to follow-up cases and controls; however, some controls get infected </a:t>
            </a:r>
            <a:r>
              <a:rPr lang="en-US" dirty="0">
                <a:sym typeface="Wingdings" panose="05000000000000000000" pitchFamily="2" charset="2"/>
              </a:rPr>
              <a:t> Before and after measurements are available</a:t>
            </a:r>
            <a:endParaRPr lang="en-US" dirty="0"/>
          </a:p>
          <a:p>
            <a:r>
              <a:rPr lang="en-US" dirty="0"/>
              <a:t>Study population</a:t>
            </a:r>
          </a:p>
          <a:p>
            <a:pPr lvl="1"/>
            <a:r>
              <a:rPr lang="en-US" dirty="0"/>
              <a:t>~ 43,000 participants (cases and controls)</a:t>
            </a:r>
          </a:p>
          <a:p>
            <a:pPr lvl="1"/>
            <a:r>
              <a:rPr lang="en-US" dirty="0"/>
              <a:t>~ 2,500 population control participants with before and after measurements</a:t>
            </a:r>
          </a:p>
          <a:p>
            <a:pPr lvl="1"/>
            <a:r>
              <a:rPr lang="en-US" dirty="0"/>
              <a:t>~ 1,200 test negative control participants with before and after measurements</a:t>
            </a:r>
          </a:p>
          <a:p>
            <a:r>
              <a:rPr lang="en-US" dirty="0"/>
              <a:t>Three months survey: CIS fatigue, CFQ cognitive impairment, </a:t>
            </a:r>
            <a:r>
              <a:rPr lang="en-US" dirty="0" err="1"/>
              <a:t>mMRC</a:t>
            </a:r>
            <a:r>
              <a:rPr lang="en-US" dirty="0"/>
              <a:t> dyspnea, SF36 bodily pain, EQ5D, 41 symptoms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765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D6A-C201-4E9F-83CC-FB5A7183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Methods – CIS-fatigue score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064C-B744-4A62-895F-E1A15DF4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1991" cy="4351338"/>
          </a:xfrm>
        </p:spPr>
        <p:txBody>
          <a:bodyPr>
            <a:normAutofit/>
          </a:bodyPr>
          <a:lstStyle/>
          <a:p>
            <a:r>
              <a:rPr lang="en-US" dirty="0"/>
              <a:t>Checklist Individual Strength</a:t>
            </a:r>
          </a:p>
          <a:p>
            <a:r>
              <a:rPr lang="en-US" dirty="0"/>
              <a:t>Fatigue score (range 8-56):</a:t>
            </a:r>
          </a:p>
          <a:p>
            <a:pPr lvl="1"/>
            <a:r>
              <a:rPr lang="en-US" dirty="0"/>
              <a:t>&lt;27 = normal</a:t>
            </a:r>
          </a:p>
          <a:p>
            <a:pPr lvl="1"/>
            <a:r>
              <a:rPr lang="en-US" dirty="0"/>
              <a:t>27-34 = fatigue</a:t>
            </a:r>
          </a:p>
          <a:p>
            <a:pPr lvl="1"/>
            <a:r>
              <a:rPr lang="en-US" dirty="0"/>
              <a:t>&gt;=35 = severe fatigue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343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084-FA8A-4379-ABCF-923C3470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Methods – Statistical analysis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9B01-DB98-4BCC-8158-F02FD4CF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1825625"/>
            <a:ext cx="5674048" cy="4351338"/>
          </a:xfrm>
        </p:spPr>
        <p:txBody>
          <a:bodyPr>
            <a:normAutofit fontScale="6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Generalized additive model (GAM) with “time since infection” as natural cubic spline with fixed knot positions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Predicted score </a:t>
            </a:r>
            <a:r>
              <a:rPr lang="en-US" dirty="0"/>
              <a:t>pre-infection, and 3mo/6mo/9mo after infection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Predicted probability severe fatigue </a:t>
            </a:r>
            <a:r>
              <a:rPr lang="en-US" dirty="0"/>
              <a:t>pre-infection, and 3mo/6mo/9mo after infection</a:t>
            </a:r>
          </a:p>
          <a:p>
            <a:pPr lvl="1">
              <a:spcBef>
                <a:spcPts val="1000"/>
              </a:spcBef>
              <a:defRPr/>
            </a:pPr>
            <a:r>
              <a:rPr lang="nl-NL" b="1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pre-</a:t>
            </a:r>
            <a:r>
              <a:rPr lang="nl-NL" dirty="0" err="1"/>
              <a:t>infection</a:t>
            </a:r>
            <a:r>
              <a:rPr lang="nl-NL" dirty="0"/>
              <a:t> score </a:t>
            </a:r>
            <a:r>
              <a:rPr lang="nl-NL" dirty="0" err="1"/>
              <a:t>and</a:t>
            </a:r>
            <a:r>
              <a:rPr lang="nl-NL" dirty="0"/>
              <a:t> post-</a:t>
            </a:r>
            <a:r>
              <a:rPr lang="nl-NL" dirty="0" err="1"/>
              <a:t>infection</a:t>
            </a:r>
            <a:r>
              <a:rPr lang="nl-NL" dirty="0"/>
              <a:t> score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b="1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Data: 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First infections only (~23,000); at least one CIS score 14-90 days pre-infection and one questionnaire 0-300 days post-infection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~ 22,000 pre-infection CIS scores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~ 45,000 post-infection CIS scores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Per variant, sex, age group, vaccination status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BCAA361-5C7E-45D6-BCF8-EAA2E823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12" y="1561379"/>
            <a:ext cx="581322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42DD0742-3D95-481F-A12B-C2CCCA3B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3629"/>
            <a:ext cx="5517388" cy="337173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32D783-C3D7-4D33-B9B8-6F39FAE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Results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2B3B-8EE1-4095-AF4D-0948B36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559F-3EE9-4EB8-B323-21BF7EF6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1EB4-94F7-460D-9C55-BC4F82FE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10" name="Picture 9" descr="A picture containing plot, text, diagram, line&#10;&#10;Description automatically generated">
            <a:extLst>
              <a:ext uri="{FF2B5EF4-FFF2-40B4-BE49-F238E27FC236}">
                <a16:creationId xmlns:a16="http://schemas.microsoft.com/office/drawing/2014/main" id="{B20B315C-0352-4D80-BA70-36C7937B0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30" y="44381"/>
            <a:ext cx="5615867" cy="3431919"/>
          </a:xfrm>
          <a:prstGeom prst="rect">
            <a:avLst/>
          </a:prstGeom>
        </p:spPr>
      </p:pic>
      <p:pic>
        <p:nvPicPr>
          <p:cNvPr id="13" name="Picture 12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47E8BE22-4E09-4EE3-A401-FFF287139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26" y="3445778"/>
            <a:ext cx="5527544" cy="3377944"/>
          </a:xfrm>
          <a:prstGeom prst="rect">
            <a:avLst/>
          </a:prstGeom>
        </p:spPr>
      </p:pic>
      <p:pic>
        <p:nvPicPr>
          <p:cNvPr id="16" name="Picture 15" descr="A picture containing diagram, text, plot, line&#10;&#10;Description automatically generated">
            <a:extLst>
              <a:ext uri="{FF2B5EF4-FFF2-40B4-BE49-F238E27FC236}">
                <a16:creationId xmlns:a16="http://schemas.microsoft.com/office/drawing/2014/main" id="{0813D7B6-D77F-446C-86AB-489918323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2" y="46764"/>
            <a:ext cx="5517388" cy="33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5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8BF4D9-F376-401E-B195-C5E03C96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289485"/>
            <a:ext cx="5302614" cy="3931928"/>
          </a:xfrm>
        </p:spPr>
        <p:txBody>
          <a:bodyPr numCol="1">
            <a:normAutofit/>
          </a:bodyPr>
          <a:lstStyle/>
          <a:p>
            <a:r>
              <a:rPr lang="en-US" dirty="0" err="1"/>
              <a:t>Verschilscore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laatste</a:t>
            </a:r>
            <a:r>
              <a:rPr lang="en-US" dirty="0"/>
              <a:t> pre-</a:t>
            </a:r>
            <a:r>
              <a:rPr lang="en-US" dirty="0" err="1"/>
              <a:t>infectie</a:t>
            </a:r>
            <a:r>
              <a:rPr lang="en-US" dirty="0"/>
              <a:t> meting </a:t>
            </a:r>
            <a:r>
              <a:rPr lang="en-US" dirty="0" err="1"/>
              <a:t>en</a:t>
            </a:r>
            <a:r>
              <a:rPr lang="en-US" dirty="0"/>
              <a:t> post-</a:t>
            </a:r>
            <a:r>
              <a:rPr lang="en-US" dirty="0" err="1"/>
              <a:t>infectie</a:t>
            </a:r>
            <a:r>
              <a:rPr lang="en-US" dirty="0"/>
              <a:t> meting</a:t>
            </a:r>
          </a:p>
          <a:p>
            <a:r>
              <a:rPr lang="nl-NL" dirty="0"/>
              <a:t>Verschil tussen Delta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Omicron</a:t>
            </a:r>
            <a:r>
              <a:rPr lang="nl-NL" dirty="0"/>
              <a:t>; niet tussen verschillende </a:t>
            </a:r>
            <a:r>
              <a:rPr lang="nl-NL" dirty="0" err="1"/>
              <a:t>vaccinatiestatussen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2D783-C3D7-4D33-B9B8-6F39FAE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Results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2B3B-8EE1-4095-AF4D-0948B36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559F-3EE9-4EB8-B323-21BF7EF6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1EB4-94F7-460D-9C55-BC4F82FE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12" name="Picture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8DC6C25F-2767-4BA4-909D-D8B14FCC2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53" y="3412222"/>
            <a:ext cx="5638900" cy="3445995"/>
          </a:xfrm>
          <a:prstGeom prst="rect">
            <a:avLst/>
          </a:prstGeom>
        </p:spPr>
      </p:pic>
      <p:pic>
        <p:nvPicPr>
          <p:cNvPr id="14" name="Picture 1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60E510AB-297D-4FEC-8BFB-B762F96CF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9" y="0"/>
            <a:ext cx="5638900" cy="34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8BF4D9-F376-401E-B195-C5E03C96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289485"/>
            <a:ext cx="10321022" cy="3931928"/>
          </a:xfrm>
        </p:spPr>
        <p:txBody>
          <a:bodyPr numCol="1">
            <a:normAutofit/>
          </a:bodyPr>
          <a:lstStyle/>
          <a:p>
            <a:r>
              <a:rPr lang="en-US" dirty="0" err="1"/>
              <a:t>Statistisch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van </a:t>
            </a:r>
            <a:r>
              <a:rPr lang="en-US" dirty="0" err="1"/>
              <a:t>verschillen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groepen</a:t>
            </a:r>
            <a:endParaRPr lang="en-US" dirty="0"/>
          </a:p>
          <a:p>
            <a:r>
              <a:rPr lang="en-US" dirty="0"/>
              <a:t>Dropout </a:t>
            </a:r>
            <a:r>
              <a:rPr lang="en-US" dirty="0" err="1"/>
              <a:t>studie</a:t>
            </a:r>
            <a:r>
              <a:rPr lang="en-US" dirty="0"/>
              <a:t> door </a:t>
            </a:r>
            <a:r>
              <a:rPr lang="en-US" dirty="0" err="1"/>
              <a:t>vermoeidheid</a:t>
            </a:r>
            <a:endParaRPr lang="en-US" dirty="0"/>
          </a:p>
          <a:p>
            <a:r>
              <a:rPr lang="en-US" dirty="0"/>
              <a:t>Survival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 err="1"/>
              <a:t>Vergelijking</a:t>
            </a:r>
            <a:r>
              <a:rPr lang="en-US" dirty="0"/>
              <a:t> met </a:t>
            </a:r>
            <a:r>
              <a:rPr lang="en-US" dirty="0" err="1"/>
              <a:t>deelnemers</a:t>
            </a:r>
            <a:r>
              <a:rPr lang="en-US" dirty="0"/>
              <a:t> </a:t>
            </a:r>
            <a:r>
              <a:rPr lang="en-US" dirty="0" err="1"/>
              <a:t>zónder</a:t>
            </a:r>
            <a:r>
              <a:rPr lang="en-US" dirty="0"/>
              <a:t> </a:t>
            </a:r>
            <a:r>
              <a:rPr lang="en-US" dirty="0" err="1"/>
              <a:t>infectie</a:t>
            </a:r>
            <a:r>
              <a:rPr lang="en-US" dirty="0"/>
              <a:t> (</a:t>
            </a:r>
            <a:r>
              <a:rPr lang="en-US" dirty="0" err="1"/>
              <a:t>controles</a:t>
            </a:r>
            <a:r>
              <a:rPr lang="en-US" dirty="0"/>
              <a:t> / non-exposed) </a:t>
            </a:r>
          </a:p>
          <a:p>
            <a:r>
              <a:rPr lang="en-US" dirty="0" err="1"/>
              <a:t>Analyse</a:t>
            </a:r>
            <a:r>
              <a:rPr lang="en-US" dirty="0"/>
              <a:t> van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uitkomstvariabele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2D783-C3D7-4D33-B9B8-6F39FAE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C7"/>
                </a:solidFill>
              </a:rPr>
              <a:t>Discussion / questions</a:t>
            </a:r>
            <a:endParaRPr lang="nl-NL" dirty="0">
              <a:solidFill>
                <a:srgbClr val="007BC7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2B3B-8EE1-4095-AF4D-0948B36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559F-3EE9-4EB8-B323-21BF7EF6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1EB4-94F7-460D-9C55-BC4F82FE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45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DBDC38D959E44A3FBBD30B227F414" ma:contentTypeVersion="6" ma:contentTypeDescription="Een nieuw document maken." ma:contentTypeScope="" ma:versionID="05a99d405f8d2cce3a46bc56fb753386">
  <xsd:schema xmlns:xsd="http://www.w3.org/2001/XMLSchema" xmlns:xs="http://www.w3.org/2001/XMLSchema" xmlns:p="http://schemas.microsoft.com/office/2006/metadata/properties" xmlns:ns2="3d2a0b49-301e-40f4-80f9-0157ad55ee3e" xmlns:ns3="a80870ed-5be1-4961-8a8a-85f8ed09717b" targetNamespace="http://schemas.microsoft.com/office/2006/metadata/properties" ma:root="true" ma:fieldsID="5502851acd33990d69f51aabdfd573a9" ns2:_="" ns3:_="">
    <xsd:import namespace="3d2a0b49-301e-40f4-80f9-0157ad55ee3e"/>
    <xsd:import namespace="a80870ed-5be1-4961-8a8a-85f8ed097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a0b49-301e-40f4-80f9-0157ad55ee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870ed-5be1-4961-8a8a-85f8ed0971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D6DECF-1F04-4885-B14A-0F78AEC92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2a0b49-301e-40f4-80f9-0157ad55ee3e"/>
    <ds:schemaRef ds:uri="a80870ed-5be1-4961-8a8a-85f8ed097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F366F4-4015-4CC1-B218-09D7C8FC47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58C464-84AC-463A-B20A-9961C1585065}">
  <ds:schemaRefs>
    <ds:schemaRef ds:uri="3d2a0b49-301e-40f4-80f9-0157ad55ee3e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a80870ed-5be1-4961-8a8a-85f8ed09717b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414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Long-term fatigue after SARS-CoV-2 infection </vt:lpstr>
      <vt:lpstr>Research questions</vt:lpstr>
      <vt:lpstr>Methods – VASCO</vt:lpstr>
      <vt:lpstr>Methods – longCOVID</vt:lpstr>
      <vt:lpstr>Methods – CIS-fatigue score</vt:lpstr>
      <vt:lpstr>Methods – Statistical analysis</vt:lpstr>
      <vt:lpstr>Results</vt:lpstr>
      <vt:lpstr>Results</vt:lpstr>
      <vt:lpstr>Discussion / questions</vt:lpstr>
      <vt:lpstr>Results</vt:lpstr>
      <vt:lpstr>LongCOVID inclusion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Huiberts</dc:creator>
  <cp:lastModifiedBy>Anne Huiberts</cp:lastModifiedBy>
  <cp:revision>31</cp:revision>
  <dcterms:created xsi:type="dcterms:W3CDTF">2023-03-13T10:25:52Z</dcterms:created>
  <dcterms:modified xsi:type="dcterms:W3CDTF">2023-06-01T13:59:10Z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0x01010070FDBDC38D959E44A3FBBD30B227F414</vt:lpwstr>
  </property>
</Properties>
</file>