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0" r:id="rId3"/>
    <p:sldId id="272" r:id="rId4"/>
    <p:sldId id="25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B8BD-C983-487B-9D92-7AFD607C68A0}">
  <a:tblStyle styleId="{9C38B8BD-C983-487B-9D92-7AFD607C6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5CBC914-8CFA-1245-7EEB-EC3DEBF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D48B10F1-9AB6-921F-2E1C-5BBD2EE96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6F77B5E0-30D0-DB7D-4D89-3FC0049B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3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42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8"/>
            <a:ext cx="448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48050" y="1738069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Introducción al Data Warehousing</a:t>
            </a:r>
            <a:endParaRPr sz="4000" dirty="0"/>
          </a:p>
        </p:txBody>
      </p:sp>
      <p:sp>
        <p:nvSpPr>
          <p:cNvPr id="54" name="Google Shape;54;p16"/>
          <p:cNvSpPr txBox="1"/>
          <p:nvPr/>
        </p:nvSpPr>
        <p:spPr>
          <a:xfrm>
            <a:off x="5456724" y="653434"/>
            <a:ext cx="2519782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Buonincontro, Brenda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5456725" y="1515166"/>
            <a:ext cx="2519780" cy="4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Carlos	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56724" y="2377054"/>
            <a:ext cx="2519781" cy="43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Mariano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456724" y="3238630"/>
            <a:ext cx="2519782" cy="431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Molteni, María Pía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54;p16">
            <a:extLst>
              <a:ext uri="{FF2B5EF4-FFF2-40B4-BE49-F238E27FC236}">
                <a16:creationId xmlns:a16="http://schemas.microsoft.com/office/drawing/2014/main" id="{FE1CA5FD-1E5D-D57F-ED6A-DE96CC49C845}"/>
              </a:ext>
            </a:extLst>
          </p:cNvPr>
          <p:cNvSpPr txBox="1"/>
          <p:nvPr/>
        </p:nvSpPr>
        <p:spPr>
          <a:xfrm>
            <a:off x="5456724" y="4100207"/>
            <a:ext cx="2519782" cy="431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Ton Vanerio, Nicolás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1B8F687A-A11F-7224-69B8-EC3AFFA22006}"/>
              </a:ext>
            </a:extLst>
          </p:cNvPr>
          <p:cNvSpPr txBox="1"/>
          <p:nvPr/>
        </p:nvSpPr>
        <p:spPr>
          <a:xfrm>
            <a:off x="560378" y="3307969"/>
            <a:ext cx="426274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Maestría en Ciencia de Datos – Universidad Austral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E03FFAD-B540-441D-EB0F-ABA8A953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FF4670DA-2ADB-661B-C7D7-3E7F68BF1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3596" y="1786800"/>
            <a:ext cx="5756807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del Data Warehouse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747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6;p23">
            <a:extLst>
              <a:ext uri="{FF2B5EF4-FFF2-40B4-BE49-F238E27FC236}">
                <a16:creationId xmlns:a16="http://schemas.microsoft.com/office/drawing/2014/main" id="{4733F7E3-98A7-CB2C-F20B-2AF8D772F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6249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Arquitectura por capas</a:t>
            </a:r>
            <a:endParaRPr dirty="0"/>
          </a:p>
        </p:txBody>
      </p:sp>
      <p:cxnSp>
        <p:nvCxnSpPr>
          <p:cNvPr id="6" name="Google Shape;368;p23">
            <a:extLst>
              <a:ext uri="{FF2B5EF4-FFF2-40B4-BE49-F238E27FC236}">
                <a16:creationId xmlns:a16="http://schemas.microsoft.com/office/drawing/2014/main" id="{29B094CF-84B1-E22B-1C9A-CC1E8C822030}"/>
              </a:ext>
            </a:extLst>
          </p:cNvPr>
          <p:cNvCxnSpPr/>
          <p:nvPr/>
        </p:nvCxnSpPr>
        <p:spPr>
          <a:xfrm>
            <a:off x="4572000" y="785874"/>
            <a:ext cx="0" cy="36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369;p23">
            <a:extLst>
              <a:ext uri="{FF2B5EF4-FFF2-40B4-BE49-F238E27FC236}">
                <a16:creationId xmlns:a16="http://schemas.microsoft.com/office/drawing/2014/main" id="{F2C5D20F-0CF7-A568-8DAF-3B14AD81F8F9}"/>
              </a:ext>
            </a:extLst>
          </p:cNvPr>
          <p:cNvSpPr/>
          <p:nvPr/>
        </p:nvSpPr>
        <p:spPr>
          <a:xfrm>
            <a:off x="4381048" y="958284"/>
            <a:ext cx="381900" cy="3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370;p23">
            <a:extLst>
              <a:ext uri="{FF2B5EF4-FFF2-40B4-BE49-F238E27FC236}">
                <a16:creationId xmlns:a16="http://schemas.microsoft.com/office/drawing/2014/main" id="{859F9300-30B0-F357-C87C-B1B72BA67C3E}"/>
              </a:ext>
            </a:extLst>
          </p:cNvPr>
          <p:cNvSpPr/>
          <p:nvPr/>
        </p:nvSpPr>
        <p:spPr>
          <a:xfrm>
            <a:off x="4381048" y="1677206"/>
            <a:ext cx="381900" cy="38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371;p23">
            <a:extLst>
              <a:ext uri="{FF2B5EF4-FFF2-40B4-BE49-F238E27FC236}">
                <a16:creationId xmlns:a16="http://schemas.microsoft.com/office/drawing/2014/main" id="{E20074CC-429F-F5B4-E509-77C161DAE8F0}"/>
              </a:ext>
            </a:extLst>
          </p:cNvPr>
          <p:cNvSpPr/>
          <p:nvPr/>
        </p:nvSpPr>
        <p:spPr>
          <a:xfrm>
            <a:off x="4381048" y="2396128"/>
            <a:ext cx="381900" cy="38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" name="Google Shape;372;p23">
            <a:extLst>
              <a:ext uri="{FF2B5EF4-FFF2-40B4-BE49-F238E27FC236}">
                <a16:creationId xmlns:a16="http://schemas.microsoft.com/office/drawing/2014/main" id="{B94B8137-034D-05D3-3E3C-6FDA1A992654}"/>
              </a:ext>
            </a:extLst>
          </p:cNvPr>
          <p:cNvSpPr/>
          <p:nvPr/>
        </p:nvSpPr>
        <p:spPr>
          <a:xfrm>
            <a:off x="4381048" y="3115050"/>
            <a:ext cx="381900" cy="38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Google Shape;373;p23">
            <a:extLst>
              <a:ext uri="{FF2B5EF4-FFF2-40B4-BE49-F238E27FC236}">
                <a16:creationId xmlns:a16="http://schemas.microsoft.com/office/drawing/2014/main" id="{0E9691BF-37E3-627F-194D-3F6482F9C85E}"/>
              </a:ext>
            </a:extLst>
          </p:cNvPr>
          <p:cNvSpPr/>
          <p:nvPr/>
        </p:nvSpPr>
        <p:spPr>
          <a:xfrm>
            <a:off x="4381048" y="3833972"/>
            <a:ext cx="381900" cy="38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374;p23">
            <a:extLst>
              <a:ext uri="{FF2B5EF4-FFF2-40B4-BE49-F238E27FC236}">
                <a16:creationId xmlns:a16="http://schemas.microsoft.com/office/drawing/2014/main" id="{DBC4383A-B347-1EE2-2B44-C55A4CAB6736}"/>
              </a:ext>
            </a:extLst>
          </p:cNvPr>
          <p:cNvSpPr txBox="1"/>
          <p:nvPr/>
        </p:nvSpPr>
        <p:spPr>
          <a:xfrm>
            <a:off x="624080" y="2185163"/>
            <a:ext cx="2170434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Integración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375;p23">
            <a:extLst>
              <a:ext uri="{FF2B5EF4-FFF2-40B4-BE49-F238E27FC236}">
                <a16:creationId xmlns:a16="http://schemas.microsoft.com/office/drawing/2014/main" id="{DBF82953-149E-3B0F-B874-B40603AF1EF4}"/>
              </a:ext>
            </a:extLst>
          </p:cNvPr>
          <p:cNvSpPr txBox="1"/>
          <p:nvPr/>
        </p:nvSpPr>
        <p:spPr>
          <a:xfrm>
            <a:off x="624080" y="250418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ING_* (Ingestion Layer)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Integridad Referencial + Validación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376;p23">
            <a:extLst>
              <a:ext uri="{FF2B5EF4-FFF2-40B4-BE49-F238E27FC236}">
                <a16:creationId xmlns:a16="http://schemas.microsoft.com/office/drawing/2014/main" id="{1D0C2276-62EB-EA82-59D5-3A8C4355193A}"/>
              </a:ext>
            </a:extLst>
          </p:cNvPr>
          <p:cNvSpPr txBox="1"/>
          <p:nvPr/>
        </p:nvSpPr>
        <p:spPr>
          <a:xfrm>
            <a:off x="624080" y="1066338"/>
            <a:ext cx="1986000" cy="8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DP1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Ventas Mensuales </a:t>
            </a: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DP2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Performance Empleados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DP3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Logística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" name="Google Shape;377;p23">
            <a:extLst>
              <a:ext uri="{FF2B5EF4-FFF2-40B4-BE49-F238E27FC236}">
                <a16:creationId xmlns:a16="http://schemas.microsoft.com/office/drawing/2014/main" id="{EBE2E369-B588-97BB-7D34-DC808C57F6DD}"/>
              </a:ext>
            </a:extLst>
          </p:cNvPr>
          <p:cNvSpPr txBox="1"/>
          <p:nvPr/>
        </p:nvSpPr>
        <p:spPr>
          <a:xfrm>
            <a:off x="624080" y="747317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Productos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378;p23">
            <a:extLst>
              <a:ext uri="{FF2B5EF4-FFF2-40B4-BE49-F238E27FC236}">
                <a16:creationId xmlns:a16="http://schemas.microsoft.com/office/drawing/2014/main" id="{6DB165E0-3FFB-C472-21D6-1752B35CD1EA}"/>
              </a:ext>
            </a:extLst>
          </p:cNvPr>
          <p:cNvSpPr/>
          <p:nvPr/>
        </p:nvSpPr>
        <p:spPr>
          <a:xfrm>
            <a:off x="2607177" y="789815"/>
            <a:ext cx="718800" cy="7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" name="Google Shape;379;p23">
            <a:extLst>
              <a:ext uri="{FF2B5EF4-FFF2-40B4-BE49-F238E27FC236}">
                <a16:creationId xmlns:a16="http://schemas.microsoft.com/office/drawing/2014/main" id="{A796D723-C43D-2A28-1CBB-A498EF579912}"/>
              </a:ext>
            </a:extLst>
          </p:cNvPr>
          <p:cNvCxnSpPr>
            <a:stCxn id="16" idx="6"/>
            <a:endCxn id="7" idx="2"/>
          </p:cNvCxnSpPr>
          <p:nvPr/>
        </p:nvCxnSpPr>
        <p:spPr>
          <a:xfrm>
            <a:off x="3325977" y="1149215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80;p23">
            <a:extLst>
              <a:ext uri="{FF2B5EF4-FFF2-40B4-BE49-F238E27FC236}">
                <a16:creationId xmlns:a16="http://schemas.microsoft.com/office/drawing/2014/main" id="{2D945674-4EF5-78BF-A18D-FF6CA3A3B439}"/>
              </a:ext>
            </a:extLst>
          </p:cNvPr>
          <p:cNvSpPr/>
          <p:nvPr/>
        </p:nvSpPr>
        <p:spPr>
          <a:xfrm>
            <a:off x="2607177" y="2227677"/>
            <a:ext cx="718800" cy="7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" name="Google Shape;381;p23">
            <a:extLst>
              <a:ext uri="{FF2B5EF4-FFF2-40B4-BE49-F238E27FC236}">
                <a16:creationId xmlns:a16="http://schemas.microsoft.com/office/drawing/2014/main" id="{DF8B23B1-37B5-6E58-007D-28C7C47FE8D9}"/>
              </a:ext>
            </a:extLst>
          </p:cNvPr>
          <p:cNvCxnSpPr>
            <a:stCxn id="18" idx="6"/>
            <a:endCxn id="9" idx="2"/>
          </p:cNvCxnSpPr>
          <p:nvPr/>
        </p:nvCxnSpPr>
        <p:spPr>
          <a:xfrm>
            <a:off x="3325977" y="2587077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82;p23">
            <a:extLst>
              <a:ext uri="{FF2B5EF4-FFF2-40B4-BE49-F238E27FC236}">
                <a16:creationId xmlns:a16="http://schemas.microsoft.com/office/drawing/2014/main" id="{A71B8C8D-1178-767A-DCFC-B5E73BD64D7B}"/>
              </a:ext>
            </a:extLst>
          </p:cNvPr>
          <p:cNvSpPr txBox="1"/>
          <p:nvPr/>
        </p:nvSpPr>
        <p:spPr>
          <a:xfrm>
            <a:off x="624080" y="3624775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Fuente de datos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" name="Google Shape;383;p23">
            <a:extLst>
              <a:ext uri="{FF2B5EF4-FFF2-40B4-BE49-F238E27FC236}">
                <a16:creationId xmlns:a16="http://schemas.microsoft.com/office/drawing/2014/main" id="{5E98D094-9FDC-50BF-60ED-169E8394BA76}"/>
              </a:ext>
            </a:extLst>
          </p:cNvPr>
          <p:cNvSpPr txBox="1"/>
          <p:nvPr/>
        </p:nvSpPr>
        <p:spPr>
          <a:xfrm>
            <a:off x="624080" y="39437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CSV’s (Ingesta1 + Ingesta2)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" name="Google Shape;384;p23">
            <a:extLst>
              <a:ext uri="{FF2B5EF4-FFF2-40B4-BE49-F238E27FC236}">
                <a16:creationId xmlns:a16="http://schemas.microsoft.com/office/drawing/2014/main" id="{A9BF13A9-C46F-75C9-9AB3-1EB1CC4DF88E}"/>
              </a:ext>
            </a:extLst>
          </p:cNvPr>
          <p:cNvSpPr/>
          <p:nvPr/>
        </p:nvSpPr>
        <p:spPr>
          <a:xfrm>
            <a:off x="2607177" y="3667290"/>
            <a:ext cx="718800" cy="7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" name="Google Shape;385;p23">
            <a:extLst>
              <a:ext uri="{FF2B5EF4-FFF2-40B4-BE49-F238E27FC236}">
                <a16:creationId xmlns:a16="http://schemas.microsoft.com/office/drawing/2014/main" id="{962FCFF7-4A7F-578E-9853-DC6EDF8F826F}"/>
              </a:ext>
            </a:extLst>
          </p:cNvPr>
          <p:cNvCxnSpPr>
            <a:stCxn id="22" idx="6"/>
            <a:endCxn id="11" idx="2"/>
          </p:cNvCxnSpPr>
          <p:nvPr/>
        </p:nvCxnSpPr>
        <p:spPr>
          <a:xfrm rot="10800000" flipH="1">
            <a:off x="3325977" y="4024890"/>
            <a:ext cx="1055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386;p23">
            <a:extLst>
              <a:ext uri="{FF2B5EF4-FFF2-40B4-BE49-F238E27FC236}">
                <a16:creationId xmlns:a16="http://schemas.microsoft.com/office/drawing/2014/main" id="{D9711333-A6AA-421A-708D-C2984C8C348A}"/>
              </a:ext>
            </a:extLst>
          </p:cNvPr>
          <p:cNvSpPr txBox="1"/>
          <p:nvPr/>
        </p:nvSpPr>
        <p:spPr>
          <a:xfrm flipH="1">
            <a:off x="6598912" y="1801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DWA_DIM_*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clientes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emplados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DWA_FACT_*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hechos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</p:txBody>
      </p:sp>
      <p:sp>
        <p:nvSpPr>
          <p:cNvPr id="25" name="Google Shape;387;p23">
            <a:extLst>
              <a:ext uri="{FF2B5EF4-FFF2-40B4-BE49-F238E27FC236}">
                <a16:creationId xmlns:a16="http://schemas.microsoft.com/office/drawing/2014/main" id="{0B7BE0F9-999A-FFA5-DF9C-EF49F8365953}"/>
              </a:ext>
            </a:extLst>
          </p:cNvPr>
          <p:cNvSpPr txBox="1"/>
          <p:nvPr/>
        </p:nvSpPr>
        <p:spPr>
          <a:xfrm flipH="1">
            <a:off x="5674718" y="1465761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DW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388;p23">
            <a:extLst>
              <a:ext uri="{FF2B5EF4-FFF2-40B4-BE49-F238E27FC236}">
                <a16:creationId xmlns:a16="http://schemas.microsoft.com/office/drawing/2014/main" id="{B14B939D-6C69-CC43-5EF4-73E8C88907A7}"/>
              </a:ext>
            </a:extLst>
          </p:cNvPr>
          <p:cNvSpPr/>
          <p:nvPr/>
        </p:nvSpPr>
        <p:spPr>
          <a:xfrm flipH="1">
            <a:off x="5818030" y="1508740"/>
            <a:ext cx="718800" cy="7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" name="Google Shape;389;p23">
            <a:extLst>
              <a:ext uri="{FF2B5EF4-FFF2-40B4-BE49-F238E27FC236}">
                <a16:creationId xmlns:a16="http://schemas.microsoft.com/office/drawing/2014/main" id="{6B3E21E2-5CCF-884C-1C65-7E2844F0EB8C}"/>
              </a:ext>
            </a:extLst>
          </p:cNvPr>
          <p:cNvCxnSpPr>
            <a:stCxn id="26" idx="6"/>
            <a:endCxn id="8" idx="6"/>
          </p:cNvCxnSpPr>
          <p:nvPr/>
        </p:nvCxnSpPr>
        <p:spPr>
          <a:xfrm rot="10800000">
            <a:off x="4762930" y="1868140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90;p23">
            <a:extLst>
              <a:ext uri="{FF2B5EF4-FFF2-40B4-BE49-F238E27FC236}">
                <a16:creationId xmlns:a16="http://schemas.microsoft.com/office/drawing/2014/main" id="{979B9D0D-B16A-D6A9-8577-33437F0967ED}"/>
              </a:ext>
            </a:extLst>
          </p:cNvPr>
          <p:cNvSpPr txBox="1"/>
          <p:nvPr/>
        </p:nvSpPr>
        <p:spPr>
          <a:xfrm flipH="1">
            <a:off x="6533927" y="290408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Staging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391;p23">
            <a:extLst>
              <a:ext uri="{FF2B5EF4-FFF2-40B4-BE49-F238E27FC236}">
                <a16:creationId xmlns:a16="http://schemas.microsoft.com/office/drawing/2014/main" id="{0C8DAB21-0EA4-97FC-E5CE-1930B5FF2005}"/>
              </a:ext>
            </a:extLst>
          </p:cNvPr>
          <p:cNvSpPr txBox="1"/>
          <p:nvPr/>
        </p:nvSpPr>
        <p:spPr>
          <a:xfrm flipH="1">
            <a:off x="6533927" y="322310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TMP_* (Temporal): 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Validación + Limpieza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TMP2_* (Incremental):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Actualizaciones incrementales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" name="Google Shape;392;p23">
            <a:extLst>
              <a:ext uri="{FF2B5EF4-FFF2-40B4-BE49-F238E27FC236}">
                <a16:creationId xmlns:a16="http://schemas.microsoft.com/office/drawing/2014/main" id="{7EE229D6-8254-3ECE-8BEA-4730786FE2BA}"/>
              </a:ext>
            </a:extLst>
          </p:cNvPr>
          <p:cNvSpPr/>
          <p:nvPr/>
        </p:nvSpPr>
        <p:spPr>
          <a:xfrm flipH="1">
            <a:off x="5818030" y="2946602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" name="Google Shape;393;p23">
            <a:extLst>
              <a:ext uri="{FF2B5EF4-FFF2-40B4-BE49-F238E27FC236}">
                <a16:creationId xmlns:a16="http://schemas.microsoft.com/office/drawing/2014/main" id="{09254007-2384-F3C1-0EEC-DC71C0451861}"/>
              </a:ext>
            </a:extLst>
          </p:cNvPr>
          <p:cNvCxnSpPr>
            <a:stCxn id="30" idx="6"/>
            <a:endCxn id="10" idx="6"/>
          </p:cNvCxnSpPr>
          <p:nvPr/>
        </p:nvCxnSpPr>
        <p:spPr>
          <a:xfrm rot="10800000">
            <a:off x="4762930" y="3306002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94;p23">
            <a:extLst>
              <a:ext uri="{FF2B5EF4-FFF2-40B4-BE49-F238E27FC236}">
                <a16:creationId xmlns:a16="http://schemas.microsoft.com/office/drawing/2014/main" id="{3C6E3889-539C-2BD1-A135-A13482DA1F70}"/>
              </a:ext>
            </a:extLst>
          </p:cNvPr>
          <p:cNvGrpSpPr/>
          <p:nvPr/>
        </p:nvGrpSpPr>
        <p:grpSpPr>
          <a:xfrm>
            <a:off x="6035624" y="1728170"/>
            <a:ext cx="280718" cy="279975"/>
            <a:chOff x="-34005425" y="3945575"/>
            <a:chExt cx="293025" cy="292250"/>
          </a:xfrm>
        </p:grpSpPr>
        <p:sp>
          <p:nvSpPr>
            <p:cNvPr id="33" name="Google Shape;395;p23">
              <a:extLst>
                <a:ext uri="{FF2B5EF4-FFF2-40B4-BE49-F238E27FC236}">
                  <a16:creationId xmlns:a16="http://schemas.microsoft.com/office/drawing/2014/main" id="{A2CE69C7-1699-2CBF-7666-12696D64A4DE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23">
              <a:extLst>
                <a:ext uri="{FF2B5EF4-FFF2-40B4-BE49-F238E27FC236}">
                  <a16:creationId xmlns:a16="http://schemas.microsoft.com/office/drawing/2014/main" id="{AF0D9554-A917-CF4C-8A48-20CA0A03F3D0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68B5BEE1-9761-20B0-1C2E-825BB88BD9C8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8;p23">
            <a:extLst>
              <a:ext uri="{FF2B5EF4-FFF2-40B4-BE49-F238E27FC236}">
                <a16:creationId xmlns:a16="http://schemas.microsoft.com/office/drawing/2014/main" id="{B51E1B28-A97F-E6AB-8DF7-F02B35B651DF}"/>
              </a:ext>
            </a:extLst>
          </p:cNvPr>
          <p:cNvGrpSpPr/>
          <p:nvPr/>
        </p:nvGrpSpPr>
        <p:grpSpPr>
          <a:xfrm>
            <a:off x="2828053" y="1008868"/>
            <a:ext cx="279952" cy="280718"/>
            <a:chOff x="-33645475" y="3944800"/>
            <a:chExt cx="292225" cy="293025"/>
          </a:xfrm>
        </p:grpSpPr>
        <p:sp>
          <p:nvSpPr>
            <p:cNvPr id="37" name="Google Shape;399;p23">
              <a:extLst>
                <a:ext uri="{FF2B5EF4-FFF2-40B4-BE49-F238E27FC236}">
                  <a16:creationId xmlns:a16="http://schemas.microsoft.com/office/drawing/2014/main" id="{11BBA0C6-1F80-1DA9-D50B-0EFA5DCF081F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23">
              <a:extLst>
                <a:ext uri="{FF2B5EF4-FFF2-40B4-BE49-F238E27FC236}">
                  <a16:creationId xmlns:a16="http://schemas.microsoft.com/office/drawing/2014/main" id="{BA8294AB-DC5E-45B5-B922-D32B3CE34E04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1;p23">
              <a:extLst>
                <a:ext uri="{FF2B5EF4-FFF2-40B4-BE49-F238E27FC236}">
                  <a16:creationId xmlns:a16="http://schemas.microsoft.com/office/drawing/2014/main" id="{87317ABF-741A-CD16-A355-2C80C1ACA854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2;p23">
              <a:extLst>
                <a:ext uri="{FF2B5EF4-FFF2-40B4-BE49-F238E27FC236}">
                  <a16:creationId xmlns:a16="http://schemas.microsoft.com/office/drawing/2014/main" id="{0A835927-C498-5EF5-34D1-134A7B948E07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;p23">
              <a:extLst>
                <a:ext uri="{FF2B5EF4-FFF2-40B4-BE49-F238E27FC236}">
                  <a16:creationId xmlns:a16="http://schemas.microsoft.com/office/drawing/2014/main" id="{4CDB4567-EC9D-2439-73CC-27B6A1B55CB7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;p23">
              <a:extLst>
                <a:ext uri="{FF2B5EF4-FFF2-40B4-BE49-F238E27FC236}">
                  <a16:creationId xmlns:a16="http://schemas.microsoft.com/office/drawing/2014/main" id="{CF118257-2502-0AF0-F418-A734DB7FDC71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;p23">
              <a:extLst>
                <a:ext uri="{FF2B5EF4-FFF2-40B4-BE49-F238E27FC236}">
                  <a16:creationId xmlns:a16="http://schemas.microsoft.com/office/drawing/2014/main" id="{1AC5B6F1-0A58-2972-800C-1FBCE94D3A0A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;p23">
              <a:extLst>
                <a:ext uri="{FF2B5EF4-FFF2-40B4-BE49-F238E27FC236}">
                  <a16:creationId xmlns:a16="http://schemas.microsoft.com/office/drawing/2014/main" id="{672E3801-F669-9308-0F84-68A542651B5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7;p23">
              <a:extLst>
                <a:ext uri="{FF2B5EF4-FFF2-40B4-BE49-F238E27FC236}">
                  <a16:creationId xmlns:a16="http://schemas.microsoft.com/office/drawing/2014/main" id="{0CB4F0C7-12DA-47DE-30D7-7361A5CF4CB0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8;p23">
              <a:extLst>
                <a:ext uri="{FF2B5EF4-FFF2-40B4-BE49-F238E27FC236}">
                  <a16:creationId xmlns:a16="http://schemas.microsoft.com/office/drawing/2014/main" id="{CF150C11-6341-AF2D-DC07-82ABADDEEA3F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09;p23">
            <a:extLst>
              <a:ext uri="{FF2B5EF4-FFF2-40B4-BE49-F238E27FC236}">
                <a16:creationId xmlns:a16="http://schemas.microsoft.com/office/drawing/2014/main" id="{20B10F7C-9DCF-314A-00B7-A6B54DF00FC4}"/>
              </a:ext>
            </a:extLst>
          </p:cNvPr>
          <p:cNvGrpSpPr/>
          <p:nvPr/>
        </p:nvGrpSpPr>
        <p:grpSpPr>
          <a:xfrm>
            <a:off x="2828030" y="3884581"/>
            <a:ext cx="279976" cy="279952"/>
            <a:chOff x="-30354000" y="3569100"/>
            <a:chExt cx="292250" cy="292225"/>
          </a:xfrm>
        </p:grpSpPr>
        <p:sp>
          <p:nvSpPr>
            <p:cNvPr id="48" name="Google Shape;410;p23">
              <a:extLst>
                <a:ext uri="{FF2B5EF4-FFF2-40B4-BE49-F238E27FC236}">
                  <a16:creationId xmlns:a16="http://schemas.microsoft.com/office/drawing/2014/main" id="{5B0B79F5-ADE2-B204-7A0E-9F3D22773F3E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;p23">
              <a:extLst>
                <a:ext uri="{FF2B5EF4-FFF2-40B4-BE49-F238E27FC236}">
                  <a16:creationId xmlns:a16="http://schemas.microsoft.com/office/drawing/2014/main" id="{712BD049-D94A-AB74-BD6B-F6E7A3E5B890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2;p23">
              <a:extLst>
                <a:ext uri="{FF2B5EF4-FFF2-40B4-BE49-F238E27FC236}">
                  <a16:creationId xmlns:a16="http://schemas.microsoft.com/office/drawing/2014/main" id="{B00747A0-23B9-8421-E481-7F2B612BB2CF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;p23">
              <a:extLst>
                <a:ext uri="{FF2B5EF4-FFF2-40B4-BE49-F238E27FC236}">
                  <a16:creationId xmlns:a16="http://schemas.microsoft.com/office/drawing/2014/main" id="{ED46577D-2764-7193-EAED-C10EFA571922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4;p23">
              <a:extLst>
                <a:ext uri="{FF2B5EF4-FFF2-40B4-BE49-F238E27FC236}">
                  <a16:creationId xmlns:a16="http://schemas.microsoft.com/office/drawing/2014/main" id="{5C868384-124D-7F3F-9993-ED2B66C2879B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5;p23">
              <a:extLst>
                <a:ext uri="{FF2B5EF4-FFF2-40B4-BE49-F238E27FC236}">
                  <a16:creationId xmlns:a16="http://schemas.microsoft.com/office/drawing/2014/main" id="{9CF24461-BA5A-C762-EE30-914841B8EA67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416;p23">
            <a:extLst>
              <a:ext uri="{FF2B5EF4-FFF2-40B4-BE49-F238E27FC236}">
                <a16:creationId xmlns:a16="http://schemas.microsoft.com/office/drawing/2014/main" id="{FCFCE5E0-8128-4D7F-1A9F-FDE09ABFCB79}"/>
              </a:ext>
            </a:extLst>
          </p:cNvPr>
          <p:cNvGrpSpPr/>
          <p:nvPr/>
        </p:nvGrpSpPr>
        <p:grpSpPr>
          <a:xfrm>
            <a:off x="2828428" y="2448359"/>
            <a:ext cx="279209" cy="279209"/>
            <a:chOff x="-33286325" y="3586425"/>
            <a:chExt cx="291450" cy="291450"/>
          </a:xfrm>
        </p:grpSpPr>
        <p:sp>
          <p:nvSpPr>
            <p:cNvPr id="55" name="Google Shape;417;p23">
              <a:extLst>
                <a:ext uri="{FF2B5EF4-FFF2-40B4-BE49-F238E27FC236}">
                  <a16:creationId xmlns:a16="http://schemas.microsoft.com/office/drawing/2014/main" id="{BF6EDDD0-1241-CD7E-A3A9-FF522313885F}"/>
                </a:ext>
              </a:extLst>
            </p:cNvPr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8;p23">
              <a:extLst>
                <a:ext uri="{FF2B5EF4-FFF2-40B4-BE49-F238E27FC236}">
                  <a16:creationId xmlns:a16="http://schemas.microsoft.com/office/drawing/2014/main" id="{FF9F631D-FABD-611D-2748-4477747734A0}"/>
                </a:ext>
              </a:extLst>
            </p:cNvPr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9;p23">
              <a:extLst>
                <a:ext uri="{FF2B5EF4-FFF2-40B4-BE49-F238E27FC236}">
                  <a16:creationId xmlns:a16="http://schemas.microsoft.com/office/drawing/2014/main" id="{F6612030-B9C0-5170-CA9D-E0564B91F669}"/>
                </a:ext>
              </a:extLst>
            </p:cNvPr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;p23">
              <a:extLst>
                <a:ext uri="{FF2B5EF4-FFF2-40B4-BE49-F238E27FC236}">
                  <a16:creationId xmlns:a16="http://schemas.microsoft.com/office/drawing/2014/main" id="{F6D2D308-FBDF-970D-0A2B-60B36DE15A53}"/>
                </a:ext>
              </a:extLst>
            </p:cNvPr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1;p23">
              <a:extLst>
                <a:ext uri="{FF2B5EF4-FFF2-40B4-BE49-F238E27FC236}">
                  <a16:creationId xmlns:a16="http://schemas.microsoft.com/office/drawing/2014/main" id="{8488770A-4CB5-CCC7-FF6E-8313B2169AB5}"/>
                </a:ext>
              </a:extLst>
            </p:cNvPr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22;p23">
            <a:extLst>
              <a:ext uri="{FF2B5EF4-FFF2-40B4-BE49-F238E27FC236}">
                <a16:creationId xmlns:a16="http://schemas.microsoft.com/office/drawing/2014/main" id="{CC9DB127-D412-3260-725A-4824E4D89656}"/>
              </a:ext>
            </a:extLst>
          </p:cNvPr>
          <p:cNvGrpSpPr/>
          <p:nvPr/>
        </p:nvGrpSpPr>
        <p:grpSpPr>
          <a:xfrm>
            <a:off x="6036374" y="3166032"/>
            <a:ext cx="279209" cy="279952"/>
            <a:chOff x="-30345325" y="3918800"/>
            <a:chExt cx="291450" cy="292225"/>
          </a:xfrm>
        </p:grpSpPr>
        <p:sp>
          <p:nvSpPr>
            <p:cNvPr id="61" name="Google Shape;423;p23">
              <a:extLst>
                <a:ext uri="{FF2B5EF4-FFF2-40B4-BE49-F238E27FC236}">
                  <a16:creationId xmlns:a16="http://schemas.microsoft.com/office/drawing/2014/main" id="{E999CDF4-6104-A68E-9368-211B08BBC36E}"/>
                </a:ext>
              </a:extLst>
            </p:cNvPr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;p23">
              <a:extLst>
                <a:ext uri="{FF2B5EF4-FFF2-40B4-BE49-F238E27FC236}">
                  <a16:creationId xmlns:a16="http://schemas.microsoft.com/office/drawing/2014/main" id="{639A4F70-C540-7951-0DE4-87DC71D7453A}"/>
                </a:ext>
              </a:extLst>
            </p:cNvPr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5;p23">
              <a:extLst>
                <a:ext uri="{FF2B5EF4-FFF2-40B4-BE49-F238E27FC236}">
                  <a16:creationId xmlns:a16="http://schemas.microsoft.com/office/drawing/2014/main" id="{A4F6764A-D23B-408A-BED3-5A7568A05D0A}"/>
                </a:ext>
              </a:extLst>
            </p:cNvPr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6;p23">
              <a:extLst>
                <a:ext uri="{FF2B5EF4-FFF2-40B4-BE49-F238E27FC236}">
                  <a16:creationId xmlns:a16="http://schemas.microsoft.com/office/drawing/2014/main" id="{C87603B5-4419-9EFA-4523-45769AC1DBCB}"/>
                </a:ext>
              </a:extLst>
            </p:cNvPr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7;p23">
              <a:extLst>
                <a:ext uri="{FF2B5EF4-FFF2-40B4-BE49-F238E27FC236}">
                  <a16:creationId xmlns:a16="http://schemas.microsoft.com/office/drawing/2014/main" id="{F5100F72-B705-69BE-01F1-3D26658192D6}"/>
                </a:ext>
              </a:extLst>
            </p:cNvPr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384;p23">
            <a:extLst>
              <a:ext uri="{FF2B5EF4-FFF2-40B4-BE49-F238E27FC236}">
                <a16:creationId xmlns:a16="http://schemas.microsoft.com/office/drawing/2014/main" id="{43A0C5F9-ADD7-52B3-0EA0-3F661C67AD9C}"/>
              </a:ext>
            </a:extLst>
          </p:cNvPr>
          <p:cNvSpPr/>
          <p:nvPr/>
        </p:nvSpPr>
        <p:spPr>
          <a:xfrm>
            <a:off x="5815121" y="4384464"/>
            <a:ext cx="718800" cy="718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390;p23">
            <a:extLst>
              <a:ext uri="{FF2B5EF4-FFF2-40B4-BE49-F238E27FC236}">
                <a16:creationId xmlns:a16="http://schemas.microsoft.com/office/drawing/2014/main" id="{E298DFE8-2D75-DDDE-C19C-4C6F800EFA76}"/>
              </a:ext>
            </a:extLst>
          </p:cNvPr>
          <p:cNvSpPr txBox="1"/>
          <p:nvPr/>
        </p:nvSpPr>
        <p:spPr>
          <a:xfrm flipH="1">
            <a:off x="6576499" y="442360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Calidad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391;p23">
            <a:extLst>
              <a:ext uri="{FF2B5EF4-FFF2-40B4-BE49-F238E27FC236}">
                <a16:creationId xmlns:a16="http://schemas.microsoft.com/office/drawing/2014/main" id="{9D986084-5794-CAE8-0ADB-EB75745FD786}"/>
              </a:ext>
            </a:extLst>
          </p:cNvPr>
          <p:cNvSpPr txBox="1"/>
          <p:nvPr/>
        </p:nvSpPr>
        <p:spPr>
          <a:xfrm flipH="1">
            <a:off x="6576499" y="4743864"/>
            <a:ext cx="22095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Monitoreo + Remediación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9" name="Google Shape;351;p22">
            <a:extLst>
              <a:ext uri="{FF2B5EF4-FFF2-40B4-BE49-F238E27FC236}">
                <a16:creationId xmlns:a16="http://schemas.microsoft.com/office/drawing/2014/main" id="{37C24403-90FB-C3CF-108F-B065B534124D}"/>
              </a:ext>
            </a:extLst>
          </p:cNvPr>
          <p:cNvGrpSpPr/>
          <p:nvPr/>
        </p:nvGrpSpPr>
        <p:grpSpPr>
          <a:xfrm>
            <a:off x="6064720" y="4644871"/>
            <a:ext cx="250863" cy="247356"/>
            <a:chOff x="-5254775" y="3631325"/>
            <a:chExt cx="296950" cy="292625"/>
          </a:xfrm>
        </p:grpSpPr>
        <p:sp>
          <p:nvSpPr>
            <p:cNvPr id="70" name="Google Shape;352;p22">
              <a:extLst>
                <a:ext uri="{FF2B5EF4-FFF2-40B4-BE49-F238E27FC236}">
                  <a16:creationId xmlns:a16="http://schemas.microsoft.com/office/drawing/2014/main" id="{EC00CD96-4BFE-9F23-3506-CB6400676254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3;p22">
              <a:extLst>
                <a:ext uri="{FF2B5EF4-FFF2-40B4-BE49-F238E27FC236}">
                  <a16:creationId xmlns:a16="http://schemas.microsoft.com/office/drawing/2014/main" id="{D909E461-6C5E-65FE-0175-46BBE5B61915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4;p22">
              <a:extLst>
                <a:ext uri="{FF2B5EF4-FFF2-40B4-BE49-F238E27FC236}">
                  <a16:creationId xmlns:a16="http://schemas.microsoft.com/office/drawing/2014/main" id="{D2EE2FAA-F2E4-04A9-902B-38FA5A58FF7B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5;p22">
              <a:extLst>
                <a:ext uri="{FF2B5EF4-FFF2-40B4-BE49-F238E27FC236}">
                  <a16:creationId xmlns:a16="http://schemas.microsoft.com/office/drawing/2014/main" id="{B3AC1713-A8E9-9995-DAC3-05D960EAD59D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6;p22">
              <a:extLst>
                <a:ext uri="{FF2B5EF4-FFF2-40B4-BE49-F238E27FC236}">
                  <a16:creationId xmlns:a16="http://schemas.microsoft.com/office/drawing/2014/main" id="{3D91FF3C-A1E5-00CE-0C13-6084D1DE8A80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;p22">
              <a:extLst>
                <a:ext uri="{FF2B5EF4-FFF2-40B4-BE49-F238E27FC236}">
                  <a16:creationId xmlns:a16="http://schemas.microsoft.com/office/drawing/2014/main" id="{AC9E0C50-4AC2-ECF4-4DEE-F41D99CD47C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;p22">
              <a:extLst>
                <a:ext uri="{FF2B5EF4-FFF2-40B4-BE49-F238E27FC236}">
                  <a16:creationId xmlns:a16="http://schemas.microsoft.com/office/drawing/2014/main" id="{62BD0132-F135-4237-58E0-4FC04775A8AA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392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52550" y="1106836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2550" y="210139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Tecnologías: SQLite – Python/SQLite Studio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937950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base SQLite, arma las tablas </a:t>
            </a:r>
            <a:r>
              <a:rPr lang="es-ES" sz="1000" b="1" dirty="0"/>
              <a:t>TMP_</a:t>
            </a:r>
            <a:r>
              <a:rPr lang="es-ES" sz="1000" dirty="0"/>
              <a:t> y la </a:t>
            </a:r>
            <a:r>
              <a:rPr lang="es-ES" sz="1000" b="1" dirty="0" err="1"/>
              <a:t>MET_metadata</a:t>
            </a:r>
            <a:r>
              <a:rPr lang="es-ES" sz="1000" dirty="0"/>
              <a:t> inicial </a:t>
            </a:r>
            <a:r>
              <a:rPr lang="es-ES" sz="1000" i="1" dirty="0"/>
              <a:t>(</a:t>
            </a:r>
            <a:r>
              <a:rPr lang="en-US" sz="1000" i="1" dirty="0"/>
              <a:t>step_01_setup_staging_area.py</a:t>
            </a:r>
            <a:r>
              <a:rPr lang="es-E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7950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carga los CSV de </a:t>
            </a:r>
            <a:r>
              <a:rPr lang="es-ES" sz="1000" b="1" dirty="0"/>
              <a:t>Ingesta 1</a:t>
            </a:r>
            <a:r>
              <a:rPr lang="es-ES" sz="1000" dirty="0"/>
              <a:t> en las tablas temporales </a:t>
            </a:r>
            <a:r>
              <a:rPr lang="es-ES" sz="1000" b="1" dirty="0"/>
              <a:t>TMP_ (</a:t>
            </a:r>
            <a:r>
              <a:rPr lang="en-US" sz="1000" i="1" dirty="0"/>
              <a:t>step_02_load_staging_data.py</a:t>
            </a:r>
            <a:r>
              <a:rPr lang="en-U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37950" y="237854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mueven los datos de </a:t>
            </a:r>
            <a:r>
              <a:rPr lang="es-ES" sz="1000" b="1" dirty="0"/>
              <a:t>TMP_ → ING_</a:t>
            </a:r>
            <a:r>
              <a:rPr lang="es-ES" sz="1000" dirty="0"/>
              <a:t>, dejando el modelo relacional limpio. (</a:t>
            </a:r>
            <a:r>
              <a:rPr lang="es-AR" sz="1000" i="1" dirty="0"/>
              <a:t>step_03_persist_ingesta1.py</a:t>
            </a:r>
            <a:r>
              <a:rPr lang="es-ES" sz="1200" dirty="0"/>
              <a:t>),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7950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enriquece la geografía con </a:t>
            </a:r>
            <a:r>
              <a:rPr lang="es-ES" sz="1000" b="1" dirty="0" err="1"/>
              <a:t>World</a:t>
            </a:r>
            <a:r>
              <a:rPr lang="es-ES" sz="1000" b="1" dirty="0"/>
              <a:t> Data 2023</a:t>
            </a:r>
            <a:r>
              <a:rPr lang="es-ES" sz="1000" dirty="0"/>
              <a:t> y la vincula al DWH (</a:t>
            </a:r>
            <a:r>
              <a:rPr lang="en-US" sz="1000" i="1" dirty="0"/>
              <a:t>step_04_link_world_data.py</a:t>
            </a:r>
            <a:r>
              <a:rPr lang="es-E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937950" y="371235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diseña el modelo dimensional, FOREIGN </a:t>
            </a:r>
            <a:r>
              <a:rPr lang="es-ES" sz="1000" dirty="0" err="1"/>
              <a:t>KEYs</a:t>
            </a:r>
            <a:r>
              <a:rPr lang="es-ES" sz="1000" dirty="0"/>
              <a:t> y SCD Tipo 2 (memoria + enriquecimiento). (</a:t>
            </a:r>
            <a:r>
              <a:rPr lang="en-US" sz="1000" i="1" dirty="0"/>
              <a:t>step_05_create_dwh_model.py</a:t>
            </a:r>
            <a:r>
              <a:rPr lang="en-U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7950" y="437926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capa </a:t>
            </a:r>
            <a:r>
              <a:rPr lang="es-ES" sz="1000" b="1" dirty="0"/>
              <a:t>DQM_</a:t>
            </a:r>
            <a:r>
              <a:rPr lang="es-ES" sz="1000" dirty="0"/>
              <a:t>, define reglas/indicadores y registra todo en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step_06_create_dqm.py</a:t>
            </a:r>
            <a:r>
              <a:rPr lang="en-US" sz="1000" dirty="0"/>
              <a:t>)</a:t>
            </a:r>
            <a:r>
              <a:rPr lang="es-ES" sz="1200" dirty="0"/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4549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ejecuta la carga inicial </a:t>
            </a:r>
            <a:r>
              <a:rPr lang="es-ES" sz="1000" b="1" dirty="0"/>
              <a:t>ING_ → DWA_</a:t>
            </a:r>
            <a:r>
              <a:rPr lang="es-ES" sz="1000" dirty="0"/>
              <a:t>, actualiza DQM y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step_07_initial_dwh_load.py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64549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persiste los nuevos CSV de </a:t>
            </a:r>
            <a:r>
              <a:rPr lang="es-ES" sz="1000" b="1" dirty="0"/>
              <a:t>Ingesta 2</a:t>
            </a:r>
            <a:r>
              <a:rPr lang="es-ES" sz="1000" dirty="0"/>
              <a:t> en </a:t>
            </a:r>
            <a:r>
              <a:rPr lang="es-ES" sz="1000" b="1" dirty="0"/>
              <a:t>TMP_ (</a:t>
            </a:r>
            <a:r>
              <a:rPr lang="en-US" sz="1000" i="1" dirty="0"/>
              <a:t>step_08_load_ingesta2_to_staging.py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64549" y="2378546"/>
            <a:ext cx="352838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aplican remediaciones automáticas sobre los datos de Ingesta 2 antes de cargar (</a:t>
            </a:r>
            <a:r>
              <a:rPr lang="en-US" sz="1000" i="1" dirty="0"/>
              <a:t>step_08b_data_remediation.py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4549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actualiza todas las capas (DWA_, DWM_, </a:t>
            </a:r>
            <a:r>
              <a:rPr lang="es-AR" sz="1000" dirty="0" err="1"/>
              <a:t>enriq</a:t>
            </a:r>
            <a:r>
              <a:rPr lang="es-AR" sz="1000" dirty="0"/>
              <a:t>.), preserva historial SCD 2 y refresca DQM/</a:t>
            </a:r>
            <a:r>
              <a:rPr lang="es-AR" sz="1000" dirty="0" err="1"/>
              <a:t>Metadata</a:t>
            </a:r>
            <a:r>
              <a:rPr lang="es-AR" sz="1000" dirty="0"/>
              <a:t> (</a:t>
            </a:r>
            <a:r>
              <a:rPr lang="en-US" sz="1000" i="1" dirty="0"/>
              <a:t>step_09_update_dwh_with_ingesta2.py</a:t>
            </a:r>
            <a:r>
              <a:rPr lang="en-US" sz="1000" dirty="0"/>
              <a:t>)</a:t>
            </a:r>
            <a:r>
              <a:rPr lang="es-AR" sz="1000" dirty="0"/>
              <a:t>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52550" y="1773741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52550" y="2440646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2550" y="3107551"/>
            <a:ext cx="429900" cy="42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52550" y="3774456"/>
            <a:ext cx="429900" cy="429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52550" y="4441361"/>
            <a:ext cx="429900" cy="429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779149" y="1106836"/>
            <a:ext cx="429900" cy="42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79149" y="1773741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79149" y="2440646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779149" y="3107551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6E59E1FA-ECB4-087D-647D-13562BD83149}"/>
              </a:ext>
            </a:extLst>
          </p:cNvPr>
          <p:cNvSpPr txBox="1"/>
          <p:nvPr/>
        </p:nvSpPr>
        <p:spPr>
          <a:xfrm>
            <a:off x="5256385" y="3712355"/>
            <a:ext cx="3431400" cy="11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</a:t>
            </a:r>
            <a:r>
              <a:rPr lang="es-ES" sz="1000" dirty="0"/>
              <a:t>generan los </a:t>
            </a:r>
            <a:r>
              <a:rPr lang="es-ES" sz="1000" b="1" dirty="0" err="1"/>
              <a:t>DPx</a:t>
            </a:r>
            <a:r>
              <a:rPr lang="es-ES" sz="1000" b="1" dirty="0"/>
              <a:t>_</a:t>
            </a:r>
            <a:r>
              <a:rPr lang="es-ES" sz="1000" dirty="0"/>
              <a:t> que alimentan los </a:t>
            </a:r>
            <a:r>
              <a:rPr lang="es-ES" sz="1000" dirty="0" err="1"/>
              <a:t>dashboards</a:t>
            </a:r>
            <a:r>
              <a:rPr lang="es-ES" sz="1000" dirty="0"/>
              <a:t> </a:t>
            </a:r>
            <a:r>
              <a:rPr lang="es-AR" sz="1000" b="1" dirty="0" err="1"/>
              <a:t>dash_productos.pbix</a:t>
            </a:r>
            <a:r>
              <a:rPr lang="es-AR" sz="1000" b="1" dirty="0"/>
              <a:t> </a:t>
            </a:r>
            <a:r>
              <a:rPr lang="es-AR" sz="1000" dirty="0"/>
              <a:t>y </a:t>
            </a:r>
            <a:r>
              <a:rPr lang="es-AR" sz="1000" b="1" dirty="0" err="1"/>
              <a:t>dash_dqm.pbix</a:t>
            </a:r>
            <a:r>
              <a:rPr lang="es-AR" sz="1000" dirty="0"/>
              <a:t>.</a:t>
            </a:r>
            <a:r>
              <a:rPr lang="es-ES" sz="1000" dirty="0"/>
              <a:t> (</a:t>
            </a:r>
            <a:r>
              <a:rPr lang="es-AR" sz="1000" i="1" dirty="0"/>
              <a:t>step_10_1_ventas_mensuales_categoria_pais.py</a:t>
            </a:r>
            <a:r>
              <a:rPr lang="es-AR" sz="1000" dirty="0"/>
              <a:t>, </a:t>
            </a:r>
            <a:r>
              <a:rPr lang="es-AR" sz="1000" i="1" dirty="0"/>
              <a:t>step_10_2_performance_empleados_trimestral.py </a:t>
            </a:r>
            <a:r>
              <a:rPr lang="es-AR" sz="1000" dirty="0"/>
              <a:t>y </a:t>
            </a:r>
            <a:r>
              <a:rPr lang="en-US" sz="1000" i="1" dirty="0"/>
              <a:t>step_10_3_analisis_logistica_shippers.py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B8548996-121D-20F0-56C5-F2CC59E03C40}"/>
              </a:ext>
            </a:extLst>
          </p:cNvPr>
          <p:cNvSpPr/>
          <p:nvPr/>
        </p:nvSpPr>
        <p:spPr>
          <a:xfrm>
            <a:off x="4779149" y="3774456"/>
            <a:ext cx="429900" cy="4299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Remediaciones Aplicadas – Ingesta 2</a:t>
            </a:r>
            <a:endParaRPr dirty="0"/>
          </a:p>
        </p:txBody>
      </p:sp>
      <p:sp>
        <p:nvSpPr>
          <p:cNvPr id="227" name="Google Shape;227;p23"/>
          <p:cNvSpPr txBox="1"/>
          <p:nvPr/>
        </p:nvSpPr>
        <p:spPr>
          <a:xfrm>
            <a:off x="4716604" y="1801411"/>
            <a:ext cx="314554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Mapeo país → región; se corrigieron ALFKI (</a:t>
            </a:r>
            <a:r>
              <a:rPr lang="es-AR" sz="1200" dirty="0" err="1"/>
              <a:t>Germany</a:t>
            </a:r>
            <a:r>
              <a:rPr lang="es-AR" sz="1200" dirty="0"/>
              <a:t> → Western </a:t>
            </a:r>
            <a:r>
              <a:rPr lang="es-AR" sz="1200" dirty="0" err="1"/>
              <a:t>Europe</a:t>
            </a:r>
            <a:r>
              <a:rPr lang="es-AR" sz="1200" dirty="0"/>
              <a:t>) y ANATR (</a:t>
            </a:r>
            <a:r>
              <a:rPr lang="es-AR" sz="1200" dirty="0" err="1"/>
              <a:t>Mexico</a:t>
            </a:r>
            <a:r>
              <a:rPr lang="es-AR" sz="1200" dirty="0"/>
              <a:t> → North </a:t>
            </a:r>
            <a:r>
              <a:rPr lang="es-AR" sz="1200" dirty="0" err="1"/>
              <a:t>America</a:t>
            </a:r>
            <a:r>
              <a:rPr lang="es-AR" sz="1200" dirty="0"/>
              <a:t>).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03618" y="1213253"/>
            <a:ext cx="3145542" cy="56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Corrección de lógica </a:t>
            </a:r>
            <a:r>
              <a:rPr lang="es-ES" sz="1600" b="1"/>
              <a:t>temporal 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716602" y="3490013"/>
            <a:ext cx="314553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Mapeo 89 países a 7 regiones y aplicó </a:t>
            </a:r>
            <a:r>
              <a:rPr lang="es-ES" sz="1200" i="1" dirty="0" err="1"/>
              <a:t>fuzzy</a:t>
            </a:r>
            <a:r>
              <a:rPr lang="es-ES" sz="1200" i="1" dirty="0"/>
              <a:t> </a:t>
            </a:r>
            <a:r>
              <a:rPr lang="es-ES" sz="1200" i="1" dirty="0" err="1"/>
              <a:t>matching</a:t>
            </a:r>
            <a:r>
              <a:rPr lang="es-ES" sz="1200" dirty="0"/>
              <a:t> a nombres para propagar </a:t>
            </a:r>
            <a:r>
              <a:rPr lang="es-ES" sz="1200" dirty="0" err="1"/>
              <a:t>info</a:t>
            </a:r>
            <a:r>
              <a:rPr lang="es-ES" sz="1200" dirty="0"/>
              <a:t> a campos de envío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16603" y="2847668"/>
            <a:ext cx="3145541" cy="561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Completado de datos de envío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203618" y="1830370"/>
            <a:ext cx="314554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Ajuste automático de fechas inválidas en dimensiones con historia; no se hallaron casos tras la verificación.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1216" y="1208292"/>
            <a:ext cx="3145541" cy="5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Asignación de región faltante en clientes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618" y="3490013"/>
            <a:ext cx="3145540" cy="8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Relleno de </a:t>
            </a:r>
            <a:r>
              <a:rPr lang="es-AR" sz="1200" i="1" dirty="0" err="1"/>
              <a:t>ship_region</a:t>
            </a:r>
            <a:r>
              <a:rPr lang="es-AR" sz="1200" dirty="0"/>
              <a:t>, </a:t>
            </a:r>
            <a:r>
              <a:rPr lang="es-AR" sz="1200" i="1" dirty="0" err="1"/>
              <a:t>ship_postal_code</a:t>
            </a:r>
            <a:r>
              <a:rPr lang="es-AR" sz="1200" dirty="0"/>
              <a:t> y </a:t>
            </a:r>
            <a:r>
              <a:rPr lang="es-AR" sz="1200" i="1" dirty="0" err="1"/>
              <a:t>shipped_date</a:t>
            </a:r>
            <a:r>
              <a:rPr lang="es-AR" sz="1200" dirty="0"/>
              <a:t> usando datos del cliente; fechas nulas marcadas “</a:t>
            </a:r>
            <a:r>
              <a:rPr lang="es-AR" sz="1200" dirty="0" err="1"/>
              <a:t>Pending</a:t>
            </a:r>
            <a:r>
              <a:rPr lang="es-AR" sz="1200" dirty="0"/>
              <a:t> </a:t>
            </a:r>
            <a:r>
              <a:rPr lang="es-AR" sz="1200" dirty="0" err="1"/>
              <a:t>Shipment</a:t>
            </a:r>
            <a:r>
              <a:rPr lang="es-AR" sz="1200" dirty="0"/>
              <a:t>” (25 órdenes).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03619" y="2847668"/>
            <a:ext cx="3145541" cy="56159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AR" sz="1600" b="1" dirty="0"/>
              <a:t>Enriquecimiento geográfico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cklist Infographics by Slidesgo">
  <a:themeElements>
    <a:clrScheme name="Simple Light">
      <a:dk1>
        <a:srgbClr val="000000"/>
      </a:dk1>
      <a:lt1>
        <a:srgbClr val="FFFFFF"/>
      </a:lt1>
      <a:dk2>
        <a:srgbClr val="F6C3AE"/>
      </a:dk2>
      <a:lt2>
        <a:srgbClr val="F0743E"/>
      </a:lt2>
      <a:accent1>
        <a:srgbClr val="CDBCDC"/>
      </a:accent1>
      <a:accent2>
        <a:srgbClr val="FDD849"/>
      </a:accent2>
      <a:accent3>
        <a:srgbClr val="AAD59F"/>
      </a:accent3>
      <a:accent4>
        <a:srgbClr val="9AB2D4"/>
      </a:accent4>
      <a:accent5>
        <a:srgbClr val="F6B26B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600</Words>
  <Application>Microsoft Office PowerPoint</Application>
  <PresentationFormat>Presentación en pantalla (16:9)</PresentationFormat>
  <Paragraphs>62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Montserrat SemiBold</vt:lpstr>
      <vt:lpstr>Arial</vt:lpstr>
      <vt:lpstr>Montserrat Medium</vt:lpstr>
      <vt:lpstr>Montserrat</vt:lpstr>
      <vt:lpstr>Checklist Infographics by Slidesgo</vt:lpstr>
      <vt:lpstr>Introducción al Data Warehousing</vt:lpstr>
      <vt:lpstr>Construcción del Data Warehouse</vt:lpstr>
      <vt:lpstr>Arquitectura por capas</vt:lpstr>
      <vt:lpstr>Tecnologías: SQLite – Python/SQLite Studio</vt:lpstr>
      <vt:lpstr>Remediaciones Aplicadas – Ingesta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Maslaton</cp:lastModifiedBy>
  <cp:revision>19</cp:revision>
  <dcterms:modified xsi:type="dcterms:W3CDTF">2025-07-03T19:54:56Z</dcterms:modified>
</cp:coreProperties>
</file>