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56" r:id="rId2"/>
    <p:sldId id="270" r:id="rId3"/>
    <p:sldId id="257" r:id="rId4"/>
    <p:sldId id="263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Medium" panose="00000600000000000000" pitchFamily="2" charset="0"/>
      <p:regular r:id="rId11"/>
      <p:bold r:id="rId12"/>
      <p:italic r:id="rId13"/>
      <p:boldItalic r:id="rId14"/>
    </p:embeddedFont>
    <p:embeddedFont>
      <p:font typeface="Montserrat SemiBold" panose="000007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B8BD-C983-487B-9D92-7AFD607C68A0}">
  <a:tblStyle styleId="{9C38B8BD-C983-487B-9D92-7AFD607C6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85CBC914-8CFA-1245-7EEB-EC3DEBF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D48B10F1-9AB6-921F-2E1C-5BBD2EE96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6F77B5E0-30D0-DB7D-4D89-3FC0049B4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3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42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8"/>
            <a:ext cx="4487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448050" y="1738069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Introducción al Data Warehousing</a:t>
            </a:r>
            <a:endParaRPr sz="4000" dirty="0"/>
          </a:p>
        </p:txBody>
      </p:sp>
      <p:sp>
        <p:nvSpPr>
          <p:cNvPr id="54" name="Google Shape;54;p16"/>
          <p:cNvSpPr txBox="1"/>
          <p:nvPr/>
        </p:nvSpPr>
        <p:spPr>
          <a:xfrm>
            <a:off x="5456724" y="653434"/>
            <a:ext cx="2519782" cy="431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Buonincontro, Brenda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6"/>
          <p:cNvSpPr txBox="1"/>
          <p:nvPr/>
        </p:nvSpPr>
        <p:spPr>
          <a:xfrm>
            <a:off x="5456725" y="1515166"/>
            <a:ext cx="2519780" cy="43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Carlos	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456724" y="2377054"/>
            <a:ext cx="2519781" cy="43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Mariano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5456724" y="3238630"/>
            <a:ext cx="2519782" cy="431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Molteni, María Pía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54;p16">
            <a:extLst>
              <a:ext uri="{FF2B5EF4-FFF2-40B4-BE49-F238E27FC236}">
                <a16:creationId xmlns:a16="http://schemas.microsoft.com/office/drawing/2014/main" id="{FE1CA5FD-1E5D-D57F-ED6A-DE96CC49C845}"/>
              </a:ext>
            </a:extLst>
          </p:cNvPr>
          <p:cNvSpPr txBox="1"/>
          <p:nvPr/>
        </p:nvSpPr>
        <p:spPr>
          <a:xfrm>
            <a:off x="5456724" y="4100207"/>
            <a:ext cx="2519782" cy="4311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Ton Vanerio, Nicolás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77;p17">
            <a:extLst>
              <a:ext uri="{FF2B5EF4-FFF2-40B4-BE49-F238E27FC236}">
                <a16:creationId xmlns:a16="http://schemas.microsoft.com/office/drawing/2014/main" id="{1B8F687A-A11F-7224-69B8-EC3AFFA22006}"/>
              </a:ext>
            </a:extLst>
          </p:cNvPr>
          <p:cNvSpPr txBox="1"/>
          <p:nvPr/>
        </p:nvSpPr>
        <p:spPr>
          <a:xfrm>
            <a:off x="560378" y="3307969"/>
            <a:ext cx="426274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Maestría en Ciencia de Datos – Universidad Austral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E03FFAD-B540-441D-EB0F-ABA8A953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FF4670DA-2ADB-661B-C7D7-3E7F68BF1E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3596" y="1786800"/>
            <a:ext cx="5756807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Construcción del Data Warehouse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8747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448051" y="1091113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Tecnologías: SQLite – Python/SQLite Studio</a:t>
            </a:r>
            <a:endParaRPr dirty="0"/>
          </a:p>
        </p:txBody>
      </p:sp>
      <p:sp>
        <p:nvSpPr>
          <p:cNvPr id="77" name="Google Shape;77;p17"/>
          <p:cNvSpPr txBox="1"/>
          <p:nvPr/>
        </p:nvSpPr>
        <p:spPr>
          <a:xfrm>
            <a:off x="933451" y="1029013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base SQLite, arma las tablas </a:t>
            </a:r>
            <a:r>
              <a:rPr lang="es-ES" sz="1000" b="1" dirty="0"/>
              <a:t>TMP_</a:t>
            </a:r>
            <a:r>
              <a:rPr lang="es-ES" sz="1000" dirty="0"/>
              <a:t> y la </a:t>
            </a:r>
            <a:r>
              <a:rPr lang="es-ES" sz="1000" b="1" dirty="0" err="1"/>
              <a:t>MET_metadata</a:t>
            </a:r>
            <a:r>
              <a:rPr lang="es-ES" sz="1000" dirty="0"/>
              <a:t> inicial </a:t>
            </a:r>
            <a:r>
              <a:rPr lang="es-ES" sz="1000" i="1" dirty="0"/>
              <a:t>(</a:t>
            </a:r>
            <a:r>
              <a:rPr lang="en-US" sz="1000" i="1" dirty="0"/>
              <a:t>step_01_setup_staging_area.py</a:t>
            </a:r>
            <a:r>
              <a:rPr lang="es-E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3451" y="1695918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carga los CSV de </a:t>
            </a:r>
            <a:r>
              <a:rPr lang="es-ES" sz="1000" b="1" dirty="0"/>
              <a:t>Ingesta 1</a:t>
            </a:r>
            <a:r>
              <a:rPr lang="es-ES" sz="1000" dirty="0"/>
              <a:t> en las tablas temporales </a:t>
            </a:r>
            <a:r>
              <a:rPr lang="es-ES" sz="1000" b="1" dirty="0"/>
              <a:t>TMP_ (</a:t>
            </a:r>
            <a:r>
              <a:rPr lang="en-US" sz="1000" i="1" dirty="0"/>
              <a:t>step_02_load_staging_data.py</a:t>
            </a:r>
            <a:r>
              <a:rPr lang="en-U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33451" y="2362823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mueven los datos de </a:t>
            </a:r>
            <a:r>
              <a:rPr lang="es-ES" sz="1000" b="1" dirty="0"/>
              <a:t>TMP_ → ING_</a:t>
            </a:r>
            <a:r>
              <a:rPr lang="es-ES" sz="1000" dirty="0"/>
              <a:t>, dejando el modelo relacional limpio. (</a:t>
            </a:r>
            <a:r>
              <a:rPr lang="es-AR" sz="1000" i="1" dirty="0"/>
              <a:t>step_03_persist_ingesta1.py</a:t>
            </a:r>
            <a:r>
              <a:rPr lang="es-ES" sz="1200" dirty="0"/>
              <a:t>),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933451" y="3029728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enriquece la geografía con </a:t>
            </a:r>
            <a:r>
              <a:rPr lang="es-ES" sz="1000" b="1" dirty="0" err="1"/>
              <a:t>World</a:t>
            </a:r>
            <a:r>
              <a:rPr lang="es-ES" sz="1000" b="1" dirty="0"/>
              <a:t> Data 2023</a:t>
            </a:r>
            <a:r>
              <a:rPr lang="es-ES" sz="1000" dirty="0"/>
              <a:t> y la vincula al DWH (</a:t>
            </a:r>
            <a:r>
              <a:rPr lang="en-US" sz="1000" i="1" dirty="0"/>
              <a:t>step_04_link_world_data.py</a:t>
            </a:r>
            <a:r>
              <a:rPr lang="es-E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933451" y="3696633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diseña el modelo dimensional, FOREIGN </a:t>
            </a:r>
            <a:r>
              <a:rPr lang="es-ES" sz="1000" dirty="0" err="1"/>
              <a:t>KEYs</a:t>
            </a:r>
            <a:r>
              <a:rPr lang="es-ES" sz="1000" dirty="0"/>
              <a:t> y SCD Tipo 2 (memoria + enriquecimiento). (</a:t>
            </a:r>
            <a:r>
              <a:rPr lang="en-US" sz="1000" i="1" dirty="0"/>
              <a:t>step_05_create_dwh_model.py</a:t>
            </a:r>
            <a:r>
              <a:rPr lang="en-U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33451" y="4363538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capa </a:t>
            </a:r>
            <a:r>
              <a:rPr lang="es-ES" sz="1000" b="1" dirty="0"/>
              <a:t>DQM_</a:t>
            </a:r>
            <a:r>
              <a:rPr lang="es-ES" sz="1000" dirty="0"/>
              <a:t>, define reglas/indicadores y registra todo en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step_06_create_dqm.py</a:t>
            </a:r>
            <a:r>
              <a:rPr lang="en-US" sz="1000" dirty="0"/>
              <a:t>)</a:t>
            </a:r>
            <a:r>
              <a:rPr lang="es-ES" sz="1200" dirty="0"/>
              <a:t>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60050" y="1029013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ejecuta la carga inicial </a:t>
            </a:r>
            <a:r>
              <a:rPr lang="es-ES" sz="1000" b="1" dirty="0"/>
              <a:t>ING_ → DWA_</a:t>
            </a:r>
            <a:r>
              <a:rPr lang="es-ES" sz="1000" dirty="0"/>
              <a:t>, actualiza DQM y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step_07_initial_dwh_load.py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60050" y="1695918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persiste los nuevos CSV de </a:t>
            </a:r>
            <a:r>
              <a:rPr lang="es-ES" sz="1000" b="1" dirty="0"/>
              <a:t>Ingesta 2</a:t>
            </a:r>
            <a:r>
              <a:rPr lang="es-ES" sz="1000" dirty="0"/>
              <a:t> en </a:t>
            </a:r>
            <a:r>
              <a:rPr lang="es-ES" sz="1000" b="1" dirty="0"/>
              <a:t>TMP_ (</a:t>
            </a:r>
            <a:r>
              <a:rPr lang="en-US" sz="1000" i="1" dirty="0"/>
              <a:t>step_08_load_ingesta2_to_staging.py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260050" y="2362823"/>
            <a:ext cx="352838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aplican remediaciones automáticas sobre los datos de Ingesta 2 antes de cargar (</a:t>
            </a:r>
            <a:r>
              <a:rPr lang="en-US" sz="1000" i="1" dirty="0"/>
              <a:t>step_08b_data_remediation.py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260050" y="3029728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actualiza todas las capas (DWA_, DWM_, </a:t>
            </a:r>
            <a:r>
              <a:rPr lang="es-AR" sz="1000" dirty="0" err="1"/>
              <a:t>enriq</a:t>
            </a:r>
            <a:r>
              <a:rPr lang="es-AR" sz="1000" dirty="0"/>
              <a:t>.), preserva historial SCD 2 y refresca DQM/</a:t>
            </a:r>
            <a:r>
              <a:rPr lang="es-AR" sz="1000" dirty="0" err="1"/>
              <a:t>Metadata</a:t>
            </a:r>
            <a:r>
              <a:rPr lang="es-AR" sz="1000" dirty="0"/>
              <a:t> (</a:t>
            </a:r>
            <a:r>
              <a:rPr lang="en-US" sz="1000" i="1" dirty="0"/>
              <a:t>step_09_update_dwh_with_ingesta2.py</a:t>
            </a:r>
            <a:r>
              <a:rPr lang="en-US" sz="1000" dirty="0"/>
              <a:t>)</a:t>
            </a:r>
            <a:r>
              <a:rPr lang="es-AR" sz="1000" dirty="0"/>
              <a:t>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48051" y="1758018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48051" y="2424923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48051" y="3091828"/>
            <a:ext cx="429900" cy="42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48051" y="3758733"/>
            <a:ext cx="429900" cy="429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48051" y="4425638"/>
            <a:ext cx="429900" cy="429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774650" y="1091113"/>
            <a:ext cx="429900" cy="42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774650" y="1758018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74650" y="2424923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774650" y="3091828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6E59E1FA-ECB4-087D-647D-13562BD83149}"/>
              </a:ext>
            </a:extLst>
          </p:cNvPr>
          <p:cNvSpPr txBox="1"/>
          <p:nvPr/>
        </p:nvSpPr>
        <p:spPr>
          <a:xfrm>
            <a:off x="5251886" y="3696632"/>
            <a:ext cx="3431400" cy="115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</a:t>
            </a:r>
            <a:r>
              <a:rPr lang="es-ES" sz="1000" dirty="0"/>
              <a:t>generan los </a:t>
            </a:r>
            <a:r>
              <a:rPr lang="es-ES" sz="1000" b="1" dirty="0" err="1"/>
              <a:t>DPx</a:t>
            </a:r>
            <a:r>
              <a:rPr lang="es-ES" sz="1000" b="1" dirty="0"/>
              <a:t>_</a:t>
            </a:r>
            <a:r>
              <a:rPr lang="es-ES" sz="1000" dirty="0"/>
              <a:t> que alimentan los </a:t>
            </a:r>
            <a:r>
              <a:rPr lang="es-ES" sz="1000" dirty="0" err="1"/>
              <a:t>dashboards</a:t>
            </a:r>
            <a:r>
              <a:rPr lang="es-ES" sz="1000" dirty="0"/>
              <a:t> </a:t>
            </a:r>
            <a:r>
              <a:rPr lang="es-AR" sz="1000" b="1" dirty="0" err="1"/>
              <a:t>dash_productos.pbix</a:t>
            </a:r>
            <a:r>
              <a:rPr lang="es-AR" sz="1000" b="1" dirty="0"/>
              <a:t> </a:t>
            </a:r>
            <a:r>
              <a:rPr lang="es-AR" sz="1000" dirty="0"/>
              <a:t>y </a:t>
            </a:r>
            <a:r>
              <a:rPr lang="es-AR" sz="1000" b="1" dirty="0" err="1"/>
              <a:t>dash_dqm.pbix</a:t>
            </a:r>
            <a:r>
              <a:rPr lang="es-AR" sz="1000" dirty="0"/>
              <a:t>.</a:t>
            </a:r>
            <a:r>
              <a:rPr lang="es-ES" sz="1000" dirty="0"/>
              <a:t> (</a:t>
            </a:r>
            <a:r>
              <a:rPr lang="es-AR" sz="1000" i="1" dirty="0"/>
              <a:t>step_10_1_ventas_mensuales_categoria_pais.py</a:t>
            </a:r>
            <a:r>
              <a:rPr lang="es-AR" sz="1000" dirty="0"/>
              <a:t>, </a:t>
            </a:r>
            <a:r>
              <a:rPr lang="es-AR" sz="1000" i="1" dirty="0"/>
              <a:t>step_10_2_performance_empleados_trimestral.py </a:t>
            </a:r>
            <a:r>
              <a:rPr lang="es-AR" sz="1000" dirty="0"/>
              <a:t>y </a:t>
            </a:r>
            <a:r>
              <a:rPr lang="en-US" sz="1000" i="1" dirty="0"/>
              <a:t>step_10_3_analisis_logistica_shippers.py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95;p17">
            <a:extLst>
              <a:ext uri="{FF2B5EF4-FFF2-40B4-BE49-F238E27FC236}">
                <a16:creationId xmlns:a16="http://schemas.microsoft.com/office/drawing/2014/main" id="{B8548996-121D-20F0-56C5-F2CC59E03C40}"/>
              </a:ext>
            </a:extLst>
          </p:cNvPr>
          <p:cNvSpPr/>
          <p:nvPr/>
        </p:nvSpPr>
        <p:spPr>
          <a:xfrm>
            <a:off x="4774650" y="3758733"/>
            <a:ext cx="429900" cy="4299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Remediaciones Aplicadas – Ingesta 2</a:t>
            </a:r>
            <a:endParaRPr dirty="0"/>
          </a:p>
        </p:txBody>
      </p:sp>
      <p:sp>
        <p:nvSpPr>
          <p:cNvPr id="227" name="Google Shape;227;p23"/>
          <p:cNvSpPr txBox="1"/>
          <p:nvPr/>
        </p:nvSpPr>
        <p:spPr>
          <a:xfrm>
            <a:off x="4716604" y="1801411"/>
            <a:ext cx="314554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Mapeo país → región; se corrigieron ALFKI (</a:t>
            </a:r>
            <a:r>
              <a:rPr lang="es-AR" sz="1200" dirty="0" err="1"/>
              <a:t>Germany</a:t>
            </a:r>
            <a:r>
              <a:rPr lang="es-AR" sz="1200" dirty="0"/>
              <a:t> → Western </a:t>
            </a:r>
            <a:r>
              <a:rPr lang="es-AR" sz="1200" dirty="0" err="1"/>
              <a:t>Europe</a:t>
            </a:r>
            <a:r>
              <a:rPr lang="es-AR" sz="1200" dirty="0"/>
              <a:t>) y ANATR (</a:t>
            </a:r>
            <a:r>
              <a:rPr lang="es-AR" sz="1200" dirty="0" err="1"/>
              <a:t>Mexico</a:t>
            </a:r>
            <a:r>
              <a:rPr lang="es-AR" sz="1200" dirty="0"/>
              <a:t> → North </a:t>
            </a:r>
            <a:r>
              <a:rPr lang="es-AR" sz="1200" dirty="0" err="1"/>
              <a:t>America</a:t>
            </a:r>
            <a:r>
              <a:rPr lang="es-AR" sz="1200" dirty="0"/>
              <a:t>).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203618" y="1213253"/>
            <a:ext cx="3145542" cy="56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Corrección de lógica temporal (SCD Tipo 2)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716602" y="3490013"/>
            <a:ext cx="314553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Mapeo 89 países a 7 regiones y aplicó </a:t>
            </a:r>
            <a:r>
              <a:rPr lang="es-ES" sz="1200" i="1" dirty="0" err="1"/>
              <a:t>fuzzy</a:t>
            </a:r>
            <a:r>
              <a:rPr lang="es-ES" sz="1200" i="1" dirty="0"/>
              <a:t> </a:t>
            </a:r>
            <a:r>
              <a:rPr lang="es-ES" sz="1200" i="1" dirty="0" err="1"/>
              <a:t>matching</a:t>
            </a:r>
            <a:r>
              <a:rPr lang="es-ES" sz="1200" dirty="0"/>
              <a:t> a nombres para propagar </a:t>
            </a:r>
            <a:r>
              <a:rPr lang="es-ES" sz="1200" dirty="0" err="1"/>
              <a:t>info</a:t>
            </a:r>
            <a:r>
              <a:rPr lang="es-ES" sz="1200" dirty="0"/>
              <a:t> a campos de envío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716603" y="2847668"/>
            <a:ext cx="3145541" cy="5615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Completado de datos de envío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203618" y="1830370"/>
            <a:ext cx="314554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Ajuste automático de fechas inválidas en dimensiones con historia; no se hallaron casos tras la verificación.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721216" y="1208292"/>
            <a:ext cx="3145541" cy="5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Asignación de región faltante en clientes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203618" y="3490013"/>
            <a:ext cx="3145540" cy="8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Relleno de </a:t>
            </a:r>
            <a:r>
              <a:rPr lang="es-AR" sz="1200" i="1" dirty="0" err="1"/>
              <a:t>ship_region</a:t>
            </a:r>
            <a:r>
              <a:rPr lang="es-AR" sz="1200" dirty="0"/>
              <a:t>, </a:t>
            </a:r>
            <a:r>
              <a:rPr lang="es-AR" sz="1200" i="1" dirty="0" err="1"/>
              <a:t>ship_postal_code</a:t>
            </a:r>
            <a:r>
              <a:rPr lang="es-AR" sz="1200" dirty="0"/>
              <a:t> y </a:t>
            </a:r>
            <a:r>
              <a:rPr lang="es-AR" sz="1200" i="1" dirty="0" err="1"/>
              <a:t>shipped_date</a:t>
            </a:r>
            <a:r>
              <a:rPr lang="es-AR" sz="1200" dirty="0"/>
              <a:t> usando datos del cliente; fechas nulas marcadas “</a:t>
            </a:r>
            <a:r>
              <a:rPr lang="es-AR" sz="1200" dirty="0" err="1"/>
              <a:t>Pending</a:t>
            </a:r>
            <a:r>
              <a:rPr lang="es-AR" sz="1200" dirty="0"/>
              <a:t> </a:t>
            </a:r>
            <a:r>
              <a:rPr lang="es-AR" sz="1200" dirty="0" err="1"/>
              <a:t>Shipment</a:t>
            </a:r>
            <a:r>
              <a:rPr lang="es-AR" sz="1200" dirty="0"/>
              <a:t>” (25 órdenes).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203619" y="2847668"/>
            <a:ext cx="3145541" cy="56159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AR" sz="1600" b="1" dirty="0"/>
              <a:t>Enriquecimiento geográfico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ecklist Infographics by Slidesgo">
  <a:themeElements>
    <a:clrScheme name="Simple Light">
      <a:dk1>
        <a:srgbClr val="000000"/>
      </a:dk1>
      <a:lt1>
        <a:srgbClr val="FFFFFF"/>
      </a:lt1>
      <a:dk2>
        <a:srgbClr val="F6C3AE"/>
      </a:dk2>
      <a:lt2>
        <a:srgbClr val="F0743E"/>
      </a:lt2>
      <a:accent1>
        <a:srgbClr val="CDBCDC"/>
      </a:accent1>
      <a:accent2>
        <a:srgbClr val="FDD849"/>
      </a:accent2>
      <a:accent3>
        <a:srgbClr val="AAD59F"/>
      </a:accent3>
      <a:accent4>
        <a:srgbClr val="9AB2D4"/>
      </a:accent4>
      <a:accent5>
        <a:srgbClr val="F6B26B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512</Words>
  <Application>Microsoft Office PowerPoint</Application>
  <PresentationFormat>Presentación en pantalla (16:9)</PresentationFormat>
  <Paragraphs>40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Montserrat Medium</vt:lpstr>
      <vt:lpstr>Arial</vt:lpstr>
      <vt:lpstr>Montserrat</vt:lpstr>
      <vt:lpstr>Montserrat SemiBold</vt:lpstr>
      <vt:lpstr>Checklist Infographics by Slidesgo</vt:lpstr>
      <vt:lpstr>Introducción al Data Warehousing</vt:lpstr>
      <vt:lpstr>Construcción del Data Warehouse</vt:lpstr>
      <vt:lpstr>Tecnologías: SQLite – Python/SQLite Studio</vt:lpstr>
      <vt:lpstr>Remediaciones Aplicadas – Ingesta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Maslaton</cp:lastModifiedBy>
  <cp:revision>11</cp:revision>
  <dcterms:modified xsi:type="dcterms:W3CDTF">2025-07-03T03:06:57Z</dcterms:modified>
</cp:coreProperties>
</file>