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0" r:id="rId3"/>
    <p:sldId id="271" r:id="rId4"/>
    <p:sldId id="257" r:id="rId5"/>
    <p:sldId id="26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Medium" panose="000006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B8BD-C983-487B-9D92-7AFD607C68A0}">
  <a:tblStyle styleId="{9C38B8BD-C983-487B-9D92-7AFD607C6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85CBC914-8CFA-1245-7EEB-EC3DEBF5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>
            <a:extLst>
              <a:ext uri="{FF2B5EF4-FFF2-40B4-BE49-F238E27FC236}">
                <a16:creationId xmlns:a16="http://schemas.microsoft.com/office/drawing/2014/main" id="{D48B10F1-9AB6-921F-2E1C-5BBD2EE961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>
            <a:extLst>
              <a:ext uri="{FF2B5EF4-FFF2-40B4-BE49-F238E27FC236}">
                <a16:creationId xmlns:a16="http://schemas.microsoft.com/office/drawing/2014/main" id="{6F77B5E0-30D0-DB7D-4D89-3FC0049B4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3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5868fc0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5868fc0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571242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1158"/>
            <a:ext cx="4487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448050" y="1738069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Introducción al Data Warehousing</a:t>
            </a:r>
            <a:endParaRPr sz="4000" dirty="0"/>
          </a:p>
        </p:txBody>
      </p:sp>
      <p:sp>
        <p:nvSpPr>
          <p:cNvPr id="54" name="Google Shape;54;p16"/>
          <p:cNvSpPr txBox="1"/>
          <p:nvPr/>
        </p:nvSpPr>
        <p:spPr>
          <a:xfrm>
            <a:off x="5456724" y="653434"/>
            <a:ext cx="2519782" cy="431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Buonincontro, Brenda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6"/>
          <p:cNvSpPr txBox="1"/>
          <p:nvPr/>
        </p:nvSpPr>
        <p:spPr>
          <a:xfrm>
            <a:off x="5456725" y="1515166"/>
            <a:ext cx="2519780" cy="43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Carlos	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5456724" y="2377054"/>
            <a:ext cx="2519781" cy="43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Mariano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5456724" y="3238630"/>
            <a:ext cx="2519782" cy="431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Molteni, María Pía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54;p16">
            <a:extLst>
              <a:ext uri="{FF2B5EF4-FFF2-40B4-BE49-F238E27FC236}">
                <a16:creationId xmlns:a16="http://schemas.microsoft.com/office/drawing/2014/main" id="{FE1CA5FD-1E5D-D57F-ED6A-DE96CC49C845}"/>
              </a:ext>
            </a:extLst>
          </p:cNvPr>
          <p:cNvSpPr txBox="1"/>
          <p:nvPr/>
        </p:nvSpPr>
        <p:spPr>
          <a:xfrm>
            <a:off x="5456724" y="4100207"/>
            <a:ext cx="2519782" cy="4311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Ton Vanerio, Nicolás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Google Shape;77;p17">
            <a:extLst>
              <a:ext uri="{FF2B5EF4-FFF2-40B4-BE49-F238E27FC236}">
                <a16:creationId xmlns:a16="http://schemas.microsoft.com/office/drawing/2014/main" id="{1B8F687A-A11F-7224-69B8-EC3AFFA22006}"/>
              </a:ext>
            </a:extLst>
          </p:cNvPr>
          <p:cNvSpPr txBox="1"/>
          <p:nvPr/>
        </p:nvSpPr>
        <p:spPr>
          <a:xfrm>
            <a:off x="560378" y="3307969"/>
            <a:ext cx="426274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Maestría en Ciencia de Datos – Universidad Austral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3E03FFAD-B540-441D-EB0F-ABA8A953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>
            <a:extLst>
              <a:ext uri="{FF2B5EF4-FFF2-40B4-BE49-F238E27FC236}">
                <a16:creationId xmlns:a16="http://schemas.microsoft.com/office/drawing/2014/main" id="{FF4670DA-2ADB-661B-C7D7-3E7F68BF1E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3596" y="1786800"/>
            <a:ext cx="5756807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Construcción del Data Warehouse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87470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>
            <a:spLocks noGrp="1"/>
          </p:cNvSpPr>
          <p:nvPr>
            <p:ph type="title"/>
          </p:nvPr>
        </p:nvSpPr>
        <p:spPr>
          <a:xfrm>
            <a:off x="452550" y="126249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Arquitectura por capas</a:t>
            </a:r>
            <a:endParaRPr dirty="0"/>
          </a:p>
        </p:txBody>
      </p:sp>
      <p:cxnSp>
        <p:nvCxnSpPr>
          <p:cNvPr id="368" name="Google Shape;368;p23"/>
          <p:cNvCxnSpPr/>
          <p:nvPr/>
        </p:nvCxnSpPr>
        <p:spPr>
          <a:xfrm>
            <a:off x="4572000" y="785874"/>
            <a:ext cx="0" cy="36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9" name="Google Shape;369;p23"/>
          <p:cNvSpPr/>
          <p:nvPr/>
        </p:nvSpPr>
        <p:spPr>
          <a:xfrm>
            <a:off x="4381048" y="958284"/>
            <a:ext cx="381900" cy="38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4381048" y="1677206"/>
            <a:ext cx="381900" cy="38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4381048" y="2396128"/>
            <a:ext cx="381900" cy="38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381048" y="3115050"/>
            <a:ext cx="381900" cy="38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3" name="Google Shape;373;p23"/>
          <p:cNvSpPr/>
          <p:nvPr/>
        </p:nvSpPr>
        <p:spPr>
          <a:xfrm>
            <a:off x="4381048" y="3833972"/>
            <a:ext cx="381900" cy="38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624080" y="2185163"/>
            <a:ext cx="2170434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Integración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624080" y="250418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ING_* (Ingestion Layer)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Integridad Referencial + Validación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6" name="Google Shape;376;p23"/>
          <p:cNvSpPr txBox="1"/>
          <p:nvPr/>
        </p:nvSpPr>
        <p:spPr>
          <a:xfrm>
            <a:off x="624080" y="1066338"/>
            <a:ext cx="1986000" cy="8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DP1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Ventas Mensuales </a:t>
            </a: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DP2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Performance Empleados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DP3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Logística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624080" y="747317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Productos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2607177" y="789815"/>
            <a:ext cx="718800" cy="7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79" name="Google Shape;379;p23"/>
          <p:cNvCxnSpPr>
            <a:stCxn id="378" idx="6"/>
            <a:endCxn id="369" idx="2"/>
          </p:cNvCxnSpPr>
          <p:nvPr/>
        </p:nvCxnSpPr>
        <p:spPr>
          <a:xfrm>
            <a:off x="3325977" y="1149215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23"/>
          <p:cNvSpPr/>
          <p:nvPr/>
        </p:nvSpPr>
        <p:spPr>
          <a:xfrm>
            <a:off x="2607177" y="2227677"/>
            <a:ext cx="718800" cy="7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81" name="Google Shape;381;p23"/>
          <p:cNvCxnSpPr>
            <a:stCxn id="380" idx="6"/>
            <a:endCxn id="371" idx="2"/>
          </p:cNvCxnSpPr>
          <p:nvPr/>
        </p:nvCxnSpPr>
        <p:spPr>
          <a:xfrm>
            <a:off x="3325977" y="2587077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3"/>
          <p:cNvSpPr txBox="1"/>
          <p:nvPr/>
        </p:nvSpPr>
        <p:spPr>
          <a:xfrm>
            <a:off x="624080" y="3624775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Fuente de datos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624080" y="39437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CSV’s (Ingesta1 + Ingesta2)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2607177" y="3667290"/>
            <a:ext cx="718800" cy="7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85" name="Google Shape;385;p23"/>
          <p:cNvCxnSpPr>
            <a:stCxn id="384" idx="6"/>
            <a:endCxn id="373" idx="2"/>
          </p:cNvCxnSpPr>
          <p:nvPr/>
        </p:nvCxnSpPr>
        <p:spPr>
          <a:xfrm rot="10800000" flipH="1">
            <a:off x="3325977" y="4024890"/>
            <a:ext cx="10551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23"/>
          <p:cNvSpPr txBox="1"/>
          <p:nvPr/>
        </p:nvSpPr>
        <p:spPr>
          <a:xfrm flipH="1">
            <a:off x="6598912" y="180172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DWA_DIM_*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clientes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emplados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DWA_FACT_*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hechos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</p:txBody>
      </p:sp>
      <p:sp>
        <p:nvSpPr>
          <p:cNvPr id="387" name="Google Shape;387;p23"/>
          <p:cNvSpPr txBox="1"/>
          <p:nvPr/>
        </p:nvSpPr>
        <p:spPr>
          <a:xfrm flipH="1">
            <a:off x="5674718" y="1465761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DW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8" name="Google Shape;388;p23"/>
          <p:cNvSpPr/>
          <p:nvPr/>
        </p:nvSpPr>
        <p:spPr>
          <a:xfrm flipH="1">
            <a:off x="5818030" y="1508740"/>
            <a:ext cx="718800" cy="71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89" name="Google Shape;389;p23"/>
          <p:cNvCxnSpPr>
            <a:stCxn id="388" idx="6"/>
            <a:endCxn id="370" idx="6"/>
          </p:cNvCxnSpPr>
          <p:nvPr/>
        </p:nvCxnSpPr>
        <p:spPr>
          <a:xfrm rot="10800000">
            <a:off x="4762930" y="1868140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23"/>
          <p:cNvSpPr txBox="1"/>
          <p:nvPr/>
        </p:nvSpPr>
        <p:spPr>
          <a:xfrm flipH="1">
            <a:off x="6533927" y="2904088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Staging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 flipH="1">
            <a:off x="6533927" y="322310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TMP_* (Temporal): 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Validación + Limpieza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TMP2_* (Incremental):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Actualizaciones incrementales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2" name="Google Shape;392;p23"/>
          <p:cNvSpPr/>
          <p:nvPr/>
        </p:nvSpPr>
        <p:spPr>
          <a:xfrm flipH="1">
            <a:off x="5818030" y="2946602"/>
            <a:ext cx="718800" cy="7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93" name="Google Shape;393;p23"/>
          <p:cNvCxnSpPr>
            <a:stCxn id="392" idx="6"/>
            <a:endCxn id="372" idx="6"/>
          </p:cNvCxnSpPr>
          <p:nvPr/>
        </p:nvCxnSpPr>
        <p:spPr>
          <a:xfrm rot="10800000">
            <a:off x="4762930" y="3306002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4" name="Google Shape;394;p23"/>
          <p:cNvGrpSpPr/>
          <p:nvPr/>
        </p:nvGrpSpPr>
        <p:grpSpPr>
          <a:xfrm>
            <a:off x="6035624" y="1728170"/>
            <a:ext cx="280718" cy="279975"/>
            <a:chOff x="-34005425" y="3945575"/>
            <a:chExt cx="293025" cy="292250"/>
          </a:xfrm>
        </p:grpSpPr>
        <p:sp>
          <p:nvSpPr>
            <p:cNvPr id="395" name="Google Shape;395;p23"/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23"/>
          <p:cNvGrpSpPr/>
          <p:nvPr/>
        </p:nvGrpSpPr>
        <p:grpSpPr>
          <a:xfrm>
            <a:off x="2828053" y="1008868"/>
            <a:ext cx="279952" cy="280718"/>
            <a:chOff x="-33645475" y="3944800"/>
            <a:chExt cx="292225" cy="293025"/>
          </a:xfrm>
        </p:grpSpPr>
        <p:sp>
          <p:nvSpPr>
            <p:cNvPr id="399" name="Google Shape;399;p23"/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23"/>
          <p:cNvGrpSpPr/>
          <p:nvPr/>
        </p:nvGrpSpPr>
        <p:grpSpPr>
          <a:xfrm>
            <a:off x="2828030" y="3884581"/>
            <a:ext cx="279976" cy="279952"/>
            <a:chOff x="-30354000" y="3569100"/>
            <a:chExt cx="292250" cy="292225"/>
          </a:xfrm>
        </p:grpSpPr>
        <p:sp>
          <p:nvSpPr>
            <p:cNvPr id="410" name="Google Shape;410;p23"/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3"/>
          <p:cNvGrpSpPr/>
          <p:nvPr/>
        </p:nvGrpSpPr>
        <p:grpSpPr>
          <a:xfrm>
            <a:off x="2828428" y="2448359"/>
            <a:ext cx="279209" cy="279209"/>
            <a:chOff x="-33286325" y="3586425"/>
            <a:chExt cx="291450" cy="291450"/>
          </a:xfrm>
        </p:grpSpPr>
        <p:sp>
          <p:nvSpPr>
            <p:cNvPr id="417" name="Google Shape;417;p23"/>
            <p:cNvSpPr/>
            <p:nvPr/>
          </p:nvSpPr>
          <p:spPr>
            <a:xfrm>
              <a:off x="-33114625" y="3586425"/>
              <a:ext cx="119750" cy="120525"/>
            </a:xfrm>
            <a:custGeom>
              <a:avLst/>
              <a:gdLst/>
              <a:ahLst/>
              <a:cxnLst/>
              <a:rect l="l" t="t" r="r" b="b"/>
              <a:pathLst>
                <a:path w="4790" h="4821" extrusionOk="0">
                  <a:moveTo>
                    <a:pt x="2395" y="631"/>
                  </a:moveTo>
                  <a:cubicBezTo>
                    <a:pt x="2584" y="631"/>
                    <a:pt x="2742" y="788"/>
                    <a:pt x="2742" y="1009"/>
                  </a:cubicBezTo>
                  <a:lnTo>
                    <a:pt x="2742" y="2017"/>
                  </a:lnTo>
                  <a:lnTo>
                    <a:pt x="3782" y="2017"/>
                  </a:lnTo>
                  <a:cubicBezTo>
                    <a:pt x="3971" y="2017"/>
                    <a:pt x="4128" y="2175"/>
                    <a:pt x="4128" y="2364"/>
                  </a:cubicBezTo>
                  <a:cubicBezTo>
                    <a:pt x="4128" y="2584"/>
                    <a:pt x="3971" y="2742"/>
                    <a:pt x="3782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64"/>
                  </a:cubicBezTo>
                  <a:lnTo>
                    <a:pt x="2049" y="1009"/>
                  </a:lnTo>
                  <a:cubicBezTo>
                    <a:pt x="2049" y="788"/>
                    <a:pt x="2206" y="631"/>
                    <a:pt x="2395" y="631"/>
                  </a:cubicBezTo>
                  <a:close/>
                  <a:moveTo>
                    <a:pt x="2395" y="1"/>
                  </a:moveTo>
                  <a:cubicBezTo>
                    <a:pt x="1041" y="1"/>
                    <a:pt x="1" y="1072"/>
                    <a:pt x="1" y="2427"/>
                  </a:cubicBezTo>
                  <a:cubicBezTo>
                    <a:pt x="1" y="3750"/>
                    <a:pt x="1041" y="4821"/>
                    <a:pt x="2395" y="4821"/>
                  </a:cubicBezTo>
                  <a:cubicBezTo>
                    <a:pt x="3719" y="4821"/>
                    <a:pt x="4790" y="3750"/>
                    <a:pt x="4790" y="2427"/>
                  </a:cubicBezTo>
                  <a:cubicBezTo>
                    <a:pt x="4790" y="1072"/>
                    <a:pt x="3719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-33286325" y="3825875"/>
              <a:ext cx="241050" cy="52000"/>
            </a:xfrm>
            <a:custGeom>
              <a:avLst/>
              <a:gdLst/>
              <a:ahLst/>
              <a:cxnLst/>
              <a:rect l="l" t="t" r="r" b="b"/>
              <a:pathLst>
                <a:path w="9642" h="2080" extrusionOk="0">
                  <a:moveTo>
                    <a:pt x="32" y="0"/>
                  </a:moveTo>
                  <a:lnTo>
                    <a:pt x="32" y="1764"/>
                  </a:lnTo>
                  <a:cubicBezTo>
                    <a:pt x="1" y="1922"/>
                    <a:pt x="158" y="2079"/>
                    <a:pt x="347" y="2079"/>
                  </a:cubicBezTo>
                  <a:lnTo>
                    <a:pt x="9295" y="2079"/>
                  </a:lnTo>
                  <a:cubicBezTo>
                    <a:pt x="9484" y="2079"/>
                    <a:pt x="9641" y="1922"/>
                    <a:pt x="9641" y="1733"/>
                  </a:cubicBezTo>
                  <a:lnTo>
                    <a:pt x="9641" y="1040"/>
                  </a:lnTo>
                  <a:cubicBezTo>
                    <a:pt x="9641" y="473"/>
                    <a:pt x="9169" y="0"/>
                    <a:pt x="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-33183925" y="3756550"/>
              <a:ext cx="103200" cy="52025"/>
            </a:xfrm>
            <a:custGeom>
              <a:avLst/>
              <a:gdLst/>
              <a:ahLst/>
              <a:cxnLst/>
              <a:rect l="l" t="t" r="r" b="b"/>
              <a:pathLst>
                <a:path w="4128" h="2081" extrusionOk="0">
                  <a:moveTo>
                    <a:pt x="1040" y="1"/>
                  </a:moveTo>
                  <a:cubicBezTo>
                    <a:pt x="473" y="1"/>
                    <a:pt x="1" y="505"/>
                    <a:pt x="1" y="1040"/>
                  </a:cubicBezTo>
                  <a:lnTo>
                    <a:pt x="1" y="2080"/>
                  </a:lnTo>
                  <a:lnTo>
                    <a:pt x="4128" y="2080"/>
                  </a:lnTo>
                  <a:lnTo>
                    <a:pt x="4128" y="1040"/>
                  </a:lnTo>
                  <a:cubicBezTo>
                    <a:pt x="4128" y="505"/>
                    <a:pt x="3687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-33252450" y="3636850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87" y="0"/>
                  </a:moveTo>
                  <a:cubicBezTo>
                    <a:pt x="599" y="0"/>
                    <a:pt x="1" y="630"/>
                    <a:pt x="1" y="1386"/>
                  </a:cubicBezTo>
                  <a:cubicBezTo>
                    <a:pt x="1" y="2142"/>
                    <a:pt x="599" y="2772"/>
                    <a:pt x="1387" y="2772"/>
                  </a:cubicBezTo>
                  <a:cubicBezTo>
                    <a:pt x="2143" y="2772"/>
                    <a:pt x="2742" y="2142"/>
                    <a:pt x="2742" y="1386"/>
                  </a:cubicBezTo>
                  <a:cubicBezTo>
                    <a:pt x="2742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-33286325" y="3723050"/>
              <a:ext cx="116600" cy="85525"/>
            </a:xfrm>
            <a:custGeom>
              <a:avLst/>
              <a:gdLst/>
              <a:ahLst/>
              <a:cxnLst/>
              <a:rect l="l" t="t" r="r" b="b"/>
              <a:pathLst>
                <a:path w="4664" h="3421" extrusionOk="0">
                  <a:moveTo>
                    <a:pt x="2788" y="1"/>
                  </a:moveTo>
                  <a:cubicBezTo>
                    <a:pt x="2690" y="1"/>
                    <a:pt x="2591" y="6"/>
                    <a:pt x="2490" y="18"/>
                  </a:cubicBezTo>
                  <a:cubicBezTo>
                    <a:pt x="1072" y="144"/>
                    <a:pt x="1" y="1435"/>
                    <a:pt x="1" y="2853"/>
                  </a:cubicBezTo>
                  <a:lnTo>
                    <a:pt x="1" y="3105"/>
                  </a:lnTo>
                  <a:cubicBezTo>
                    <a:pt x="1" y="3263"/>
                    <a:pt x="158" y="3420"/>
                    <a:pt x="347" y="3420"/>
                  </a:cubicBezTo>
                  <a:lnTo>
                    <a:pt x="3435" y="3420"/>
                  </a:lnTo>
                  <a:lnTo>
                    <a:pt x="3435" y="2380"/>
                  </a:lnTo>
                  <a:cubicBezTo>
                    <a:pt x="3435" y="1624"/>
                    <a:pt x="3939" y="963"/>
                    <a:pt x="4664" y="774"/>
                  </a:cubicBezTo>
                  <a:cubicBezTo>
                    <a:pt x="4164" y="302"/>
                    <a:pt x="3517" y="1"/>
                    <a:pt x="2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3"/>
          <p:cNvGrpSpPr/>
          <p:nvPr/>
        </p:nvGrpSpPr>
        <p:grpSpPr>
          <a:xfrm>
            <a:off x="6036374" y="3166032"/>
            <a:ext cx="279209" cy="279952"/>
            <a:chOff x="-30345325" y="3918800"/>
            <a:chExt cx="291450" cy="292225"/>
          </a:xfrm>
        </p:grpSpPr>
        <p:sp>
          <p:nvSpPr>
            <p:cNvPr id="423" name="Google Shape;423;p23"/>
            <p:cNvSpPr/>
            <p:nvPr/>
          </p:nvSpPr>
          <p:spPr>
            <a:xfrm>
              <a:off x="-30174425" y="3988125"/>
              <a:ext cx="120550" cy="120175"/>
            </a:xfrm>
            <a:custGeom>
              <a:avLst/>
              <a:gdLst/>
              <a:ahLst/>
              <a:cxnLst/>
              <a:rect l="l" t="t" r="r" b="b"/>
              <a:pathLst>
                <a:path w="4822" h="4807" extrusionOk="0"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426"/>
                  </a:lnTo>
                  <a:cubicBezTo>
                    <a:pt x="1" y="2962"/>
                    <a:pt x="474" y="3434"/>
                    <a:pt x="1041" y="3434"/>
                  </a:cubicBezTo>
                  <a:lnTo>
                    <a:pt x="1387" y="3434"/>
                  </a:lnTo>
                  <a:lnTo>
                    <a:pt x="1387" y="4474"/>
                  </a:lnTo>
                  <a:cubicBezTo>
                    <a:pt x="1387" y="4631"/>
                    <a:pt x="1482" y="4726"/>
                    <a:pt x="1576" y="4789"/>
                  </a:cubicBezTo>
                  <a:cubicBezTo>
                    <a:pt x="1618" y="4799"/>
                    <a:pt x="1664" y="4806"/>
                    <a:pt x="1709" y="4806"/>
                  </a:cubicBezTo>
                  <a:cubicBezTo>
                    <a:pt x="1800" y="4806"/>
                    <a:pt x="1891" y="4778"/>
                    <a:pt x="1954" y="4694"/>
                  </a:cubicBezTo>
                  <a:lnTo>
                    <a:pt x="3214" y="3434"/>
                  </a:lnTo>
                  <a:lnTo>
                    <a:pt x="3750" y="3434"/>
                  </a:lnTo>
                  <a:cubicBezTo>
                    <a:pt x="4317" y="3434"/>
                    <a:pt x="4790" y="2962"/>
                    <a:pt x="4790" y="2426"/>
                  </a:cubicBezTo>
                  <a:lnTo>
                    <a:pt x="4790" y="1040"/>
                  </a:lnTo>
                  <a:cubicBezTo>
                    <a:pt x="4821" y="473"/>
                    <a:pt x="4380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-30345325" y="3988125"/>
              <a:ext cx="119750" cy="120175"/>
            </a:xfrm>
            <a:custGeom>
              <a:avLst/>
              <a:gdLst/>
              <a:ahLst/>
              <a:cxnLst/>
              <a:rect l="l" t="t" r="r" b="b"/>
              <a:pathLst>
                <a:path w="4790" h="4807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2395"/>
                  </a:lnTo>
                  <a:cubicBezTo>
                    <a:pt x="0" y="2962"/>
                    <a:pt x="473" y="3434"/>
                    <a:pt x="1009" y="3434"/>
                  </a:cubicBezTo>
                  <a:lnTo>
                    <a:pt x="1576" y="3434"/>
                  </a:lnTo>
                  <a:lnTo>
                    <a:pt x="2836" y="4694"/>
                  </a:lnTo>
                  <a:cubicBezTo>
                    <a:pt x="2920" y="4778"/>
                    <a:pt x="3018" y="4806"/>
                    <a:pt x="3102" y="4806"/>
                  </a:cubicBezTo>
                  <a:cubicBezTo>
                    <a:pt x="3144" y="4806"/>
                    <a:pt x="3182" y="4799"/>
                    <a:pt x="3214" y="4789"/>
                  </a:cubicBezTo>
                  <a:cubicBezTo>
                    <a:pt x="3340" y="4726"/>
                    <a:pt x="3434" y="4568"/>
                    <a:pt x="3434" y="4474"/>
                  </a:cubicBezTo>
                  <a:lnTo>
                    <a:pt x="3434" y="3434"/>
                  </a:lnTo>
                  <a:lnTo>
                    <a:pt x="3781" y="3434"/>
                  </a:lnTo>
                  <a:cubicBezTo>
                    <a:pt x="4348" y="3434"/>
                    <a:pt x="4789" y="2962"/>
                    <a:pt x="4789" y="2395"/>
                  </a:cubicBezTo>
                  <a:lnTo>
                    <a:pt x="4789" y="1040"/>
                  </a:lnTo>
                  <a:cubicBezTo>
                    <a:pt x="4789" y="473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-30293350" y="4159025"/>
              <a:ext cx="188275" cy="52000"/>
            </a:xfrm>
            <a:custGeom>
              <a:avLst/>
              <a:gdLst/>
              <a:ahLst/>
              <a:cxnLst/>
              <a:rect l="l" t="t" r="r" b="b"/>
              <a:pathLst>
                <a:path w="7531" h="2080" extrusionOk="0">
                  <a:moveTo>
                    <a:pt x="1" y="1"/>
                  </a:moveTo>
                  <a:lnTo>
                    <a:pt x="1" y="1040"/>
                  </a:lnTo>
                  <a:cubicBezTo>
                    <a:pt x="1" y="1607"/>
                    <a:pt x="473" y="2080"/>
                    <a:pt x="1040" y="2080"/>
                  </a:cubicBezTo>
                  <a:lnTo>
                    <a:pt x="6491" y="2080"/>
                  </a:lnTo>
                  <a:cubicBezTo>
                    <a:pt x="7058" y="2080"/>
                    <a:pt x="7530" y="1607"/>
                    <a:pt x="7530" y="1040"/>
                  </a:cubicBezTo>
                  <a:lnTo>
                    <a:pt x="7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-30293350" y="3918800"/>
              <a:ext cx="188275" cy="34675"/>
            </a:xfrm>
            <a:custGeom>
              <a:avLst/>
              <a:gdLst/>
              <a:ahLst/>
              <a:cxnLst/>
              <a:rect l="l" t="t" r="r" b="b"/>
              <a:pathLst>
                <a:path w="7531" h="1387" extrusionOk="0">
                  <a:moveTo>
                    <a:pt x="1040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30" y="1387"/>
                  </a:lnTo>
                  <a:lnTo>
                    <a:pt x="7530" y="1040"/>
                  </a:lnTo>
                  <a:cubicBezTo>
                    <a:pt x="7530" y="505"/>
                    <a:pt x="7058" y="1"/>
                    <a:pt x="6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-30294125" y="3970800"/>
              <a:ext cx="188250" cy="170925"/>
            </a:xfrm>
            <a:custGeom>
              <a:avLst/>
              <a:gdLst/>
              <a:ahLst/>
              <a:cxnLst/>
              <a:rect l="l" t="t" r="r" b="b"/>
              <a:pathLst>
                <a:path w="7530" h="6837" extrusionOk="0">
                  <a:moveTo>
                    <a:pt x="1733" y="0"/>
                  </a:moveTo>
                  <a:cubicBezTo>
                    <a:pt x="2678" y="0"/>
                    <a:pt x="3434" y="756"/>
                    <a:pt x="3434" y="1701"/>
                  </a:cubicBezTo>
                  <a:lnTo>
                    <a:pt x="3434" y="3056"/>
                  </a:lnTo>
                  <a:cubicBezTo>
                    <a:pt x="3434" y="3907"/>
                    <a:pt x="2836" y="4568"/>
                    <a:pt x="2048" y="4757"/>
                  </a:cubicBezTo>
                  <a:lnTo>
                    <a:pt x="2048" y="5167"/>
                  </a:lnTo>
                  <a:cubicBezTo>
                    <a:pt x="2048" y="5576"/>
                    <a:pt x="1828" y="5954"/>
                    <a:pt x="1418" y="6112"/>
                  </a:cubicBezTo>
                  <a:cubicBezTo>
                    <a:pt x="1307" y="6162"/>
                    <a:pt x="1184" y="6187"/>
                    <a:pt x="1058" y="6187"/>
                  </a:cubicBezTo>
                  <a:cubicBezTo>
                    <a:pt x="789" y="6187"/>
                    <a:pt x="508" y="6075"/>
                    <a:pt x="315" y="5860"/>
                  </a:cubicBezTo>
                  <a:lnTo>
                    <a:pt x="0" y="5545"/>
                  </a:lnTo>
                  <a:lnTo>
                    <a:pt x="0" y="6837"/>
                  </a:lnTo>
                  <a:lnTo>
                    <a:pt x="7530" y="6837"/>
                  </a:lnTo>
                  <a:lnTo>
                    <a:pt x="7530" y="5545"/>
                  </a:lnTo>
                  <a:lnTo>
                    <a:pt x="7215" y="5860"/>
                  </a:lnTo>
                  <a:cubicBezTo>
                    <a:pt x="7022" y="6075"/>
                    <a:pt x="6756" y="6187"/>
                    <a:pt x="6496" y="6187"/>
                  </a:cubicBezTo>
                  <a:cubicBezTo>
                    <a:pt x="6374" y="6187"/>
                    <a:pt x="6254" y="6162"/>
                    <a:pt x="6144" y="6112"/>
                  </a:cubicBezTo>
                  <a:cubicBezTo>
                    <a:pt x="5734" y="5954"/>
                    <a:pt x="5514" y="5576"/>
                    <a:pt x="5514" y="5167"/>
                  </a:cubicBezTo>
                  <a:lnTo>
                    <a:pt x="5514" y="4757"/>
                  </a:lnTo>
                  <a:cubicBezTo>
                    <a:pt x="4726" y="4600"/>
                    <a:pt x="4127" y="3907"/>
                    <a:pt x="4127" y="3056"/>
                  </a:cubicBezTo>
                  <a:lnTo>
                    <a:pt x="4127" y="1701"/>
                  </a:lnTo>
                  <a:cubicBezTo>
                    <a:pt x="4127" y="756"/>
                    <a:pt x="4884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384;p23">
            <a:extLst>
              <a:ext uri="{FF2B5EF4-FFF2-40B4-BE49-F238E27FC236}">
                <a16:creationId xmlns:a16="http://schemas.microsoft.com/office/drawing/2014/main" id="{474419F3-0B9C-B579-E27B-D392C0B205CF}"/>
              </a:ext>
            </a:extLst>
          </p:cNvPr>
          <p:cNvSpPr/>
          <p:nvPr/>
        </p:nvSpPr>
        <p:spPr>
          <a:xfrm>
            <a:off x="5815121" y="4384464"/>
            <a:ext cx="718800" cy="718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390;p23">
            <a:extLst>
              <a:ext uri="{FF2B5EF4-FFF2-40B4-BE49-F238E27FC236}">
                <a16:creationId xmlns:a16="http://schemas.microsoft.com/office/drawing/2014/main" id="{F6196B06-0D46-91E4-1813-97986007638C}"/>
              </a:ext>
            </a:extLst>
          </p:cNvPr>
          <p:cNvSpPr txBox="1"/>
          <p:nvPr/>
        </p:nvSpPr>
        <p:spPr>
          <a:xfrm flipH="1">
            <a:off x="6576499" y="4423608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Calidad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" name="Google Shape;391;p23">
            <a:extLst>
              <a:ext uri="{FF2B5EF4-FFF2-40B4-BE49-F238E27FC236}">
                <a16:creationId xmlns:a16="http://schemas.microsoft.com/office/drawing/2014/main" id="{0F515CAC-D44F-DEE8-6A2F-BB28F3B5F5C6}"/>
              </a:ext>
            </a:extLst>
          </p:cNvPr>
          <p:cNvSpPr txBox="1"/>
          <p:nvPr/>
        </p:nvSpPr>
        <p:spPr>
          <a:xfrm flipH="1">
            <a:off x="6576499" y="4743864"/>
            <a:ext cx="220952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Monitoreo + Remediación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" name="Google Shape;351;p22">
            <a:extLst>
              <a:ext uri="{FF2B5EF4-FFF2-40B4-BE49-F238E27FC236}">
                <a16:creationId xmlns:a16="http://schemas.microsoft.com/office/drawing/2014/main" id="{FE7E84D6-2635-6CCB-1C33-01446F762123}"/>
              </a:ext>
            </a:extLst>
          </p:cNvPr>
          <p:cNvGrpSpPr/>
          <p:nvPr/>
        </p:nvGrpSpPr>
        <p:grpSpPr>
          <a:xfrm>
            <a:off x="6064720" y="4644871"/>
            <a:ext cx="250863" cy="247356"/>
            <a:chOff x="-5254775" y="3631325"/>
            <a:chExt cx="296950" cy="292625"/>
          </a:xfrm>
        </p:grpSpPr>
        <p:sp>
          <p:nvSpPr>
            <p:cNvPr id="7" name="Google Shape;352;p22">
              <a:extLst>
                <a:ext uri="{FF2B5EF4-FFF2-40B4-BE49-F238E27FC236}">
                  <a16:creationId xmlns:a16="http://schemas.microsoft.com/office/drawing/2014/main" id="{C13F8086-8CBF-1BA0-92B2-2B50E0A9E242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3;p22">
              <a:extLst>
                <a:ext uri="{FF2B5EF4-FFF2-40B4-BE49-F238E27FC236}">
                  <a16:creationId xmlns:a16="http://schemas.microsoft.com/office/drawing/2014/main" id="{99D65050-4349-03CB-A717-C1BC8F352E3A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4;p22">
              <a:extLst>
                <a:ext uri="{FF2B5EF4-FFF2-40B4-BE49-F238E27FC236}">
                  <a16:creationId xmlns:a16="http://schemas.microsoft.com/office/drawing/2014/main" id="{FEEE36C4-EDC5-343F-397E-BCBD1A9D205F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5;p22">
              <a:extLst>
                <a:ext uri="{FF2B5EF4-FFF2-40B4-BE49-F238E27FC236}">
                  <a16:creationId xmlns:a16="http://schemas.microsoft.com/office/drawing/2014/main" id="{C560815A-8156-09FF-8400-42F6396B285A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;p22">
              <a:extLst>
                <a:ext uri="{FF2B5EF4-FFF2-40B4-BE49-F238E27FC236}">
                  <a16:creationId xmlns:a16="http://schemas.microsoft.com/office/drawing/2014/main" id="{C952FEBB-A070-9E87-DE18-77AB4AF4BD21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7;p22">
              <a:extLst>
                <a:ext uri="{FF2B5EF4-FFF2-40B4-BE49-F238E27FC236}">
                  <a16:creationId xmlns:a16="http://schemas.microsoft.com/office/drawing/2014/main" id="{2D4864FD-E917-AFCA-B03F-F09FF17871BD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8;p22">
              <a:extLst>
                <a:ext uri="{FF2B5EF4-FFF2-40B4-BE49-F238E27FC236}">
                  <a16:creationId xmlns:a16="http://schemas.microsoft.com/office/drawing/2014/main" id="{930BF85E-E6C1-7D38-4E45-F2AB28E18328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452550" y="1106836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2550" y="210139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Tecnologías: SQLite – Python/SQLite Studio</a:t>
            </a:r>
            <a:endParaRPr dirty="0"/>
          </a:p>
        </p:txBody>
      </p:sp>
      <p:sp>
        <p:nvSpPr>
          <p:cNvPr id="77" name="Google Shape;77;p17"/>
          <p:cNvSpPr txBox="1"/>
          <p:nvPr/>
        </p:nvSpPr>
        <p:spPr>
          <a:xfrm>
            <a:off x="937950" y="104473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base SQLite, arma las tablas </a:t>
            </a:r>
            <a:r>
              <a:rPr lang="es-ES" sz="1000" b="1" dirty="0"/>
              <a:t>TMP_</a:t>
            </a:r>
            <a:r>
              <a:rPr lang="es-ES" sz="1000" dirty="0"/>
              <a:t> y la </a:t>
            </a:r>
            <a:r>
              <a:rPr lang="es-ES" sz="1000" b="1" dirty="0" err="1"/>
              <a:t>MET_metadata</a:t>
            </a:r>
            <a:r>
              <a:rPr lang="es-ES" sz="1000" dirty="0"/>
              <a:t> inicial </a:t>
            </a:r>
            <a:r>
              <a:rPr lang="es-ES" sz="1000" i="1" dirty="0"/>
              <a:t>(</a:t>
            </a:r>
            <a:r>
              <a:rPr lang="en-US" sz="1000" i="1" dirty="0"/>
              <a:t>step_01_setup_staging_area.py</a:t>
            </a:r>
            <a:r>
              <a:rPr lang="es-E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37950" y="171164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carga los CSV de </a:t>
            </a:r>
            <a:r>
              <a:rPr lang="es-ES" sz="1000" b="1" dirty="0"/>
              <a:t>Ingesta 1</a:t>
            </a:r>
            <a:r>
              <a:rPr lang="es-ES" sz="1000" dirty="0"/>
              <a:t> en las tablas temporales </a:t>
            </a:r>
            <a:r>
              <a:rPr lang="es-ES" sz="1000" b="1" dirty="0"/>
              <a:t>TMP_ (</a:t>
            </a:r>
            <a:r>
              <a:rPr lang="en-US" sz="1000" i="1" dirty="0"/>
              <a:t>step_02_load_staging_data.py</a:t>
            </a:r>
            <a:r>
              <a:rPr lang="en-U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937950" y="237854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mueven los datos de </a:t>
            </a:r>
            <a:r>
              <a:rPr lang="es-ES" sz="1000" b="1" dirty="0"/>
              <a:t>TMP_ → ING_</a:t>
            </a:r>
            <a:r>
              <a:rPr lang="es-ES" sz="1000" dirty="0"/>
              <a:t>, dejando el modelo relacional limpio. (</a:t>
            </a:r>
            <a:r>
              <a:rPr lang="es-AR" sz="1000" i="1" dirty="0"/>
              <a:t>step_03_persist_ingesta1.py</a:t>
            </a:r>
            <a:r>
              <a:rPr lang="es-ES" sz="1200" dirty="0"/>
              <a:t>),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937950" y="304545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enriquece la geografía con </a:t>
            </a:r>
            <a:r>
              <a:rPr lang="es-ES" sz="1000" b="1" dirty="0" err="1"/>
              <a:t>World</a:t>
            </a:r>
            <a:r>
              <a:rPr lang="es-ES" sz="1000" b="1" dirty="0"/>
              <a:t> Data 2023</a:t>
            </a:r>
            <a:r>
              <a:rPr lang="es-ES" sz="1000" dirty="0"/>
              <a:t> y la vincula al DWH (</a:t>
            </a:r>
            <a:r>
              <a:rPr lang="en-US" sz="1000" i="1" dirty="0"/>
              <a:t>step_04_link_world_data.py</a:t>
            </a:r>
            <a:r>
              <a:rPr lang="es-E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937950" y="371235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diseña el modelo dimensional, FOREIGN </a:t>
            </a:r>
            <a:r>
              <a:rPr lang="es-ES" sz="1000" dirty="0" err="1"/>
              <a:t>KEYs</a:t>
            </a:r>
            <a:r>
              <a:rPr lang="es-ES" sz="1000" dirty="0"/>
              <a:t> y SCD Tipo 2 (memoria + enriquecimiento). (</a:t>
            </a:r>
            <a:r>
              <a:rPr lang="en-US" sz="1000" i="1" dirty="0"/>
              <a:t>step_05_create_dwh_model.py</a:t>
            </a:r>
            <a:r>
              <a:rPr lang="en-U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37950" y="437926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capa </a:t>
            </a:r>
            <a:r>
              <a:rPr lang="es-ES" sz="1000" b="1" dirty="0"/>
              <a:t>DQM_</a:t>
            </a:r>
            <a:r>
              <a:rPr lang="es-ES" sz="1000" dirty="0"/>
              <a:t>, define reglas/indicadores y registra todo en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step_06_create_dqm.py</a:t>
            </a:r>
            <a:r>
              <a:rPr lang="en-US" sz="1000" dirty="0"/>
              <a:t>)</a:t>
            </a:r>
            <a:r>
              <a:rPr lang="es-ES" sz="1200" dirty="0"/>
              <a:t>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64549" y="104473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ejecuta la carga inicial </a:t>
            </a:r>
            <a:r>
              <a:rPr lang="es-ES" sz="1000" b="1" dirty="0"/>
              <a:t>ING_ → DWA_</a:t>
            </a:r>
            <a:r>
              <a:rPr lang="es-ES" sz="1000" dirty="0"/>
              <a:t>, actualiza DQM y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step_07_initial_dwh_load.py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264549" y="171164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persiste los nuevos CSV de </a:t>
            </a:r>
            <a:r>
              <a:rPr lang="es-ES" sz="1000" b="1" dirty="0"/>
              <a:t>Ingesta 2</a:t>
            </a:r>
            <a:r>
              <a:rPr lang="es-ES" sz="1000" dirty="0"/>
              <a:t> en </a:t>
            </a:r>
            <a:r>
              <a:rPr lang="es-ES" sz="1000" b="1" dirty="0"/>
              <a:t>TMP_ (</a:t>
            </a:r>
            <a:r>
              <a:rPr lang="en-US" sz="1000" i="1" dirty="0"/>
              <a:t>step_08_load_ingesta2_to_staging.py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264549" y="2378546"/>
            <a:ext cx="352838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aplican remediaciones automáticas sobre los datos de Ingesta 2 antes de cargar (</a:t>
            </a:r>
            <a:r>
              <a:rPr lang="en-US" sz="1000" i="1" dirty="0"/>
              <a:t>step_08b_data_remediation.py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264549" y="304545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actualiza todas las capas (DWA_, DWM_, </a:t>
            </a:r>
            <a:r>
              <a:rPr lang="es-AR" sz="1000" dirty="0" err="1"/>
              <a:t>enriq</a:t>
            </a:r>
            <a:r>
              <a:rPr lang="es-AR" sz="1000" dirty="0"/>
              <a:t>.), preserva historial SCD 2 y refresca DQM/</a:t>
            </a:r>
            <a:r>
              <a:rPr lang="es-AR" sz="1000" dirty="0" err="1"/>
              <a:t>Metadata</a:t>
            </a:r>
            <a:r>
              <a:rPr lang="es-AR" sz="1000" dirty="0"/>
              <a:t> (</a:t>
            </a:r>
            <a:r>
              <a:rPr lang="en-US" sz="1000" i="1" dirty="0"/>
              <a:t>step_09_update_dwh_with_ingesta2.py</a:t>
            </a:r>
            <a:r>
              <a:rPr lang="en-US" sz="1000" dirty="0"/>
              <a:t>)</a:t>
            </a:r>
            <a:r>
              <a:rPr lang="es-AR" sz="1000" dirty="0"/>
              <a:t>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52550" y="1773741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452550" y="2440646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52550" y="3107551"/>
            <a:ext cx="429900" cy="42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52550" y="3774456"/>
            <a:ext cx="429900" cy="429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52550" y="4441361"/>
            <a:ext cx="429900" cy="429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779149" y="1106836"/>
            <a:ext cx="429900" cy="42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779149" y="1773741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779149" y="2440646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779149" y="3107551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6E59E1FA-ECB4-087D-647D-13562BD83149}"/>
              </a:ext>
            </a:extLst>
          </p:cNvPr>
          <p:cNvSpPr txBox="1"/>
          <p:nvPr/>
        </p:nvSpPr>
        <p:spPr>
          <a:xfrm>
            <a:off x="5256385" y="3712355"/>
            <a:ext cx="3431400" cy="115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</a:t>
            </a:r>
            <a:r>
              <a:rPr lang="es-ES" sz="1000" dirty="0"/>
              <a:t>generan los </a:t>
            </a:r>
            <a:r>
              <a:rPr lang="es-ES" sz="1000" b="1" dirty="0" err="1"/>
              <a:t>DPx</a:t>
            </a:r>
            <a:r>
              <a:rPr lang="es-ES" sz="1000" b="1" dirty="0"/>
              <a:t>_</a:t>
            </a:r>
            <a:r>
              <a:rPr lang="es-ES" sz="1000" dirty="0"/>
              <a:t> que alimentan los </a:t>
            </a:r>
            <a:r>
              <a:rPr lang="es-ES" sz="1000" dirty="0" err="1"/>
              <a:t>dashboards</a:t>
            </a:r>
            <a:r>
              <a:rPr lang="es-ES" sz="1000" dirty="0"/>
              <a:t> </a:t>
            </a:r>
            <a:r>
              <a:rPr lang="es-AR" sz="1000" b="1" dirty="0" err="1"/>
              <a:t>dash_productos.pbix</a:t>
            </a:r>
            <a:r>
              <a:rPr lang="es-AR" sz="1000" b="1" dirty="0"/>
              <a:t> </a:t>
            </a:r>
            <a:r>
              <a:rPr lang="es-AR" sz="1000" dirty="0"/>
              <a:t>y </a:t>
            </a:r>
            <a:r>
              <a:rPr lang="es-AR" sz="1000" b="1" dirty="0" err="1"/>
              <a:t>dash_dqm.pbix</a:t>
            </a:r>
            <a:r>
              <a:rPr lang="es-AR" sz="1000" dirty="0"/>
              <a:t>.</a:t>
            </a:r>
            <a:r>
              <a:rPr lang="es-ES" sz="1000" dirty="0"/>
              <a:t> (</a:t>
            </a:r>
            <a:r>
              <a:rPr lang="es-AR" sz="1000" i="1" dirty="0"/>
              <a:t>step_10_1_ventas_mensuales_categoria_pais.py</a:t>
            </a:r>
            <a:r>
              <a:rPr lang="es-AR" sz="1000" dirty="0"/>
              <a:t>, </a:t>
            </a:r>
            <a:r>
              <a:rPr lang="es-AR" sz="1000" i="1" dirty="0"/>
              <a:t>step_10_2_performance_empleados_trimestral.py </a:t>
            </a:r>
            <a:r>
              <a:rPr lang="es-AR" sz="1000" dirty="0"/>
              <a:t>y </a:t>
            </a:r>
            <a:r>
              <a:rPr lang="en-US" sz="1000" i="1" dirty="0"/>
              <a:t>step_10_3_analisis_logistica_shippers.py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95;p17">
            <a:extLst>
              <a:ext uri="{FF2B5EF4-FFF2-40B4-BE49-F238E27FC236}">
                <a16:creationId xmlns:a16="http://schemas.microsoft.com/office/drawing/2014/main" id="{B8548996-121D-20F0-56C5-F2CC59E03C40}"/>
              </a:ext>
            </a:extLst>
          </p:cNvPr>
          <p:cNvSpPr/>
          <p:nvPr/>
        </p:nvSpPr>
        <p:spPr>
          <a:xfrm>
            <a:off x="4779149" y="3774456"/>
            <a:ext cx="429900" cy="4299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Remediaciones Aplicadas – Ingesta 2</a:t>
            </a:r>
            <a:endParaRPr dirty="0"/>
          </a:p>
        </p:txBody>
      </p:sp>
      <p:sp>
        <p:nvSpPr>
          <p:cNvPr id="227" name="Google Shape;227;p23"/>
          <p:cNvSpPr txBox="1"/>
          <p:nvPr/>
        </p:nvSpPr>
        <p:spPr>
          <a:xfrm>
            <a:off x="4716604" y="1801411"/>
            <a:ext cx="314554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Mapeo país → región; se corrigieron ALFKI (</a:t>
            </a:r>
            <a:r>
              <a:rPr lang="es-AR" sz="1200" dirty="0" err="1"/>
              <a:t>Germany</a:t>
            </a:r>
            <a:r>
              <a:rPr lang="es-AR" sz="1200" dirty="0"/>
              <a:t> → Western </a:t>
            </a:r>
            <a:r>
              <a:rPr lang="es-AR" sz="1200" dirty="0" err="1"/>
              <a:t>Europe</a:t>
            </a:r>
            <a:r>
              <a:rPr lang="es-AR" sz="1200" dirty="0"/>
              <a:t>) y ANATR (</a:t>
            </a:r>
            <a:r>
              <a:rPr lang="es-AR" sz="1200" dirty="0" err="1"/>
              <a:t>Mexico</a:t>
            </a:r>
            <a:r>
              <a:rPr lang="es-AR" sz="1200" dirty="0"/>
              <a:t> → North </a:t>
            </a:r>
            <a:r>
              <a:rPr lang="es-AR" sz="1200" dirty="0" err="1"/>
              <a:t>America</a:t>
            </a:r>
            <a:r>
              <a:rPr lang="es-AR" sz="1200" dirty="0"/>
              <a:t>).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203618" y="1213253"/>
            <a:ext cx="3145542" cy="56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Corrección de lógica temporal (SCD Tipo 2)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4716602" y="3490013"/>
            <a:ext cx="3145539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Mapeo 89 países a 7 regiones y aplicó </a:t>
            </a:r>
            <a:r>
              <a:rPr lang="es-ES" sz="1200" i="1" dirty="0" err="1"/>
              <a:t>fuzzy</a:t>
            </a:r>
            <a:r>
              <a:rPr lang="es-ES" sz="1200" i="1" dirty="0"/>
              <a:t> </a:t>
            </a:r>
            <a:r>
              <a:rPr lang="es-ES" sz="1200" i="1" dirty="0" err="1"/>
              <a:t>matching</a:t>
            </a:r>
            <a:r>
              <a:rPr lang="es-ES" sz="1200" dirty="0"/>
              <a:t> a nombres para propagar </a:t>
            </a:r>
            <a:r>
              <a:rPr lang="es-ES" sz="1200" dirty="0" err="1"/>
              <a:t>info</a:t>
            </a:r>
            <a:r>
              <a:rPr lang="es-ES" sz="1200" dirty="0"/>
              <a:t> a campos de envío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716603" y="2847668"/>
            <a:ext cx="3145541" cy="5615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Completado de datos de envío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203618" y="1830370"/>
            <a:ext cx="3145542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Ajuste automático de fechas inválidas en dimensiones con historia; no se hallaron casos tras la verificación.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721216" y="1208292"/>
            <a:ext cx="3145541" cy="5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Asignación de región faltante en clientes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203618" y="3490013"/>
            <a:ext cx="3145540" cy="87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Relleno de </a:t>
            </a:r>
            <a:r>
              <a:rPr lang="es-AR" sz="1200" i="1" dirty="0" err="1"/>
              <a:t>ship_region</a:t>
            </a:r>
            <a:r>
              <a:rPr lang="es-AR" sz="1200" dirty="0"/>
              <a:t>, </a:t>
            </a:r>
            <a:r>
              <a:rPr lang="es-AR" sz="1200" i="1" dirty="0" err="1"/>
              <a:t>ship_postal_code</a:t>
            </a:r>
            <a:r>
              <a:rPr lang="es-AR" sz="1200" dirty="0"/>
              <a:t> y </a:t>
            </a:r>
            <a:r>
              <a:rPr lang="es-AR" sz="1200" i="1" dirty="0" err="1"/>
              <a:t>shipped_date</a:t>
            </a:r>
            <a:r>
              <a:rPr lang="es-AR" sz="1200" dirty="0"/>
              <a:t> usando datos del cliente; fechas nulas marcadas “</a:t>
            </a:r>
            <a:r>
              <a:rPr lang="es-AR" sz="1200" dirty="0" err="1"/>
              <a:t>Pending</a:t>
            </a:r>
            <a:r>
              <a:rPr lang="es-AR" sz="1200" dirty="0"/>
              <a:t> </a:t>
            </a:r>
            <a:r>
              <a:rPr lang="es-AR" sz="1200" dirty="0" err="1"/>
              <a:t>Shipment</a:t>
            </a:r>
            <a:r>
              <a:rPr lang="es-AR" sz="1200" dirty="0"/>
              <a:t>” (25 órdenes).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1203619" y="2847668"/>
            <a:ext cx="3145541" cy="56159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AR" sz="1600" b="1" dirty="0"/>
              <a:t>Enriquecimiento geográfico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ecklist Infographics by Slidesgo">
  <a:themeElements>
    <a:clrScheme name="Simple Light">
      <a:dk1>
        <a:srgbClr val="000000"/>
      </a:dk1>
      <a:lt1>
        <a:srgbClr val="FFFFFF"/>
      </a:lt1>
      <a:dk2>
        <a:srgbClr val="F6C3AE"/>
      </a:dk2>
      <a:lt2>
        <a:srgbClr val="F0743E"/>
      </a:lt2>
      <a:accent1>
        <a:srgbClr val="CDBCDC"/>
      </a:accent1>
      <a:accent2>
        <a:srgbClr val="FDD849"/>
      </a:accent2>
      <a:accent3>
        <a:srgbClr val="AAD59F"/>
      </a:accent3>
      <a:accent4>
        <a:srgbClr val="9AB2D4"/>
      </a:accent4>
      <a:accent5>
        <a:srgbClr val="F6B26B"/>
      </a:accent5>
      <a:accent6>
        <a:srgbClr val="EFEF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605</Words>
  <Application>Microsoft Office PowerPoint</Application>
  <PresentationFormat>Presentación en pantalla (16:9)</PresentationFormat>
  <Paragraphs>62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Montserrat SemiBold</vt:lpstr>
      <vt:lpstr>Montserrat Medium</vt:lpstr>
      <vt:lpstr>Montserrat</vt:lpstr>
      <vt:lpstr>Arial</vt:lpstr>
      <vt:lpstr>Checklist Infographics by Slidesgo</vt:lpstr>
      <vt:lpstr>Introducción al Data Warehousing</vt:lpstr>
      <vt:lpstr>Construcción del Data Warehouse</vt:lpstr>
      <vt:lpstr>Arquitectura por capas</vt:lpstr>
      <vt:lpstr>Tecnologías: SQLite – Python/SQLite Studio</vt:lpstr>
      <vt:lpstr>Remediaciones Aplicadas – Ingesta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Maslaton</cp:lastModifiedBy>
  <cp:revision>14</cp:revision>
  <dcterms:modified xsi:type="dcterms:W3CDTF">2025-07-03T14:26:40Z</dcterms:modified>
</cp:coreProperties>
</file>