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70" r:id="rId3"/>
    <p:sldId id="272" r:id="rId4"/>
    <p:sldId id="257" r:id="rId5"/>
    <p:sldId id="263" r:id="rId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8"/>
      <p:bold r:id="rId9"/>
      <p:italic r:id="rId10"/>
      <p:boldItalic r:id="rId11"/>
    </p:embeddedFont>
    <p:embeddedFont>
      <p:font typeface="Montserrat Medium" panose="00000600000000000000" pitchFamily="2" charset="0"/>
      <p:regular r:id="rId12"/>
      <p:bold r:id="rId13"/>
      <p:italic r:id="rId14"/>
      <p:boldItalic r:id="rId15"/>
    </p:embeddedFont>
    <p:embeddedFont>
      <p:font typeface="Montserrat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38B8BD-C983-487B-9D92-7AFD607C68A0}">
  <a:tblStyle styleId="{9C38B8BD-C983-487B-9D92-7AFD607C68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85CBC914-8CFA-1245-7EEB-EC3DEBF5F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5fc6f885eb_0_6:notes">
            <a:extLst>
              <a:ext uri="{FF2B5EF4-FFF2-40B4-BE49-F238E27FC236}">
                <a16:creationId xmlns:a16="http://schemas.microsoft.com/office/drawing/2014/main" id="{D48B10F1-9AB6-921F-2E1C-5BBD2EE961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5fc6f885eb_0_6:notes">
            <a:extLst>
              <a:ext uri="{FF2B5EF4-FFF2-40B4-BE49-F238E27FC236}">
                <a16:creationId xmlns:a16="http://schemas.microsoft.com/office/drawing/2014/main" id="{6F77B5E0-30D0-DB7D-4D89-3FC0049B4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137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de95a381e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de95a381e3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5868fc0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5868fc0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0" y="1571242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0" y="3141158"/>
            <a:ext cx="44874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720000" y="2179625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50" y="133782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391925" y="3132175"/>
            <a:ext cx="4360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subTitle" idx="1"/>
          </p:nvPr>
        </p:nvSpPr>
        <p:spPr>
          <a:xfrm>
            <a:off x="1181425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ubTitle" idx="2"/>
          </p:nvPr>
        </p:nvSpPr>
        <p:spPr>
          <a:xfrm>
            <a:off x="4836300" y="230312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ubTitle" idx="3"/>
          </p:nvPr>
        </p:nvSpPr>
        <p:spPr>
          <a:xfrm>
            <a:off x="1181425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4"/>
          </p:nvPr>
        </p:nvSpPr>
        <p:spPr>
          <a:xfrm>
            <a:off x="4836300" y="2917150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3322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720000" y="367423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2241550" y="134875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96600"/>
            <a:ext cx="7713600" cy="351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●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○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 Medium"/>
              <a:buChar char="■"/>
              <a:defRPr sz="12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ctrTitle"/>
          </p:nvPr>
        </p:nvSpPr>
        <p:spPr>
          <a:xfrm>
            <a:off x="448050" y="1738069"/>
            <a:ext cx="4487400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Introducción al Data Warehousing</a:t>
            </a:r>
            <a:endParaRPr sz="4000" dirty="0"/>
          </a:p>
        </p:txBody>
      </p:sp>
      <p:sp>
        <p:nvSpPr>
          <p:cNvPr id="54" name="Google Shape;54;p16"/>
          <p:cNvSpPr txBox="1"/>
          <p:nvPr/>
        </p:nvSpPr>
        <p:spPr>
          <a:xfrm>
            <a:off x="5456724" y="653434"/>
            <a:ext cx="2519782" cy="4311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Buonincontro, Brenda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" name="Google Shape;56;p16"/>
          <p:cNvSpPr txBox="1"/>
          <p:nvPr/>
        </p:nvSpPr>
        <p:spPr>
          <a:xfrm>
            <a:off x="5456725" y="1515166"/>
            <a:ext cx="2519780" cy="431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Carlos	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" name="Google Shape;58;p16"/>
          <p:cNvSpPr txBox="1"/>
          <p:nvPr/>
        </p:nvSpPr>
        <p:spPr>
          <a:xfrm>
            <a:off x="5456724" y="2377054"/>
            <a:ext cx="2519781" cy="4311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Maslaton, Mariano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0" name="Google Shape;60;p16"/>
          <p:cNvSpPr txBox="1"/>
          <p:nvPr/>
        </p:nvSpPr>
        <p:spPr>
          <a:xfrm>
            <a:off x="5456724" y="3238630"/>
            <a:ext cx="2519782" cy="4311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Molteni, María Pía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54;p16">
            <a:extLst>
              <a:ext uri="{FF2B5EF4-FFF2-40B4-BE49-F238E27FC236}">
                <a16:creationId xmlns:a16="http://schemas.microsoft.com/office/drawing/2014/main" id="{FE1CA5FD-1E5D-D57F-ED6A-DE96CC49C845}"/>
              </a:ext>
            </a:extLst>
          </p:cNvPr>
          <p:cNvSpPr txBox="1"/>
          <p:nvPr/>
        </p:nvSpPr>
        <p:spPr>
          <a:xfrm>
            <a:off x="5456724" y="4100207"/>
            <a:ext cx="2519782" cy="4311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Ton Vanerio, Nicolás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77;p17">
            <a:extLst>
              <a:ext uri="{FF2B5EF4-FFF2-40B4-BE49-F238E27FC236}">
                <a16:creationId xmlns:a16="http://schemas.microsoft.com/office/drawing/2014/main" id="{1B8F687A-A11F-7224-69B8-EC3AFFA22006}"/>
              </a:ext>
            </a:extLst>
          </p:cNvPr>
          <p:cNvSpPr txBox="1"/>
          <p:nvPr/>
        </p:nvSpPr>
        <p:spPr>
          <a:xfrm>
            <a:off x="560378" y="3307969"/>
            <a:ext cx="4262743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Maestría en Ciencia de Datos – Universidad Austral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3E03FFAD-B540-441D-EB0F-ABA8A9537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>
            <a:extLst>
              <a:ext uri="{FF2B5EF4-FFF2-40B4-BE49-F238E27FC236}">
                <a16:creationId xmlns:a16="http://schemas.microsoft.com/office/drawing/2014/main" id="{FF4670DA-2ADB-661B-C7D7-3E7F68BF1E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93596" y="1786800"/>
            <a:ext cx="5756807" cy="156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Construcción del Data Warehouse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3874703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6;p23">
            <a:extLst>
              <a:ext uri="{FF2B5EF4-FFF2-40B4-BE49-F238E27FC236}">
                <a16:creationId xmlns:a16="http://schemas.microsoft.com/office/drawing/2014/main" id="{4733F7E3-98A7-CB2C-F20B-2AF8D772F2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2550" y="126249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Arquitectura por capas</a:t>
            </a:r>
            <a:endParaRPr dirty="0"/>
          </a:p>
        </p:txBody>
      </p:sp>
      <p:cxnSp>
        <p:nvCxnSpPr>
          <p:cNvPr id="6" name="Google Shape;368;p23">
            <a:extLst>
              <a:ext uri="{FF2B5EF4-FFF2-40B4-BE49-F238E27FC236}">
                <a16:creationId xmlns:a16="http://schemas.microsoft.com/office/drawing/2014/main" id="{29B094CF-84B1-E22B-1C9A-CC1E8C822030}"/>
              </a:ext>
            </a:extLst>
          </p:cNvPr>
          <p:cNvCxnSpPr/>
          <p:nvPr/>
        </p:nvCxnSpPr>
        <p:spPr>
          <a:xfrm>
            <a:off x="4572000" y="785874"/>
            <a:ext cx="0" cy="360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" name="Google Shape;369;p23">
            <a:extLst>
              <a:ext uri="{FF2B5EF4-FFF2-40B4-BE49-F238E27FC236}">
                <a16:creationId xmlns:a16="http://schemas.microsoft.com/office/drawing/2014/main" id="{F2C5D20F-0CF7-A568-8DAF-3B14AD81F8F9}"/>
              </a:ext>
            </a:extLst>
          </p:cNvPr>
          <p:cNvSpPr/>
          <p:nvPr/>
        </p:nvSpPr>
        <p:spPr>
          <a:xfrm>
            <a:off x="4381048" y="958284"/>
            <a:ext cx="381900" cy="381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" name="Google Shape;370;p23">
            <a:extLst>
              <a:ext uri="{FF2B5EF4-FFF2-40B4-BE49-F238E27FC236}">
                <a16:creationId xmlns:a16="http://schemas.microsoft.com/office/drawing/2014/main" id="{859F9300-30B0-F357-C87C-B1B72BA67C3E}"/>
              </a:ext>
            </a:extLst>
          </p:cNvPr>
          <p:cNvSpPr/>
          <p:nvPr/>
        </p:nvSpPr>
        <p:spPr>
          <a:xfrm>
            <a:off x="4381048" y="1677206"/>
            <a:ext cx="381900" cy="3819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" name="Google Shape;371;p23">
            <a:extLst>
              <a:ext uri="{FF2B5EF4-FFF2-40B4-BE49-F238E27FC236}">
                <a16:creationId xmlns:a16="http://schemas.microsoft.com/office/drawing/2014/main" id="{E20074CC-429F-F5B4-E509-77C161DAE8F0}"/>
              </a:ext>
            </a:extLst>
          </p:cNvPr>
          <p:cNvSpPr/>
          <p:nvPr/>
        </p:nvSpPr>
        <p:spPr>
          <a:xfrm>
            <a:off x="4381048" y="2396128"/>
            <a:ext cx="381900" cy="381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0" name="Google Shape;372;p23">
            <a:extLst>
              <a:ext uri="{FF2B5EF4-FFF2-40B4-BE49-F238E27FC236}">
                <a16:creationId xmlns:a16="http://schemas.microsoft.com/office/drawing/2014/main" id="{B94B8137-034D-05D3-3E3C-6FDA1A992654}"/>
              </a:ext>
            </a:extLst>
          </p:cNvPr>
          <p:cNvSpPr/>
          <p:nvPr/>
        </p:nvSpPr>
        <p:spPr>
          <a:xfrm>
            <a:off x="4381048" y="3115050"/>
            <a:ext cx="381900" cy="381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1" name="Google Shape;373;p23">
            <a:extLst>
              <a:ext uri="{FF2B5EF4-FFF2-40B4-BE49-F238E27FC236}">
                <a16:creationId xmlns:a16="http://schemas.microsoft.com/office/drawing/2014/main" id="{0E9691BF-37E3-627F-194D-3F6482F9C85E}"/>
              </a:ext>
            </a:extLst>
          </p:cNvPr>
          <p:cNvSpPr/>
          <p:nvPr/>
        </p:nvSpPr>
        <p:spPr>
          <a:xfrm>
            <a:off x="4381048" y="3833972"/>
            <a:ext cx="381900" cy="381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dirty="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2" name="Google Shape;374;p23">
            <a:extLst>
              <a:ext uri="{FF2B5EF4-FFF2-40B4-BE49-F238E27FC236}">
                <a16:creationId xmlns:a16="http://schemas.microsoft.com/office/drawing/2014/main" id="{DBC4383A-B347-1EE2-2B44-C55A4CAB6736}"/>
              </a:ext>
            </a:extLst>
          </p:cNvPr>
          <p:cNvSpPr txBox="1"/>
          <p:nvPr/>
        </p:nvSpPr>
        <p:spPr>
          <a:xfrm>
            <a:off x="624080" y="2185163"/>
            <a:ext cx="2170434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Integración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" name="Google Shape;375;p23">
            <a:extLst>
              <a:ext uri="{FF2B5EF4-FFF2-40B4-BE49-F238E27FC236}">
                <a16:creationId xmlns:a16="http://schemas.microsoft.com/office/drawing/2014/main" id="{DBF82953-149E-3B0F-B874-B40603AF1EF4}"/>
              </a:ext>
            </a:extLst>
          </p:cNvPr>
          <p:cNvSpPr txBox="1"/>
          <p:nvPr/>
        </p:nvSpPr>
        <p:spPr>
          <a:xfrm>
            <a:off x="624080" y="250418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ING_* (Ingestion Layer)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Integridad Referencial + Validación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" name="Google Shape;376;p23">
            <a:extLst>
              <a:ext uri="{FF2B5EF4-FFF2-40B4-BE49-F238E27FC236}">
                <a16:creationId xmlns:a16="http://schemas.microsoft.com/office/drawing/2014/main" id="{1D0C2276-62EB-EA82-59D5-3A8C4355193A}"/>
              </a:ext>
            </a:extLst>
          </p:cNvPr>
          <p:cNvSpPr txBox="1"/>
          <p:nvPr/>
        </p:nvSpPr>
        <p:spPr>
          <a:xfrm>
            <a:off x="624080" y="1066338"/>
            <a:ext cx="1986000" cy="840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DP1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Ventas Mensuales </a:t>
            </a: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DP2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Performance Empleados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DP3</a:t>
            </a:r>
            <a:r>
              <a:rPr lang="es-E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Logística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" name="Google Shape;377;p23">
            <a:extLst>
              <a:ext uri="{FF2B5EF4-FFF2-40B4-BE49-F238E27FC236}">
                <a16:creationId xmlns:a16="http://schemas.microsoft.com/office/drawing/2014/main" id="{EBE2E369-B588-97BB-7D34-DC808C57F6DD}"/>
              </a:ext>
            </a:extLst>
          </p:cNvPr>
          <p:cNvSpPr txBox="1"/>
          <p:nvPr/>
        </p:nvSpPr>
        <p:spPr>
          <a:xfrm>
            <a:off x="624080" y="747317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Productos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" name="Google Shape;378;p23">
            <a:extLst>
              <a:ext uri="{FF2B5EF4-FFF2-40B4-BE49-F238E27FC236}">
                <a16:creationId xmlns:a16="http://schemas.microsoft.com/office/drawing/2014/main" id="{6DB165E0-3FFB-C472-21D6-1752B35CD1EA}"/>
              </a:ext>
            </a:extLst>
          </p:cNvPr>
          <p:cNvSpPr/>
          <p:nvPr/>
        </p:nvSpPr>
        <p:spPr>
          <a:xfrm>
            <a:off x="2607177" y="789815"/>
            <a:ext cx="718800" cy="718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7" name="Google Shape;379;p23">
            <a:extLst>
              <a:ext uri="{FF2B5EF4-FFF2-40B4-BE49-F238E27FC236}">
                <a16:creationId xmlns:a16="http://schemas.microsoft.com/office/drawing/2014/main" id="{A796D723-C43D-2A28-1CBB-A498EF579912}"/>
              </a:ext>
            </a:extLst>
          </p:cNvPr>
          <p:cNvCxnSpPr>
            <a:stCxn id="16" idx="6"/>
            <a:endCxn id="7" idx="2"/>
          </p:cNvCxnSpPr>
          <p:nvPr/>
        </p:nvCxnSpPr>
        <p:spPr>
          <a:xfrm>
            <a:off x="3325977" y="1149215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380;p23">
            <a:extLst>
              <a:ext uri="{FF2B5EF4-FFF2-40B4-BE49-F238E27FC236}">
                <a16:creationId xmlns:a16="http://schemas.microsoft.com/office/drawing/2014/main" id="{2D945674-4EF5-78BF-A18D-FF6CA3A3B439}"/>
              </a:ext>
            </a:extLst>
          </p:cNvPr>
          <p:cNvSpPr/>
          <p:nvPr/>
        </p:nvSpPr>
        <p:spPr>
          <a:xfrm>
            <a:off x="2607177" y="2227677"/>
            <a:ext cx="718800" cy="71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19" name="Google Shape;381;p23">
            <a:extLst>
              <a:ext uri="{FF2B5EF4-FFF2-40B4-BE49-F238E27FC236}">
                <a16:creationId xmlns:a16="http://schemas.microsoft.com/office/drawing/2014/main" id="{DF8B23B1-37B5-6E58-007D-28C7C47FE8D9}"/>
              </a:ext>
            </a:extLst>
          </p:cNvPr>
          <p:cNvCxnSpPr>
            <a:stCxn id="18" idx="6"/>
            <a:endCxn id="9" idx="2"/>
          </p:cNvCxnSpPr>
          <p:nvPr/>
        </p:nvCxnSpPr>
        <p:spPr>
          <a:xfrm>
            <a:off x="3325977" y="2587077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382;p23">
            <a:extLst>
              <a:ext uri="{FF2B5EF4-FFF2-40B4-BE49-F238E27FC236}">
                <a16:creationId xmlns:a16="http://schemas.microsoft.com/office/drawing/2014/main" id="{A71B8C8D-1178-767A-DCFC-B5E73BD64D7B}"/>
              </a:ext>
            </a:extLst>
          </p:cNvPr>
          <p:cNvSpPr txBox="1"/>
          <p:nvPr/>
        </p:nvSpPr>
        <p:spPr>
          <a:xfrm>
            <a:off x="624080" y="3624775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Fuente de datos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" name="Google Shape;383;p23">
            <a:extLst>
              <a:ext uri="{FF2B5EF4-FFF2-40B4-BE49-F238E27FC236}">
                <a16:creationId xmlns:a16="http://schemas.microsoft.com/office/drawing/2014/main" id="{5E98D094-9FDC-50BF-60ED-169E8394BA76}"/>
              </a:ext>
            </a:extLst>
          </p:cNvPr>
          <p:cNvSpPr txBox="1"/>
          <p:nvPr/>
        </p:nvSpPr>
        <p:spPr>
          <a:xfrm>
            <a:off x="624080" y="3943797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CSV’s (Ingesta1 + Ingesta2)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" name="Google Shape;384;p23">
            <a:extLst>
              <a:ext uri="{FF2B5EF4-FFF2-40B4-BE49-F238E27FC236}">
                <a16:creationId xmlns:a16="http://schemas.microsoft.com/office/drawing/2014/main" id="{A9BF13A9-C46F-75C9-9AB3-1EB1CC4DF88E}"/>
              </a:ext>
            </a:extLst>
          </p:cNvPr>
          <p:cNvSpPr/>
          <p:nvPr/>
        </p:nvSpPr>
        <p:spPr>
          <a:xfrm>
            <a:off x="2607177" y="3667290"/>
            <a:ext cx="718800" cy="71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3" name="Google Shape;385;p23">
            <a:extLst>
              <a:ext uri="{FF2B5EF4-FFF2-40B4-BE49-F238E27FC236}">
                <a16:creationId xmlns:a16="http://schemas.microsoft.com/office/drawing/2014/main" id="{962FCFF7-4A7F-578E-9853-DC6EDF8F826F}"/>
              </a:ext>
            </a:extLst>
          </p:cNvPr>
          <p:cNvCxnSpPr>
            <a:stCxn id="22" idx="6"/>
            <a:endCxn id="11" idx="2"/>
          </p:cNvCxnSpPr>
          <p:nvPr/>
        </p:nvCxnSpPr>
        <p:spPr>
          <a:xfrm rot="10800000" flipH="1">
            <a:off x="3325977" y="4024890"/>
            <a:ext cx="1055100" cy="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386;p23">
            <a:extLst>
              <a:ext uri="{FF2B5EF4-FFF2-40B4-BE49-F238E27FC236}">
                <a16:creationId xmlns:a16="http://schemas.microsoft.com/office/drawing/2014/main" id="{D9711333-A6AA-421A-708D-C2984C8C348A}"/>
              </a:ext>
            </a:extLst>
          </p:cNvPr>
          <p:cNvSpPr txBox="1"/>
          <p:nvPr/>
        </p:nvSpPr>
        <p:spPr>
          <a:xfrm flipH="1">
            <a:off x="6598912" y="1801724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DWA_DIM_* 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clientes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emplados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productos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etc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DWA_FACT_*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hechos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 (</a:t>
            </a:r>
            <a:r>
              <a:rPr lang="en-US" sz="12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ventas</a:t>
            </a:r>
            <a:r>
              <a:rPr lang="en-US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)</a:t>
            </a:r>
          </a:p>
        </p:txBody>
      </p:sp>
      <p:sp>
        <p:nvSpPr>
          <p:cNvPr id="25" name="Google Shape;387;p23">
            <a:extLst>
              <a:ext uri="{FF2B5EF4-FFF2-40B4-BE49-F238E27FC236}">
                <a16:creationId xmlns:a16="http://schemas.microsoft.com/office/drawing/2014/main" id="{0B7BE0F9-999A-FFA5-DF9C-EF49F8365953}"/>
              </a:ext>
            </a:extLst>
          </p:cNvPr>
          <p:cNvSpPr txBox="1"/>
          <p:nvPr/>
        </p:nvSpPr>
        <p:spPr>
          <a:xfrm flipH="1">
            <a:off x="5674718" y="1465761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DW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" name="Google Shape;388;p23">
            <a:extLst>
              <a:ext uri="{FF2B5EF4-FFF2-40B4-BE49-F238E27FC236}">
                <a16:creationId xmlns:a16="http://schemas.microsoft.com/office/drawing/2014/main" id="{B14B939D-6C69-CC43-5EF4-73E8C88907A7}"/>
              </a:ext>
            </a:extLst>
          </p:cNvPr>
          <p:cNvSpPr/>
          <p:nvPr/>
        </p:nvSpPr>
        <p:spPr>
          <a:xfrm flipH="1">
            <a:off x="5818030" y="1508740"/>
            <a:ext cx="718800" cy="718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27" name="Google Shape;389;p23">
            <a:extLst>
              <a:ext uri="{FF2B5EF4-FFF2-40B4-BE49-F238E27FC236}">
                <a16:creationId xmlns:a16="http://schemas.microsoft.com/office/drawing/2014/main" id="{6B3E21E2-5CCF-884C-1C65-7E2844F0EB8C}"/>
              </a:ext>
            </a:extLst>
          </p:cNvPr>
          <p:cNvCxnSpPr>
            <a:stCxn id="26" idx="6"/>
            <a:endCxn id="8" idx="6"/>
          </p:cNvCxnSpPr>
          <p:nvPr/>
        </p:nvCxnSpPr>
        <p:spPr>
          <a:xfrm rot="10800000">
            <a:off x="4762930" y="1868140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390;p23">
            <a:extLst>
              <a:ext uri="{FF2B5EF4-FFF2-40B4-BE49-F238E27FC236}">
                <a16:creationId xmlns:a16="http://schemas.microsoft.com/office/drawing/2014/main" id="{979B9D0D-B16A-D6A9-8577-33437F0967ED}"/>
              </a:ext>
            </a:extLst>
          </p:cNvPr>
          <p:cNvSpPr txBox="1"/>
          <p:nvPr/>
        </p:nvSpPr>
        <p:spPr>
          <a:xfrm flipH="1">
            <a:off x="6533927" y="290408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Staging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9" name="Google Shape;391;p23">
            <a:extLst>
              <a:ext uri="{FF2B5EF4-FFF2-40B4-BE49-F238E27FC236}">
                <a16:creationId xmlns:a16="http://schemas.microsoft.com/office/drawing/2014/main" id="{0C8DAB21-0EA4-97FC-E5CE-1930B5FF2005}"/>
              </a:ext>
            </a:extLst>
          </p:cNvPr>
          <p:cNvSpPr txBox="1"/>
          <p:nvPr/>
        </p:nvSpPr>
        <p:spPr>
          <a:xfrm flipH="1">
            <a:off x="6533927" y="3223109"/>
            <a:ext cx="1986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TMP_* (Temporal): </a:t>
            </a: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Validación + Limpieza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TMP2_* (Incremental):</a:t>
            </a:r>
          </a:p>
          <a:p>
            <a:pPr lvl="0">
              <a:buClr>
                <a:schemeClr val="dk1"/>
              </a:buClr>
              <a:buSzPts val="1100"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Actualizaciones incrementales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" name="Google Shape;392;p23">
            <a:extLst>
              <a:ext uri="{FF2B5EF4-FFF2-40B4-BE49-F238E27FC236}">
                <a16:creationId xmlns:a16="http://schemas.microsoft.com/office/drawing/2014/main" id="{7EE229D6-8254-3ECE-8BEA-4730786FE2BA}"/>
              </a:ext>
            </a:extLst>
          </p:cNvPr>
          <p:cNvSpPr/>
          <p:nvPr/>
        </p:nvSpPr>
        <p:spPr>
          <a:xfrm flipH="1">
            <a:off x="5818030" y="2946602"/>
            <a:ext cx="718800" cy="71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cxnSp>
        <p:nvCxnSpPr>
          <p:cNvPr id="31" name="Google Shape;393;p23">
            <a:extLst>
              <a:ext uri="{FF2B5EF4-FFF2-40B4-BE49-F238E27FC236}">
                <a16:creationId xmlns:a16="http://schemas.microsoft.com/office/drawing/2014/main" id="{09254007-2384-F3C1-0EEC-DC71C0451861}"/>
              </a:ext>
            </a:extLst>
          </p:cNvPr>
          <p:cNvCxnSpPr>
            <a:stCxn id="30" idx="6"/>
            <a:endCxn id="10" idx="6"/>
          </p:cNvCxnSpPr>
          <p:nvPr/>
        </p:nvCxnSpPr>
        <p:spPr>
          <a:xfrm rot="10800000">
            <a:off x="4762930" y="3306002"/>
            <a:ext cx="10551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2" name="Google Shape;394;p23">
            <a:extLst>
              <a:ext uri="{FF2B5EF4-FFF2-40B4-BE49-F238E27FC236}">
                <a16:creationId xmlns:a16="http://schemas.microsoft.com/office/drawing/2014/main" id="{3C6E3889-539C-2BD1-A135-A13482DA1F70}"/>
              </a:ext>
            </a:extLst>
          </p:cNvPr>
          <p:cNvGrpSpPr/>
          <p:nvPr/>
        </p:nvGrpSpPr>
        <p:grpSpPr>
          <a:xfrm>
            <a:off x="6035624" y="1728170"/>
            <a:ext cx="280718" cy="279975"/>
            <a:chOff x="-34005425" y="3945575"/>
            <a:chExt cx="293025" cy="292250"/>
          </a:xfrm>
        </p:grpSpPr>
        <p:sp>
          <p:nvSpPr>
            <p:cNvPr id="33" name="Google Shape;395;p23">
              <a:extLst>
                <a:ext uri="{FF2B5EF4-FFF2-40B4-BE49-F238E27FC236}">
                  <a16:creationId xmlns:a16="http://schemas.microsoft.com/office/drawing/2014/main" id="{A2CE69C7-1699-2CBF-7666-12696D64A4DE}"/>
                </a:ext>
              </a:extLst>
            </p:cNvPr>
            <p:cNvSpPr/>
            <p:nvPr/>
          </p:nvSpPr>
          <p:spPr>
            <a:xfrm>
              <a:off x="-33952650" y="3998350"/>
              <a:ext cx="186700" cy="186700"/>
            </a:xfrm>
            <a:custGeom>
              <a:avLst/>
              <a:gdLst/>
              <a:ahLst/>
              <a:cxnLst/>
              <a:rect l="l" t="t" r="r" b="b"/>
              <a:pathLst>
                <a:path w="7468" h="7468" extrusionOk="0">
                  <a:moveTo>
                    <a:pt x="5861" y="2017"/>
                  </a:moveTo>
                  <a:cubicBezTo>
                    <a:pt x="6050" y="2017"/>
                    <a:pt x="6207" y="2143"/>
                    <a:pt x="6207" y="2364"/>
                  </a:cubicBezTo>
                  <a:lnTo>
                    <a:pt x="6207" y="3750"/>
                  </a:lnTo>
                  <a:lnTo>
                    <a:pt x="6207" y="5104"/>
                  </a:lnTo>
                  <a:cubicBezTo>
                    <a:pt x="6207" y="5325"/>
                    <a:pt x="6050" y="5451"/>
                    <a:pt x="5861" y="5451"/>
                  </a:cubicBezTo>
                  <a:cubicBezTo>
                    <a:pt x="5672" y="5451"/>
                    <a:pt x="5514" y="5325"/>
                    <a:pt x="5514" y="5104"/>
                  </a:cubicBezTo>
                  <a:lnTo>
                    <a:pt x="5514" y="4096"/>
                  </a:lnTo>
                  <a:lnTo>
                    <a:pt x="4474" y="4096"/>
                  </a:lnTo>
                  <a:cubicBezTo>
                    <a:pt x="4285" y="4096"/>
                    <a:pt x="4128" y="3939"/>
                    <a:pt x="4128" y="3750"/>
                  </a:cubicBezTo>
                  <a:lnTo>
                    <a:pt x="4128" y="2364"/>
                  </a:lnTo>
                  <a:cubicBezTo>
                    <a:pt x="4128" y="2143"/>
                    <a:pt x="4285" y="2017"/>
                    <a:pt x="4474" y="2017"/>
                  </a:cubicBezTo>
                  <a:cubicBezTo>
                    <a:pt x="4695" y="2017"/>
                    <a:pt x="4852" y="2143"/>
                    <a:pt x="4852" y="2364"/>
                  </a:cubicBezTo>
                  <a:lnTo>
                    <a:pt x="4852" y="3372"/>
                  </a:lnTo>
                  <a:lnTo>
                    <a:pt x="5514" y="3372"/>
                  </a:lnTo>
                  <a:lnTo>
                    <a:pt x="5514" y="2364"/>
                  </a:lnTo>
                  <a:cubicBezTo>
                    <a:pt x="5514" y="2143"/>
                    <a:pt x="5672" y="2017"/>
                    <a:pt x="5861" y="2017"/>
                  </a:cubicBezTo>
                  <a:close/>
                  <a:moveTo>
                    <a:pt x="2332" y="2017"/>
                  </a:moveTo>
                  <a:cubicBezTo>
                    <a:pt x="2868" y="2017"/>
                    <a:pt x="3340" y="2490"/>
                    <a:pt x="3340" y="3025"/>
                  </a:cubicBezTo>
                  <a:lnTo>
                    <a:pt x="3340" y="3309"/>
                  </a:lnTo>
                  <a:lnTo>
                    <a:pt x="3435" y="3309"/>
                  </a:lnTo>
                  <a:cubicBezTo>
                    <a:pt x="3435" y="3687"/>
                    <a:pt x="3183" y="4065"/>
                    <a:pt x="2868" y="4222"/>
                  </a:cubicBezTo>
                  <a:lnTo>
                    <a:pt x="2238" y="4537"/>
                  </a:lnTo>
                  <a:cubicBezTo>
                    <a:pt x="2175" y="4569"/>
                    <a:pt x="2080" y="4632"/>
                    <a:pt x="2049" y="4758"/>
                  </a:cubicBezTo>
                  <a:lnTo>
                    <a:pt x="3057" y="4758"/>
                  </a:lnTo>
                  <a:cubicBezTo>
                    <a:pt x="3277" y="4758"/>
                    <a:pt x="3435" y="4915"/>
                    <a:pt x="3435" y="5104"/>
                  </a:cubicBezTo>
                  <a:cubicBezTo>
                    <a:pt x="3435" y="5325"/>
                    <a:pt x="3277" y="5483"/>
                    <a:pt x="3057" y="5483"/>
                  </a:cubicBezTo>
                  <a:lnTo>
                    <a:pt x="1702" y="5483"/>
                  </a:lnTo>
                  <a:cubicBezTo>
                    <a:pt x="1481" y="5483"/>
                    <a:pt x="1324" y="5325"/>
                    <a:pt x="1324" y="5104"/>
                  </a:cubicBezTo>
                  <a:lnTo>
                    <a:pt x="1324" y="4852"/>
                  </a:lnTo>
                  <a:cubicBezTo>
                    <a:pt x="1324" y="4443"/>
                    <a:pt x="1576" y="4096"/>
                    <a:pt x="1891" y="3939"/>
                  </a:cubicBezTo>
                  <a:lnTo>
                    <a:pt x="2521" y="3624"/>
                  </a:lnTo>
                  <a:cubicBezTo>
                    <a:pt x="2647" y="3592"/>
                    <a:pt x="2710" y="3466"/>
                    <a:pt x="2710" y="3309"/>
                  </a:cubicBezTo>
                  <a:lnTo>
                    <a:pt x="2710" y="3025"/>
                  </a:lnTo>
                  <a:cubicBezTo>
                    <a:pt x="2710" y="2836"/>
                    <a:pt x="2553" y="2679"/>
                    <a:pt x="2364" y="2679"/>
                  </a:cubicBezTo>
                  <a:cubicBezTo>
                    <a:pt x="2175" y="2679"/>
                    <a:pt x="2017" y="2836"/>
                    <a:pt x="2017" y="3025"/>
                  </a:cubicBezTo>
                  <a:cubicBezTo>
                    <a:pt x="2017" y="3214"/>
                    <a:pt x="1859" y="3372"/>
                    <a:pt x="1639" y="3372"/>
                  </a:cubicBezTo>
                  <a:cubicBezTo>
                    <a:pt x="1450" y="3372"/>
                    <a:pt x="1292" y="3214"/>
                    <a:pt x="1292" y="3025"/>
                  </a:cubicBezTo>
                  <a:cubicBezTo>
                    <a:pt x="1292" y="2490"/>
                    <a:pt x="1765" y="2017"/>
                    <a:pt x="2332" y="2017"/>
                  </a:cubicBezTo>
                  <a:close/>
                  <a:moveTo>
                    <a:pt x="3214" y="1"/>
                  </a:moveTo>
                  <a:cubicBezTo>
                    <a:pt x="3214" y="127"/>
                    <a:pt x="3183" y="284"/>
                    <a:pt x="3120" y="379"/>
                  </a:cubicBezTo>
                  <a:cubicBezTo>
                    <a:pt x="2962" y="662"/>
                    <a:pt x="2679" y="914"/>
                    <a:pt x="2364" y="946"/>
                  </a:cubicBezTo>
                  <a:lnTo>
                    <a:pt x="1009" y="1135"/>
                  </a:lnTo>
                  <a:cubicBezTo>
                    <a:pt x="473" y="1733"/>
                    <a:pt x="64" y="2521"/>
                    <a:pt x="1" y="3372"/>
                  </a:cubicBezTo>
                  <a:lnTo>
                    <a:pt x="316" y="3372"/>
                  </a:lnTo>
                  <a:cubicBezTo>
                    <a:pt x="505" y="3372"/>
                    <a:pt x="662" y="3529"/>
                    <a:pt x="662" y="3750"/>
                  </a:cubicBezTo>
                  <a:cubicBezTo>
                    <a:pt x="662" y="3939"/>
                    <a:pt x="505" y="4096"/>
                    <a:pt x="316" y="4096"/>
                  </a:cubicBezTo>
                  <a:lnTo>
                    <a:pt x="1" y="4096"/>
                  </a:lnTo>
                  <a:cubicBezTo>
                    <a:pt x="158" y="5892"/>
                    <a:pt x="1607" y="7310"/>
                    <a:pt x="3372" y="7467"/>
                  </a:cubicBezTo>
                  <a:lnTo>
                    <a:pt x="3372" y="7121"/>
                  </a:lnTo>
                  <a:cubicBezTo>
                    <a:pt x="3372" y="6932"/>
                    <a:pt x="3529" y="6774"/>
                    <a:pt x="3750" y="6774"/>
                  </a:cubicBezTo>
                  <a:cubicBezTo>
                    <a:pt x="3939" y="6774"/>
                    <a:pt x="4096" y="6932"/>
                    <a:pt x="4096" y="7121"/>
                  </a:cubicBezTo>
                  <a:lnTo>
                    <a:pt x="4096" y="7436"/>
                  </a:lnTo>
                  <a:lnTo>
                    <a:pt x="4254" y="7436"/>
                  </a:lnTo>
                  <a:cubicBezTo>
                    <a:pt x="4254" y="7373"/>
                    <a:pt x="4285" y="7278"/>
                    <a:pt x="4317" y="7215"/>
                  </a:cubicBezTo>
                  <a:cubicBezTo>
                    <a:pt x="4443" y="6900"/>
                    <a:pt x="4758" y="6648"/>
                    <a:pt x="5073" y="6617"/>
                  </a:cubicBezTo>
                  <a:lnTo>
                    <a:pt x="6491" y="6333"/>
                  </a:lnTo>
                  <a:cubicBezTo>
                    <a:pt x="7089" y="5703"/>
                    <a:pt x="7404" y="5010"/>
                    <a:pt x="7467" y="4096"/>
                  </a:cubicBezTo>
                  <a:lnTo>
                    <a:pt x="7152" y="4096"/>
                  </a:lnTo>
                  <a:cubicBezTo>
                    <a:pt x="6963" y="4096"/>
                    <a:pt x="6806" y="3939"/>
                    <a:pt x="6806" y="3750"/>
                  </a:cubicBezTo>
                  <a:cubicBezTo>
                    <a:pt x="6806" y="3529"/>
                    <a:pt x="6963" y="3372"/>
                    <a:pt x="7152" y="3372"/>
                  </a:cubicBezTo>
                  <a:lnTo>
                    <a:pt x="7467" y="3372"/>
                  </a:lnTo>
                  <a:cubicBezTo>
                    <a:pt x="7310" y="1576"/>
                    <a:pt x="5861" y="158"/>
                    <a:pt x="4096" y="1"/>
                  </a:cubicBezTo>
                  <a:lnTo>
                    <a:pt x="4096" y="316"/>
                  </a:lnTo>
                  <a:cubicBezTo>
                    <a:pt x="4096" y="505"/>
                    <a:pt x="3939" y="662"/>
                    <a:pt x="3750" y="662"/>
                  </a:cubicBezTo>
                  <a:cubicBezTo>
                    <a:pt x="3529" y="662"/>
                    <a:pt x="3372" y="505"/>
                    <a:pt x="3372" y="316"/>
                  </a:cubicBezTo>
                  <a:lnTo>
                    <a:pt x="3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96;p23">
              <a:extLst>
                <a:ext uri="{FF2B5EF4-FFF2-40B4-BE49-F238E27FC236}">
                  <a16:creationId xmlns:a16="http://schemas.microsoft.com/office/drawing/2014/main" id="{AF0D9554-A917-CF4C-8A48-20CA0A03F3D0}"/>
                </a:ext>
              </a:extLst>
            </p:cNvPr>
            <p:cNvSpPr/>
            <p:nvPr/>
          </p:nvSpPr>
          <p:spPr>
            <a:xfrm>
              <a:off x="-33944775" y="3945575"/>
              <a:ext cx="232375" cy="247350"/>
            </a:xfrm>
            <a:custGeom>
              <a:avLst/>
              <a:gdLst/>
              <a:ahLst/>
              <a:cxnLst/>
              <a:rect l="l" t="t" r="r" b="b"/>
              <a:pathLst>
                <a:path w="9295" h="9894" extrusionOk="0">
                  <a:moveTo>
                    <a:pt x="3466" y="1"/>
                  </a:moveTo>
                  <a:cubicBezTo>
                    <a:pt x="2490" y="1"/>
                    <a:pt x="1450" y="316"/>
                    <a:pt x="1103" y="536"/>
                  </a:cubicBezTo>
                  <a:lnTo>
                    <a:pt x="1040" y="410"/>
                  </a:lnTo>
                  <a:cubicBezTo>
                    <a:pt x="970" y="340"/>
                    <a:pt x="881" y="304"/>
                    <a:pt x="788" y="304"/>
                  </a:cubicBezTo>
                  <a:cubicBezTo>
                    <a:pt x="757" y="304"/>
                    <a:pt x="725" y="308"/>
                    <a:pt x="694" y="316"/>
                  </a:cubicBezTo>
                  <a:cubicBezTo>
                    <a:pt x="599" y="379"/>
                    <a:pt x="505" y="473"/>
                    <a:pt x="473" y="568"/>
                  </a:cubicBezTo>
                  <a:cubicBezTo>
                    <a:pt x="347" y="1041"/>
                    <a:pt x="442" y="726"/>
                    <a:pt x="32" y="2143"/>
                  </a:cubicBezTo>
                  <a:cubicBezTo>
                    <a:pt x="1" y="2269"/>
                    <a:pt x="32" y="2395"/>
                    <a:pt x="127" y="2458"/>
                  </a:cubicBezTo>
                  <a:cubicBezTo>
                    <a:pt x="253" y="2584"/>
                    <a:pt x="316" y="2584"/>
                    <a:pt x="473" y="2584"/>
                  </a:cubicBezTo>
                  <a:lnTo>
                    <a:pt x="2049" y="2332"/>
                  </a:lnTo>
                  <a:cubicBezTo>
                    <a:pt x="2238" y="2301"/>
                    <a:pt x="2395" y="2080"/>
                    <a:pt x="2332" y="1860"/>
                  </a:cubicBezTo>
                  <a:lnTo>
                    <a:pt x="2206" y="1545"/>
                  </a:lnTo>
                  <a:cubicBezTo>
                    <a:pt x="2647" y="1450"/>
                    <a:pt x="3057" y="1356"/>
                    <a:pt x="3529" y="1356"/>
                  </a:cubicBezTo>
                  <a:cubicBezTo>
                    <a:pt x="5987" y="1356"/>
                    <a:pt x="8003" y="3372"/>
                    <a:pt x="8003" y="5798"/>
                  </a:cubicBezTo>
                  <a:cubicBezTo>
                    <a:pt x="8003" y="6806"/>
                    <a:pt x="7688" y="7657"/>
                    <a:pt x="7152" y="8413"/>
                  </a:cubicBezTo>
                  <a:cubicBezTo>
                    <a:pt x="7278" y="8444"/>
                    <a:pt x="7404" y="8539"/>
                    <a:pt x="7530" y="8633"/>
                  </a:cubicBezTo>
                  <a:cubicBezTo>
                    <a:pt x="7751" y="8885"/>
                    <a:pt x="7845" y="9232"/>
                    <a:pt x="7751" y="9578"/>
                  </a:cubicBezTo>
                  <a:lnTo>
                    <a:pt x="7593" y="9893"/>
                  </a:lnTo>
                  <a:cubicBezTo>
                    <a:pt x="8633" y="8854"/>
                    <a:pt x="9295" y="7436"/>
                    <a:pt x="9295" y="5861"/>
                  </a:cubicBezTo>
                  <a:cubicBezTo>
                    <a:pt x="9295" y="2616"/>
                    <a:pt x="6648" y="1"/>
                    <a:pt x="3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97;p23">
              <a:extLst>
                <a:ext uri="{FF2B5EF4-FFF2-40B4-BE49-F238E27FC236}">
                  <a16:creationId xmlns:a16="http://schemas.microsoft.com/office/drawing/2014/main" id="{68B5BEE1-9761-20B0-1C2E-825BB88BD9C8}"/>
                </a:ext>
              </a:extLst>
            </p:cNvPr>
            <p:cNvSpPr/>
            <p:nvPr/>
          </p:nvSpPr>
          <p:spPr>
            <a:xfrm>
              <a:off x="-34005425" y="3987325"/>
              <a:ext cx="237100" cy="250500"/>
            </a:xfrm>
            <a:custGeom>
              <a:avLst/>
              <a:gdLst/>
              <a:ahLst/>
              <a:cxnLst/>
              <a:rect l="l" t="t" r="r" b="b"/>
              <a:pathLst>
                <a:path w="9484" h="10020" extrusionOk="0">
                  <a:moveTo>
                    <a:pt x="1797" y="1"/>
                  </a:moveTo>
                  <a:lnTo>
                    <a:pt x="1797" y="1"/>
                  </a:lnTo>
                  <a:cubicBezTo>
                    <a:pt x="694" y="1072"/>
                    <a:pt x="1" y="2521"/>
                    <a:pt x="1" y="4191"/>
                  </a:cubicBezTo>
                  <a:cubicBezTo>
                    <a:pt x="64" y="7373"/>
                    <a:pt x="2647" y="10019"/>
                    <a:pt x="5892" y="10019"/>
                  </a:cubicBezTo>
                  <a:cubicBezTo>
                    <a:pt x="6239" y="10019"/>
                    <a:pt x="7972" y="9736"/>
                    <a:pt x="8224" y="9547"/>
                  </a:cubicBezTo>
                  <a:cubicBezTo>
                    <a:pt x="8255" y="9547"/>
                    <a:pt x="8287" y="9484"/>
                    <a:pt x="8350" y="9484"/>
                  </a:cubicBezTo>
                  <a:lnTo>
                    <a:pt x="8507" y="9641"/>
                  </a:lnTo>
                  <a:cubicBezTo>
                    <a:pt x="8576" y="9710"/>
                    <a:pt x="8661" y="9741"/>
                    <a:pt x="8743" y="9741"/>
                  </a:cubicBezTo>
                  <a:cubicBezTo>
                    <a:pt x="8887" y="9741"/>
                    <a:pt x="9023" y="9644"/>
                    <a:pt x="9043" y="9484"/>
                  </a:cubicBezTo>
                  <a:lnTo>
                    <a:pt x="9169" y="9011"/>
                  </a:lnTo>
                  <a:lnTo>
                    <a:pt x="9452" y="7814"/>
                  </a:lnTo>
                  <a:cubicBezTo>
                    <a:pt x="9484" y="7688"/>
                    <a:pt x="9452" y="7562"/>
                    <a:pt x="9358" y="7467"/>
                  </a:cubicBezTo>
                  <a:cubicBezTo>
                    <a:pt x="9278" y="7407"/>
                    <a:pt x="9211" y="7385"/>
                    <a:pt x="9132" y="7385"/>
                  </a:cubicBezTo>
                  <a:cubicBezTo>
                    <a:pt x="9087" y="7385"/>
                    <a:pt x="9037" y="7393"/>
                    <a:pt x="8980" y="7404"/>
                  </a:cubicBezTo>
                  <a:lnTo>
                    <a:pt x="7310" y="7719"/>
                  </a:lnTo>
                  <a:cubicBezTo>
                    <a:pt x="7089" y="7751"/>
                    <a:pt x="6963" y="8034"/>
                    <a:pt x="7089" y="8223"/>
                  </a:cubicBezTo>
                  <a:lnTo>
                    <a:pt x="7184" y="8444"/>
                  </a:lnTo>
                  <a:cubicBezTo>
                    <a:pt x="6774" y="8538"/>
                    <a:pt x="6333" y="8633"/>
                    <a:pt x="5861" y="8633"/>
                  </a:cubicBezTo>
                  <a:cubicBezTo>
                    <a:pt x="3403" y="8633"/>
                    <a:pt x="1419" y="6648"/>
                    <a:pt x="1419" y="4191"/>
                  </a:cubicBezTo>
                  <a:cubicBezTo>
                    <a:pt x="1419" y="3183"/>
                    <a:pt x="1734" y="2269"/>
                    <a:pt x="2269" y="1544"/>
                  </a:cubicBezTo>
                  <a:cubicBezTo>
                    <a:pt x="2143" y="1481"/>
                    <a:pt x="2049" y="1418"/>
                    <a:pt x="1954" y="1292"/>
                  </a:cubicBezTo>
                  <a:cubicBezTo>
                    <a:pt x="1734" y="1009"/>
                    <a:pt x="1639" y="662"/>
                    <a:pt x="1734" y="316"/>
                  </a:cubicBezTo>
                  <a:lnTo>
                    <a:pt x="17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398;p23">
            <a:extLst>
              <a:ext uri="{FF2B5EF4-FFF2-40B4-BE49-F238E27FC236}">
                <a16:creationId xmlns:a16="http://schemas.microsoft.com/office/drawing/2014/main" id="{B51E1B28-A97F-E6AB-8DF7-F02B35B651DF}"/>
              </a:ext>
            </a:extLst>
          </p:cNvPr>
          <p:cNvGrpSpPr/>
          <p:nvPr/>
        </p:nvGrpSpPr>
        <p:grpSpPr>
          <a:xfrm>
            <a:off x="2828053" y="1008868"/>
            <a:ext cx="279952" cy="280718"/>
            <a:chOff x="-33645475" y="3944800"/>
            <a:chExt cx="292225" cy="293025"/>
          </a:xfrm>
        </p:grpSpPr>
        <p:sp>
          <p:nvSpPr>
            <p:cNvPr id="37" name="Google Shape;399;p23">
              <a:extLst>
                <a:ext uri="{FF2B5EF4-FFF2-40B4-BE49-F238E27FC236}">
                  <a16:creationId xmlns:a16="http://schemas.microsoft.com/office/drawing/2014/main" id="{11BBA0C6-1F80-1DA9-D50B-0EFA5DCF081F}"/>
                </a:ext>
              </a:extLst>
            </p:cNvPr>
            <p:cNvSpPr/>
            <p:nvPr/>
          </p:nvSpPr>
          <p:spPr>
            <a:xfrm>
              <a:off x="-33549375" y="3944800"/>
              <a:ext cx="98475" cy="70900"/>
            </a:xfrm>
            <a:custGeom>
              <a:avLst/>
              <a:gdLst/>
              <a:ahLst/>
              <a:cxnLst/>
              <a:rect l="l" t="t" r="r" b="b"/>
              <a:pathLst>
                <a:path w="3939" h="2836" extrusionOk="0">
                  <a:moveTo>
                    <a:pt x="1985" y="0"/>
                  </a:moveTo>
                  <a:cubicBezTo>
                    <a:pt x="1260" y="0"/>
                    <a:pt x="473" y="946"/>
                    <a:pt x="0" y="2521"/>
                  </a:cubicBezTo>
                  <a:cubicBezTo>
                    <a:pt x="158" y="2615"/>
                    <a:pt x="284" y="2710"/>
                    <a:pt x="410" y="2836"/>
                  </a:cubicBezTo>
                  <a:cubicBezTo>
                    <a:pt x="914" y="2773"/>
                    <a:pt x="1481" y="2773"/>
                    <a:pt x="1985" y="2773"/>
                  </a:cubicBezTo>
                  <a:cubicBezTo>
                    <a:pt x="2489" y="2773"/>
                    <a:pt x="3056" y="2804"/>
                    <a:pt x="3560" y="2836"/>
                  </a:cubicBezTo>
                  <a:cubicBezTo>
                    <a:pt x="3623" y="2678"/>
                    <a:pt x="3781" y="2584"/>
                    <a:pt x="3938" y="2521"/>
                  </a:cubicBezTo>
                  <a:cubicBezTo>
                    <a:pt x="3529" y="946"/>
                    <a:pt x="2741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0;p23">
              <a:extLst>
                <a:ext uri="{FF2B5EF4-FFF2-40B4-BE49-F238E27FC236}">
                  <a16:creationId xmlns:a16="http://schemas.microsoft.com/office/drawing/2014/main" id="{BA8294AB-DC5E-45B5-B922-D32B3CE34E04}"/>
                </a:ext>
              </a:extLst>
            </p:cNvPr>
            <p:cNvSpPr/>
            <p:nvPr/>
          </p:nvSpPr>
          <p:spPr>
            <a:xfrm>
              <a:off x="-33645475" y="4041675"/>
              <a:ext cx="70900" cy="98475"/>
            </a:xfrm>
            <a:custGeom>
              <a:avLst/>
              <a:gdLst/>
              <a:ahLst/>
              <a:cxnLst/>
              <a:rect l="l" t="t" r="r" b="b"/>
              <a:pathLst>
                <a:path w="2836" h="3939" extrusionOk="0">
                  <a:moveTo>
                    <a:pt x="2521" y="0"/>
                  </a:moveTo>
                  <a:cubicBezTo>
                    <a:pt x="946" y="473"/>
                    <a:pt x="32" y="1229"/>
                    <a:pt x="32" y="1954"/>
                  </a:cubicBezTo>
                  <a:cubicBezTo>
                    <a:pt x="1" y="2710"/>
                    <a:pt x="946" y="3466"/>
                    <a:pt x="2521" y="3939"/>
                  </a:cubicBezTo>
                  <a:cubicBezTo>
                    <a:pt x="2584" y="3781"/>
                    <a:pt x="2710" y="3655"/>
                    <a:pt x="2836" y="3529"/>
                  </a:cubicBezTo>
                  <a:cubicBezTo>
                    <a:pt x="2773" y="3025"/>
                    <a:pt x="2773" y="2521"/>
                    <a:pt x="2773" y="1954"/>
                  </a:cubicBezTo>
                  <a:cubicBezTo>
                    <a:pt x="2773" y="1418"/>
                    <a:pt x="2805" y="914"/>
                    <a:pt x="2836" y="379"/>
                  </a:cubicBezTo>
                  <a:cubicBezTo>
                    <a:pt x="2679" y="316"/>
                    <a:pt x="2553" y="158"/>
                    <a:pt x="2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1;p23">
              <a:extLst>
                <a:ext uri="{FF2B5EF4-FFF2-40B4-BE49-F238E27FC236}">
                  <a16:creationId xmlns:a16="http://schemas.microsoft.com/office/drawing/2014/main" id="{87317ABF-741A-CD16-A355-2C80C1ACA854}"/>
                </a:ext>
              </a:extLst>
            </p:cNvPr>
            <p:cNvSpPr/>
            <p:nvPr/>
          </p:nvSpPr>
          <p:spPr>
            <a:xfrm>
              <a:off x="-33424150" y="4042450"/>
              <a:ext cx="70900" cy="52025"/>
            </a:xfrm>
            <a:custGeom>
              <a:avLst/>
              <a:gdLst/>
              <a:ahLst/>
              <a:cxnLst/>
              <a:rect l="l" t="t" r="r" b="b"/>
              <a:pathLst>
                <a:path w="2836" h="2081" extrusionOk="0">
                  <a:moveTo>
                    <a:pt x="316" y="1"/>
                  </a:moveTo>
                  <a:cubicBezTo>
                    <a:pt x="253" y="159"/>
                    <a:pt x="127" y="285"/>
                    <a:pt x="1" y="379"/>
                  </a:cubicBezTo>
                  <a:cubicBezTo>
                    <a:pt x="32" y="600"/>
                    <a:pt x="32" y="789"/>
                    <a:pt x="32" y="978"/>
                  </a:cubicBezTo>
                  <a:cubicBezTo>
                    <a:pt x="158" y="978"/>
                    <a:pt x="284" y="946"/>
                    <a:pt x="442" y="946"/>
                  </a:cubicBezTo>
                  <a:cubicBezTo>
                    <a:pt x="1387" y="946"/>
                    <a:pt x="2237" y="1387"/>
                    <a:pt x="2804" y="2080"/>
                  </a:cubicBezTo>
                  <a:lnTo>
                    <a:pt x="2804" y="1954"/>
                  </a:lnTo>
                  <a:cubicBezTo>
                    <a:pt x="2836" y="1230"/>
                    <a:pt x="1891" y="474"/>
                    <a:pt x="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2;p23">
              <a:extLst>
                <a:ext uri="{FF2B5EF4-FFF2-40B4-BE49-F238E27FC236}">
                  <a16:creationId xmlns:a16="http://schemas.microsoft.com/office/drawing/2014/main" id="{0A835927-C498-5EF5-34D1-134A7B948E07}"/>
                </a:ext>
              </a:extLst>
            </p:cNvPr>
            <p:cNvSpPr/>
            <p:nvPr/>
          </p:nvSpPr>
          <p:spPr>
            <a:xfrm>
              <a:off x="-33549375" y="4165325"/>
              <a:ext cx="86650" cy="70925"/>
            </a:xfrm>
            <a:custGeom>
              <a:avLst/>
              <a:gdLst/>
              <a:ahLst/>
              <a:cxnLst/>
              <a:rect l="l" t="t" r="r" b="b"/>
              <a:pathLst>
                <a:path w="3466" h="2837" extrusionOk="0">
                  <a:moveTo>
                    <a:pt x="410" y="1"/>
                  </a:moveTo>
                  <a:cubicBezTo>
                    <a:pt x="315" y="158"/>
                    <a:pt x="158" y="284"/>
                    <a:pt x="0" y="316"/>
                  </a:cubicBezTo>
                  <a:cubicBezTo>
                    <a:pt x="473" y="1891"/>
                    <a:pt x="1260" y="2836"/>
                    <a:pt x="1985" y="2836"/>
                  </a:cubicBezTo>
                  <a:cubicBezTo>
                    <a:pt x="2489" y="2836"/>
                    <a:pt x="3056" y="2364"/>
                    <a:pt x="3466" y="1544"/>
                  </a:cubicBezTo>
                  <a:lnTo>
                    <a:pt x="3119" y="1072"/>
                  </a:lnTo>
                  <a:cubicBezTo>
                    <a:pt x="2836" y="851"/>
                    <a:pt x="2678" y="473"/>
                    <a:pt x="2521" y="95"/>
                  </a:cubicBezTo>
                  <a:lnTo>
                    <a:pt x="1985" y="95"/>
                  </a:lnTo>
                  <a:cubicBezTo>
                    <a:pt x="1418" y="95"/>
                    <a:pt x="882" y="64"/>
                    <a:pt x="4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3;p23">
              <a:extLst>
                <a:ext uri="{FF2B5EF4-FFF2-40B4-BE49-F238E27FC236}">
                  <a16:creationId xmlns:a16="http://schemas.microsoft.com/office/drawing/2014/main" id="{4CDB4567-EC9D-2439-73CC-27B6A1B55CB7}"/>
                </a:ext>
              </a:extLst>
            </p:cNvPr>
            <p:cNvSpPr/>
            <p:nvPr/>
          </p:nvSpPr>
          <p:spPr>
            <a:xfrm>
              <a:off x="-33558825" y="4030650"/>
              <a:ext cx="118950" cy="120525"/>
            </a:xfrm>
            <a:custGeom>
              <a:avLst/>
              <a:gdLst/>
              <a:ahLst/>
              <a:cxnLst/>
              <a:rect l="l" t="t" r="r" b="b"/>
              <a:pathLst>
                <a:path w="4758" h="4821" extrusionOk="0">
                  <a:moveTo>
                    <a:pt x="2395" y="0"/>
                  </a:moveTo>
                  <a:cubicBezTo>
                    <a:pt x="1922" y="0"/>
                    <a:pt x="1418" y="32"/>
                    <a:pt x="1008" y="95"/>
                  </a:cubicBezTo>
                  <a:cubicBezTo>
                    <a:pt x="977" y="599"/>
                    <a:pt x="599" y="977"/>
                    <a:pt x="63" y="1040"/>
                  </a:cubicBezTo>
                  <a:cubicBezTo>
                    <a:pt x="32" y="1450"/>
                    <a:pt x="0" y="1922"/>
                    <a:pt x="0" y="2395"/>
                  </a:cubicBezTo>
                  <a:cubicBezTo>
                    <a:pt x="0" y="2867"/>
                    <a:pt x="32" y="3340"/>
                    <a:pt x="63" y="3781"/>
                  </a:cubicBezTo>
                  <a:cubicBezTo>
                    <a:pt x="599" y="3812"/>
                    <a:pt x="977" y="4222"/>
                    <a:pt x="1008" y="4726"/>
                  </a:cubicBezTo>
                  <a:cubicBezTo>
                    <a:pt x="1449" y="4758"/>
                    <a:pt x="1922" y="4821"/>
                    <a:pt x="2395" y="4821"/>
                  </a:cubicBezTo>
                  <a:lnTo>
                    <a:pt x="2804" y="4821"/>
                  </a:lnTo>
                  <a:cubicBezTo>
                    <a:pt x="2804" y="4695"/>
                    <a:pt x="2741" y="4569"/>
                    <a:pt x="2741" y="4506"/>
                  </a:cubicBezTo>
                  <a:cubicBezTo>
                    <a:pt x="2741" y="3151"/>
                    <a:pt x="3592" y="2017"/>
                    <a:pt x="4757" y="1576"/>
                  </a:cubicBezTo>
                  <a:cubicBezTo>
                    <a:pt x="4757" y="1387"/>
                    <a:pt x="4726" y="1229"/>
                    <a:pt x="4726" y="1040"/>
                  </a:cubicBezTo>
                  <a:cubicBezTo>
                    <a:pt x="4222" y="977"/>
                    <a:pt x="3812" y="599"/>
                    <a:pt x="3781" y="95"/>
                  </a:cubicBezTo>
                  <a:cubicBezTo>
                    <a:pt x="3340" y="32"/>
                    <a:pt x="2867" y="0"/>
                    <a:pt x="23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4;p23">
              <a:extLst>
                <a:ext uri="{FF2B5EF4-FFF2-40B4-BE49-F238E27FC236}">
                  <a16:creationId xmlns:a16="http://schemas.microsoft.com/office/drawing/2014/main" id="{CF118257-2502-0AF0-F418-A734DB7FDC71}"/>
                </a:ext>
              </a:extLst>
            </p:cNvPr>
            <p:cNvSpPr/>
            <p:nvPr/>
          </p:nvSpPr>
          <p:spPr>
            <a:xfrm>
              <a:off x="-33639950" y="4129900"/>
              <a:ext cx="100825" cy="100825"/>
            </a:xfrm>
            <a:custGeom>
              <a:avLst/>
              <a:gdLst/>
              <a:ahLst/>
              <a:cxnLst/>
              <a:rect l="l" t="t" r="r" b="b"/>
              <a:pathLst>
                <a:path w="4033" h="4033" extrusionOk="0">
                  <a:moveTo>
                    <a:pt x="0" y="0"/>
                  </a:moveTo>
                  <a:lnTo>
                    <a:pt x="0" y="0"/>
                  </a:lnTo>
                  <a:cubicBezTo>
                    <a:pt x="567" y="1953"/>
                    <a:pt x="2111" y="3466"/>
                    <a:pt x="4033" y="4033"/>
                  </a:cubicBezTo>
                  <a:cubicBezTo>
                    <a:pt x="3592" y="3466"/>
                    <a:pt x="3245" y="2741"/>
                    <a:pt x="2962" y="1827"/>
                  </a:cubicBezTo>
                  <a:cubicBezTo>
                    <a:pt x="2584" y="1733"/>
                    <a:pt x="2300" y="1481"/>
                    <a:pt x="2206" y="1071"/>
                  </a:cubicBezTo>
                  <a:cubicBezTo>
                    <a:pt x="1323" y="851"/>
                    <a:pt x="567" y="44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;p23">
              <a:extLst>
                <a:ext uri="{FF2B5EF4-FFF2-40B4-BE49-F238E27FC236}">
                  <a16:creationId xmlns:a16="http://schemas.microsoft.com/office/drawing/2014/main" id="{1AC5B6F1-0A58-2972-800C-1FBCE94D3A0A}"/>
                </a:ext>
              </a:extLst>
            </p:cNvPr>
            <p:cNvSpPr/>
            <p:nvPr/>
          </p:nvSpPr>
          <p:spPr>
            <a:xfrm>
              <a:off x="-33459600" y="3951875"/>
              <a:ext cx="100850" cy="100075"/>
            </a:xfrm>
            <a:custGeom>
              <a:avLst/>
              <a:gdLst/>
              <a:ahLst/>
              <a:cxnLst/>
              <a:rect l="l" t="t" r="r" b="b"/>
              <a:pathLst>
                <a:path w="4034" h="4003" extrusionOk="0">
                  <a:moveTo>
                    <a:pt x="1" y="1"/>
                  </a:moveTo>
                  <a:lnTo>
                    <a:pt x="1" y="1"/>
                  </a:lnTo>
                  <a:cubicBezTo>
                    <a:pt x="442" y="537"/>
                    <a:pt x="788" y="1293"/>
                    <a:pt x="1072" y="2206"/>
                  </a:cubicBezTo>
                  <a:cubicBezTo>
                    <a:pt x="1419" y="2238"/>
                    <a:pt x="1734" y="2553"/>
                    <a:pt x="1828" y="2962"/>
                  </a:cubicBezTo>
                  <a:cubicBezTo>
                    <a:pt x="2710" y="3183"/>
                    <a:pt x="3466" y="3592"/>
                    <a:pt x="4033" y="4002"/>
                  </a:cubicBezTo>
                  <a:cubicBezTo>
                    <a:pt x="3466" y="2080"/>
                    <a:pt x="1923" y="537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6;p23">
              <a:extLst>
                <a:ext uri="{FF2B5EF4-FFF2-40B4-BE49-F238E27FC236}">
                  <a16:creationId xmlns:a16="http://schemas.microsoft.com/office/drawing/2014/main" id="{672E3801-F669-9308-0F84-68A542651B59}"/>
                </a:ext>
              </a:extLst>
            </p:cNvPr>
            <p:cNvSpPr/>
            <p:nvPr/>
          </p:nvSpPr>
          <p:spPr>
            <a:xfrm>
              <a:off x="-33639950" y="3951100"/>
              <a:ext cx="100825" cy="100050"/>
            </a:xfrm>
            <a:custGeom>
              <a:avLst/>
              <a:gdLst/>
              <a:ahLst/>
              <a:cxnLst/>
              <a:rect l="l" t="t" r="r" b="b"/>
              <a:pathLst>
                <a:path w="4033" h="4002" extrusionOk="0">
                  <a:moveTo>
                    <a:pt x="4033" y="0"/>
                  </a:moveTo>
                  <a:lnTo>
                    <a:pt x="4033" y="0"/>
                  </a:lnTo>
                  <a:cubicBezTo>
                    <a:pt x="2111" y="536"/>
                    <a:pt x="567" y="2080"/>
                    <a:pt x="0" y="4002"/>
                  </a:cubicBezTo>
                  <a:cubicBezTo>
                    <a:pt x="567" y="3592"/>
                    <a:pt x="1323" y="3214"/>
                    <a:pt x="2206" y="2962"/>
                  </a:cubicBezTo>
                  <a:cubicBezTo>
                    <a:pt x="2300" y="2552"/>
                    <a:pt x="2615" y="2269"/>
                    <a:pt x="2962" y="2206"/>
                  </a:cubicBezTo>
                  <a:cubicBezTo>
                    <a:pt x="3214" y="1292"/>
                    <a:pt x="3592" y="505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7;p23">
              <a:extLst>
                <a:ext uri="{FF2B5EF4-FFF2-40B4-BE49-F238E27FC236}">
                  <a16:creationId xmlns:a16="http://schemas.microsoft.com/office/drawing/2014/main" id="{0CB4F0C7-12DA-47DE-30D7-7361A5CF4CB0}"/>
                </a:ext>
              </a:extLst>
            </p:cNvPr>
            <p:cNvSpPr/>
            <p:nvPr/>
          </p:nvSpPr>
          <p:spPr>
            <a:xfrm>
              <a:off x="-33472975" y="4082625"/>
              <a:ext cx="119725" cy="155200"/>
            </a:xfrm>
            <a:custGeom>
              <a:avLst/>
              <a:gdLst/>
              <a:ahLst/>
              <a:cxnLst/>
              <a:rect l="l" t="t" r="r" b="b"/>
              <a:pathLst>
                <a:path w="4789" h="6208" extrusionOk="0">
                  <a:moveTo>
                    <a:pt x="2395" y="1355"/>
                  </a:moveTo>
                  <a:cubicBezTo>
                    <a:pt x="2930" y="1355"/>
                    <a:pt x="3403" y="1828"/>
                    <a:pt x="3403" y="2364"/>
                  </a:cubicBezTo>
                  <a:cubicBezTo>
                    <a:pt x="3403" y="2962"/>
                    <a:pt x="2930" y="3403"/>
                    <a:pt x="2395" y="3403"/>
                  </a:cubicBezTo>
                  <a:cubicBezTo>
                    <a:pt x="1827" y="3403"/>
                    <a:pt x="1355" y="2931"/>
                    <a:pt x="1355" y="2364"/>
                  </a:cubicBezTo>
                  <a:cubicBezTo>
                    <a:pt x="1355" y="1828"/>
                    <a:pt x="1827" y="1355"/>
                    <a:pt x="2395" y="1355"/>
                  </a:cubicBezTo>
                  <a:close/>
                  <a:moveTo>
                    <a:pt x="2395" y="1"/>
                  </a:moveTo>
                  <a:cubicBezTo>
                    <a:pt x="1040" y="1"/>
                    <a:pt x="0" y="1072"/>
                    <a:pt x="0" y="2427"/>
                  </a:cubicBezTo>
                  <a:cubicBezTo>
                    <a:pt x="0" y="2994"/>
                    <a:pt x="221" y="3592"/>
                    <a:pt x="630" y="4002"/>
                  </a:cubicBezTo>
                  <a:lnTo>
                    <a:pt x="2111" y="6050"/>
                  </a:lnTo>
                  <a:cubicBezTo>
                    <a:pt x="2206" y="6113"/>
                    <a:pt x="2269" y="6207"/>
                    <a:pt x="2395" y="6207"/>
                  </a:cubicBezTo>
                  <a:cubicBezTo>
                    <a:pt x="2521" y="6207"/>
                    <a:pt x="2584" y="6144"/>
                    <a:pt x="2678" y="6050"/>
                  </a:cubicBezTo>
                  <a:lnTo>
                    <a:pt x="4442" y="3592"/>
                  </a:lnTo>
                  <a:cubicBezTo>
                    <a:pt x="4663" y="3246"/>
                    <a:pt x="4757" y="2805"/>
                    <a:pt x="4757" y="2364"/>
                  </a:cubicBezTo>
                  <a:cubicBezTo>
                    <a:pt x="4789" y="1072"/>
                    <a:pt x="3686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8;p23">
              <a:extLst>
                <a:ext uri="{FF2B5EF4-FFF2-40B4-BE49-F238E27FC236}">
                  <a16:creationId xmlns:a16="http://schemas.microsoft.com/office/drawing/2014/main" id="{CF150C11-6341-AF2D-DC07-82ABADDEEA3F}"/>
                </a:ext>
              </a:extLst>
            </p:cNvPr>
            <p:cNvSpPr/>
            <p:nvPr/>
          </p:nvSpPr>
          <p:spPr>
            <a:xfrm>
              <a:off x="-33421775" y="41338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79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409;p23">
            <a:extLst>
              <a:ext uri="{FF2B5EF4-FFF2-40B4-BE49-F238E27FC236}">
                <a16:creationId xmlns:a16="http://schemas.microsoft.com/office/drawing/2014/main" id="{20B10F7C-9DCF-314A-00B7-A6B54DF00FC4}"/>
              </a:ext>
            </a:extLst>
          </p:cNvPr>
          <p:cNvGrpSpPr/>
          <p:nvPr/>
        </p:nvGrpSpPr>
        <p:grpSpPr>
          <a:xfrm>
            <a:off x="2828030" y="3884581"/>
            <a:ext cx="279976" cy="279952"/>
            <a:chOff x="-30354000" y="3569100"/>
            <a:chExt cx="292250" cy="292225"/>
          </a:xfrm>
        </p:grpSpPr>
        <p:sp>
          <p:nvSpPr>
            <p:cNvPr id="48" name="Google Shape;410;p23">
              <a:extLst>
                <a:ext uri="{FF2B5EF4-FFF2-40B4-BE49-F238E27FC236}">
                  <a16:creationId xmlns:a16="http://schemas.microsoft.com/office/drawing/2014/main" id="{5B0B79F5-ADE2-B204-7A0E-9F3D22773F3E}"/>
                </a:ext>
              </a:extLst>
            </p:cNvPr>
            <p:cNvSpPr/>
            <p:nvPr/>
          </p:nvSpPr>
          <p:spPr>
            <a:xfrm>
              <a:off x="-30354000" y="3604550"/>
              <a:ext cx="137875" cy="256000"/>
            </a:xfrm>
            <a:custGeom>
              <a:avLst/>
              <a:gdLst/>
              <a:ahLst/>
              <a:cxnLst/>
              <a:rect l="l" t="t" r="r" b="b"/>
              <a:pathLst>
                <a:path w="5515" h="10240" extrusionOk="0">
                  <a:moveTo>
                    <a:pt x="662" y="0"/>
                  </a:moveTo>
                  <a:cubicBezTo>
                    <a:pt x="284" y="0"/>
                    <a:pt x="1" y="315"/>
                    <a:pt x="1" y="662"/>
                  </a:cubicBezTo>
                  <a:lnTo>
                    <a:pt x="1" y="4411"/>
                  </a:lnTo>
                  <a:cubicBezTo>
                    <a:pt x="1" y="4632"/>
                    <a:pt x="64" y="4884"/>
                    <a:pt x="190" y="5073"/>
                  </a:cubicBezTo>
                  <a:lnTo>
                    <a:pt x="1639" y="7467"/>
                  </a:lnTo>
                  <a:cubicBezTo>
                    <a:pt x="1891" y="7877"/>
                    <a:pt x="2049" y="8097"/>
                    <a:pt x="2049" y="8538"/>
                  </a:cubicBezTo>
                  <a:lnTo>
                    <a:pt x="2049" y="9861"/>
                  </a:lnTo>
                  <a:cubicBezTo>
                    <a:pt x="2049" y="10082"/>
                    <a:pt x="2206" y="10239"/>
                    <a:pt x="2395" y="10239"/>
                  </a:cubicBezTo>
                  <a:lnTo>
                    <a:pt x="5514" y="10239"/>
                  </a:lnTo>
                  <a:lnTo>
                    <a:pt x="5514" y="6364"/>
                  </a:lnTo>
                  <a:cubicBezTo>
                    <a:pt x="5514" y="5986"/>
                    <a:pt x="5357" y="5671"/>
                    <a:pt x="5168" y="5419"/>
                  </a:cubicBezTo>
                  <a:cubicBezTo>
                    <a:pt x="5167" y="5420"/>
                    <a:pt x="5165" y="5421"/>
                    <a:pt x="5163" y="5421"/>
                  </a:cubicBezTo>
                  <a:cubicBezTo>
                    <a:pt x="5042" y="5421"/>
                    <a:pt x="3214" y="3623"/>
                    <a:pt x="3183" y="3592"/>
                  </a:cubicBezTo>
                  <a:cubicBezTo>
                    <a:pt x="3041" y="3432"/>
                    <a:pt x="2828" y="3332"/>
                    <a:pt x="2613" y="3332"/>
                  </a:cubicBezTo>
                  <a:cubicBezTo>
                    <a:pt x="2448" y="3332"/>
                    <a:pt x="2280" y="3392"/>
                    <a:pt x="2143" y="3529"/>
                  </a:cubicBezTo>
                  <a:cubicBezTo>
                    <a:pt x="1891" y="3812"/>
                    <a:pt x="1923" y="4285"/>
                    <a:pt x="2112" y="4442"/>
                  </a:cubicBezTo>
                  <a:lnTo>
                    <a:pt x="3970" y="6301"/>
                  </a:lnTo>
                  <a:cubicBezTo>
                    <a:pt x="4097" y="6427"/>
                    <a:pt x="4097" y="6648"/>
                    <a:pt x="3970" y="6774"/>
                  </a:cubicBezTo>
                  <a:cubicBezTo>
                    <a:pt x="3907" y="6821"/>
                    <a:pt x="3821" y="6845"/>
                    <a:pt x="3734" y="6845"/>
                  </a:cubicBezTo>
                  <a:cubicBezTo>
                    <a:pt x="3648" y="6845"/>
                    <a:pt x="3561" y="6821"/>
                    <a:pt x="3498" y="6774"/>
                  </a:cubicBezTo>
                  <a:lnTo>
                    <a:pt x="1639" y="4915"/>
                  </a:lnTo>
                  <a:cubicBezTo>
                    <a:pt x="1450" y="4726"/>
                    <a:pt x="1324" y="4442"/>
                    <a:pt x="1324" y="4190"/>
                  </a:cubicBezTo>
                  <a:lnTo>
                    <a:pt x="1324" y="662"/>
                  </a:lnTo>
                  <a:cubicBezTo>
                    <a:pt x="1324" y="252"/>
                    <a:pt x="1009" y="0"/>
                    <a:pt x="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1;p23">
              <a:extLst>
                <a:ext uri="{FF2B5EF4-FFF2-40B4-BE49-F238E27FC236}">
                  <a16:creationId xmlns:a16="http://schemas.microsoft.com/office/drawing/2014/main" id="{712BD049-D94A-AB74-BD6B-F6E7A3E5B890}"/>
                </a:ext>
              </a:extLst>
            </p:cNvPr>
            <p:cNvSpPr/>
            <p:nvPr/>
          </p:nvSpPr>
          <p:spPr>
            <a:xfrm>
              <a:off x="-30198825" y="3604550"/>
              <a:ext cx="137075" cy="256775"/>
            </a:xfrm>
            <a:custGeom>
              <a:avLst/>
              <a:gdLst/>
              <a:ahLst/>
              <a:cxnLst/>
              <a:rect l="l" t="t" r="r" b="b"/>
              <a:pathLst>
                <a:path w="5483" h="10271" extrusionOk="0">
                  <a:moveTo>
                    <a:pt x="4758" y="0"/>
                  </a:moveTo>
                  <a:cubicBezTo>
                    <a:pt x="4380" y="0"/>
                    <a:pt x="4096" y="315"/>
                    <a:pt x="4096" y="662"/>
                  </a:cubicBezTo>
                  <a:lnTo>
                    <a:pt x="4096" y="4190"/>
                  </a:lnTo>
                  <a:cubicBezTo>
                    <a:pt x="4096" y="4474"/>
                    <a:pt x="3970" y="4758"/>
                    <a:pt x="3781" y="4915"/>
                  </a:cubicBezTo>
                  <a:lnTo>
                    <a:pt x="1922" y="6774"/>
                  </a:lnTo>
                  <a:cubicBezTo>
                    <a:pt x="1875" y="6821"/>
                    <a:pt x="1788" y="6845"/>
                    <a:pt x="1698" y="6845"/>
                  </a:cubicBezTo>
                  <a:cubicBezTo>
                    <a:pt x="1607" y="6845"/>
                    <a:pt x="1513" y="6821"/>
                    <a:pt x="1450" y="6774"/>
                  </a:cubicBezTo>
                  <a:cubicBezTo>
                    <a:pt x="1355" y="6648"/>
                    <a:pt x="1355" y="6427"/>
                    <a:pt x="1450" y="6301"/>
                  </a:cubicBezTo>
                  <a:lnTo>
                    <a:pt x="3308" y="4442"/>
                  </a:lnTo>
                  <a:cubicBezTo>
                    <a:pt x="3497" y="4285"/>
                    <a:pt x="3560" y="3812"/>
                    <a:pt x="3277" y="3529"/>
                  </a:cubicBezTo>
                  <a:cubicBezTo>
                    <a:pt x="3140" y="3392"/>
                    <a:pt x="2972" y="3332"/>
                    <a:pt x="2807" y="3332"/>
                  </a:cubicBezTo>
                  <a:cubicBezTo>
                    <a:pt x="2592" y="3332"/>
                    <a:pt x="2379" y="3432"/>
                    <a:pt x="2237" y="3592"/>
                  </a:cubicBezTo>
                  <a:cubicBezTo>
                    <a:pt x="2237" y="3592"/>
                    <a:pt x="347" y="5419"/>
                    <a:pt x="347" y="5482"/>
                  </a:cubicBezTo>
                  <a:cubicBezTo>
                    <a:pt x="158" y="5671"/>
                    <a:pt x="0" y="6018"/>
                    <a:pt x="0" y="6427"/>
                  </a:cubicBezTo>
                  <a:lnTo>
                    <a:pt x="0" y="8129"/>
                  </a:lnTo>
                  <a:lnTo>
                    <a:pt x="0" y="8412"/>
                  </a:lnTo>
                  <a:lnTo>
                    <a:pt x="0" y="10271"/>
                  </a:lnTo>
                  <a:lnTo>
                    <a:pt x="3088" y="10271"/>
                  </a:lnTo>
                  <a:cubicBezTo>
                    <a:pt x="3277" y="10271"/>
                    <a:pt x="3434" y="10113"/>
                    <a:pt x="3434" y="9924"/>
                  </a:cubicBezTo>
                  <a:lnTo>
                    <a:pt x="3434" y="8570"/>
                  </a:lnTo>
                  <a:cubicBezTo>
                    <a:pt x="3434" y="8129"/>
                    <a:pt x="3623" y="7908"/>
                    <a:pt x="3812" y="7530"/>
                  </a:cubicBezTo>
                  <a:lnTo>
                    <a:pt x="5293" y="5104"/>
                  </a:lnTo>
                  <a:cubicBezTo>
                    <a:pt x="5388" y="4915"/>
                    <a:pt x="5482" y="4663"/>
                    <a:pt x="5482" y="4411"/>
                  </a:cubicBezTo>
                  <a:lnTo>
                    <a:pt x="5482" y="662"/>
                  </a:lnTo>
                  <a:cubicBezTo>
                    <a:pt x="5451" y="284"/>
                    <a:pt x="5136" y="0"/>
                    <a:pt x="47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2;p23">
              <a:extLst>
                <a:ext uri="{FF2B5EF4-FFF2-40B4-BE49-F238E27FC236}">
                  <a16:creationId xmlns:a16="http://schemas.microsoft.com/office/drawing/2014/main" id="{B00747A0-23B9-8421-E481-7F2B612BB2CF}"/>
                </a:ext>
              </a:extLst>
            </p:cNvPr>
            <p:cNvSpPr/>
            <p:nvPr/>
          </p:nvSpPr>
          <p:spPr>
            <a:xfrm>
              <a:off x="-30139750" y="3636850"/>
              <a:ext cx="26000" cy="37825"/>
            </a:xfrm>
            <a:custGeom>
              <a:avLst/>
              <a:gdLst/>
              <a:ahLst/>
              <a:cxnLst/>
              <a:rect l="l" t="t" r="r" b="b"/>
              <a:pathLst>
                <a:path w="1040" h="1513" extrusionOk="0">
                  <a:moveTo>
                    <a:pt x="504" y="0"/>
                  </a:moveTo>
                  <a:cubicBezTo>
                    <a:pt x="252" y="32"/>
                    <a:pt x="0" y="284"/>
                    <a:pt x="0" y="567"/>
                  </a:cubicBezTo>
                  <a:lnTo>
                    <a:pt x="0" y="1418"/>
                  </a:lnTo>
                  <a:cubicBezTo>
                    <a:pt x="126" y="1386"/>
                    <a:pt x="252" y="1355"/>
                    <a:pt x="410" y="1355"/>
                  </a:cubicBezTo>
                  <a:cubicBezTo>
                    <a:pt x="630" y="1355"/>
                    <a:pt x="819" y="1386"/>
                    <a:pt x="1040" y="1512"/>
                  </a:cubicBezTo>
                  <a:lnTo>
                    <a:pt x="1040" y="504"/>
                  </a:lnTo>
                  <a:cubicBezTo>
                    <a:pt x="1040" y="252"/>
                    <a:pt x="788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13;p23">
              <a:extLst>
                <a:ext uri="{FF2B5EF4-FFF2-40B4-BE49-F238E27FC236}">
                  <a16:creationId xmlns:a16="http://schemas.microsoft.com/office/drawing/2014/main" id="{ED46577D-2764-7193-EAED-C10EFA571922}"/>
                </a:ext>
              </a:extLst>
            </p:cNvPr>
            <p:cNvSpPr/>
            <p:nvPr/>
          </p:nvSpPr>
          <p:spPr>
            <a:xfrm>
              <a:off x="-30302800" y="3638950"/>
              <a:ext cx="25225" cy="36500"/>
            </a:xfrm>
            <a:custGeom>
              <a:avLst/>
              <a:gdLst/>
              <a:ahLst/>
              <a:cxnLst/>
              <a:rect l="l" t="t" r="r" b="b"/>
              <a:pathLst>
                <a:path w="1009" h="1460" extrusionOk="0">
                  <a:moveTo>
                    <a:pt x="418" y="1"/>
                  </a:moveTo>
                  <a:cubicBezTo>
                    <a:pt x="177" y="1"/>
                    <a:pt x="1" y="229"/>
                    <a:pt x="1" y="483"/>
                  </a:cubicBezTo>
                  <a:lnTo>
                    <a:pt x="1" y="1460"/>
                  </a:lnTo>
                  <a:cubicBezTo>
                    <a:pt x="190" y="1334"/>
                    <a:pt x="379" y="1302"/>
                    <a:pt x="631" y="1302"/>
                  </a:cubicBezTo>
                  <a:cubicBezTo>
                    <a:pt x="725" y="1302"/>
                    <a:pt x="883" y="1334"/>
                    <a:pt x="1009" y="1365"/>
                  </a:cubicBezTo>
                  <a:lnTo>
                    <a:pt x="1009" y="515"/>
                  </a:lnTo>
                  <a:cubicBezTo>
                    <a:pt x="1009" y="231"/>
                    <a:pt x="788" y="11"/>
                    <a:pt x="505" y="11"/>
                  </a:cubicBezTo>
                  <a:cubicBezTo>
                    <a:pt x="475" y="4"/>
                    <a:pt x="446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14;p23">
              <a:extLst>
                <a:ext uri="{FF2B5EF4-FFF2-40B4-BE49-F238E27FC236}">
                  <a16:creationId xmlns:a16="http://schemas.microsoft.com/office/drawing/2014/main" id="{5C868384-124D-7F3F-9993-ED2B66C2879B}"/>
                </a:ext>
              </a:extLst>
            </p:cNvPr>
            <p:cNvSpPr/>
            <p:nvPr/>
          </p:nvSpPr>
          <p:spPr>
            <a:xfrm>
              <a:off x="-30242925" y="3569100"/>
              <a:ext cx="68525" cy="68550"/>
            </a:xfrm>
            <a:custGeom>
              <a:avLst/>
              <a:gdLst/>
              <a:ahLst/>
              <a:cxnLst/>
              <a:rect l="l" t="t" r="r" b="b"/>
              <a:pathLst>
                <a:path w="2741" h="2742" extrusionOk="0">
                  <a:moveTo>
                    <a:pt x="1386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74"/>
                    <a:pt x="630" y="2742"/>
                    <a:pt x="1386" y="2742"/>
                  </a:cubicBezTo>
                  <a:cubicBezTo>
                    <a:pt x="2111" y="2742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15;p23">
              <a:extLst>
                <a:ext uri="{FF2B5EF4-FFF2-40B4-BE49-F238E27FC236}">
                  <a16:creationId xmlns:a16="http://schemas.microsoft.com/office/drawing/2014/main" id="{9CF24461-BA5A-C762-EE30-914841B8EA67}"/>
                </a:ext>
              </a:extLst>
            </p:cNvPr>
            <p:cNvSpPr/>
            <p:nvPr/>
          </p:nvSpPr>
          <p:spPr>
            <a:xfrm>
              <a:off x="-30262625" y="3654950"/>
              <a:ext cx="107925" cy="68550"/>
            </a:xfrm>
            <a:custGeom>
              <a:avLst/>
              <a:gdLst/>
              <a:ahLst/>
              <a:cxnLst/>
              <a:rect l="l" t="t" r="r" b="b"/>
              <a:pathLst>
                <a:path w="4317" h="2742" extrusionOk="0">
                  <a:moveTo>
                    <a:pt x="2174" y="1"/>
                  </a:moveTo>
                  <a:cubicBezTo>
                    <a:pt x="1292" y="1"/>
                    <a:pt x="505" y="379"/>
                    <a:pt x="0" y="1040"/>
                  </a:cubicBezTo>
                  <a:lnTo>
                    <a:pt x="32" y="1103"/>
                  </a:lnTo>
                  <a:cubicBezTo>
                    <a:pt x="946" y="1985"/>
                    <a:pt x="1450" y="2458"/>
                    <a:pt x="1702" y="2742"/>
                  </a:cubicBezTo>
                  <a:lnTo>
                    <a:pt x="2647" y="2742"/>
                  </a:lnTo>
                  <a:lnTo>
                    <a:pt x="4254" y="1135"/>
                  </a:lnTo>
                  <a:lnTo>
                    <a:pt x="4317" y="1040"/>
                  </a:lnTo>
                  <a:cubicBezTo>
                    <a:pt x="3813" y="410"/>
                    <a:pt x="3025" y="1"/>
                    <a:pt x="21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416;p23">
            <a:extLst>
              <a:ext uri="{FF2B5EF4-FFF2-40B4-BE49-F238E27FC236}">
                <a16:creationId xmlns:a16="http://schemas.microsoft.com/office/drawing/2014/main" id="{FCFCE5E0-8128-4D7F-1A9F-FDE09ABFCB79}"/>
              </a:ext>
            </a:extLst>
          </p:cNvPr>
          <p:cNvGrpSpPr/>
          <p:nvPr/>
        </p:nvGrpSpPr>
        <p:grpSpPr>
          <a:xfrm>
            <a:off x="2828428" y="2448359"/>
            <a:ext cx="279209" cy="279209"/>
            <a:chOff x="-33286325" y="3586425"/>
            <a:chExt cx="291450" cy="291450"/>
          </a:xfrm>
        </p:grpSpPr>
        <p:sp>
          <p:nvSpPr>
            <p:cNvPr id="55" name="Google Shape;417;p23">
              <a:extLst>
                <a:ext uri="{FF2B5EF4-FFF2-40B4-BE49-F238E27FC236}">
                  <a16:creationId xmlns:a16="http://schemas.microsoft.com/office/drawing/2014/main" id="{BF6EDDD0-1241-CD7E-A3A9-FF522313885F}"/>
                </a:ext>
              </a:extLst>
            </p:cNvPr>
            <p:cNvSpPr/>
            <p:nvPr/>
          </p:nvSpPr>
          <p:spPr>
            <a:xfrm>
              <a:off x="-33114625" y="3586425"/>
              <a:ext cx="119750" cy="120525"/>
            </a:xfrm>
            <a:custGeom>
              <a:avLst/>
              <a:gdLst/>
              <a:ahLst/>
              <a:cxnLst/>
              <a:rect l="l" t="t" r="r" b="b"/>
              <a:pathLst>
                <a:path w="4790" h="4821" extrusionOk="0">
                  <a:moveTo>
                    <a:pt x="2395" y="631"/>
                  </a:moveTo>
                  <a:cubicBezTo>
                    <a:pt x="2584" y="631"/>
                    <a:pt x="2742" y="788"/>
                    <a:pt x="2742" y="1009"/>
                  </a:cubicBezTo>
                  <a:lnTo>
                    <a:pt x="2742" y="2017"/>
                  </a:lnTo>
                  <a:lnTo>
                    <a:pt x="3782" y="2017"/>
                  </a:lnTo>
                  <a:cubicBezTo>
                    <a:pt x="3971" y="2017"/>
                    <a:pt x="4128" y="2175"/>
                    <a:pt x="4128" y="2364"/>
                  </a:cubicBezTo>
                  <a:cubicBezTo>
                    <a:pt x="4128" y="2584"/>
                    <a:pt x="3971" y="2742"/>
                    <a:pt x="3782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64"/>
                  </a:cubicBezTo>
                  <a:lnTo>
                    <a:pt x="2049" y="1009"/>
                  </a:lnTo>
                  <a:cubicBezTo>
                    <a:pt x="2049" y="788"/>
                    <a:pt x="2206" y="631"/>
                    <a:pt x="2395" y="631"/>
                  </a:cubicBezTo>
                  <a:close/>
                  <a:moveTo>
                    <a:pt x="2395" y="1"/>
                  </a:moveTo>
                  <a:cubicBezTo>
                    <a:pt x="1041" y="1"/>
                    <a:pt x="1" y="1072"/>
                    <a:pt x="1" y="2427"/>
                  </a:cubicBezTo>
                  <a:cubicBezTo>
                    <a:pt x="1" y="3750"/>
                    <a:pt x="1041" y="4821"/>
                    <a:pt x="2395" y="4821"/>
                  </a:cubicBezTo>
                  <a:cubicBezTo>
                    <a:pt x="3719" y="4821"/>
                    <a:pt x="4790" y="3750"/>
                    <a:pt x="4790" y="2427"/>
                  </a:cubicBezTo>
                  <a:cubicBezTo>
                    <a:pt x="4790" y="1072"/>
                    <a:pt x="3719" y="1"/>
                    <a:pt x="23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18;p23">
              <a:extLst>
                <a:ext uri="{FF2B5EF4-FFF2-40B4-BE49-F238E27FC236}">
                  <a16:creationId xmlns:a16="http://schemas.microsoft.com/office/drawing/2014/main" id="{FF9F631D-FABD-611D-2748-4477747734A0}"/>
                </a:ext>
              </a:extLst>
            </p:cNvPr>
            <p:cNvSpPr/>
            <p:nvPr/>
          </p:nvSpPr>
          <p:spPr>
            <a:xfrm>
              <a:off x="-33286325" y="3825875"/>
              <a:ext cx="241050" cy="52000"/>
            </a:xfrm>
            <a:custGeom>
              <a:avLst/>
              <a:gdLst/>
              <a:ahLst/>
              <a:cxnLst/>
              <a:rect l="l" t="t" r="r" b="b"/>
              <a:pathLst>
                <a:path w="9642" h="2080" extrusionOk="0">
                  <a:moveTo>
                    <a:pt x="32" y="0"/>
                  </a:moveTo>
                  <a:lnTo>
                    <a:pt x="32" y="1764"/>
                  </a:lnTo>
                  <a:cubicBezTo>
                    <a:pt x="1" y="1922"/>
                    <a:pt x="158" y="2079"/>
                    <a:pt x="347" y="2079"/>
                  </a:cubicBezTo>
                  <a:lnTo>
                    <a:pt x="9295" y="2079"/>
                  </a:lnTo>
                  <a:cubicBezTo>
                    <a:pt x="9484" y="2079"/>
                    <a:pt x="9641" y="1922"/>
                    <a:pt x="9641" y="1733"/>
                  </a:cubicBezTo>
                  <a:lnTo>
                    <a:pt x="9641" y="1040"/>
                  </a:lnTo>
                  <a:cubicBezTo>
                    <a:pt x="9641" y="473"/>
                    <a:pt x="9169" y="0"/>
                    <a:pt x="86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19;p23">
              <a:extLst>
                <a:ext uri="{FF2B5EF4-FFF2-40B4-BE49-F238E27FC236}">
                  <a16:creationId xmlns:a16="http://schemas.microsoft.com/office/drawing/2014/main" id="{F6612030-B9C0-5170-CA9D-E0564B91F669}"/>
                </a:ext>
              </a:extLst>
            </p:cNvPr>
            <p:cNvSpPr/>
            <p:nvPr/>
          </p:nvSpPr>
          <p:spPr>
            <a:xfrm>
              <a:off x="-33183925" y="3756550"/>
              <a:ext cx="103200" cy="52025"/>
            </a:xfrm>
            <a:custGeom>
              <a:avLst/>
              <a:gdLst/>
              <a:ahLst/>
              <a:cxnLst/>
              <a:rect l="l" t="t" r="r" b="b"/>
              <a:pathLst>
                <a:path w="4128" h="2081" extrusionOk="0">
                  <a:moveTo>
                    <a:pt x="1040" y="1"/>
                  </a:moveTo>
                  <a:cubicBezTo>
                    <a:pt x="473" y="1"/>
                    <a:pt x="1" y="505"/>
                    <a:pt x="1" y="1040"/>
                  </a:cubicBezTo>
                  <a:lnTo>
                    <a:pt x="1" y="2080"/>
                  </a:lnTo>
                  <a:lnTo>
                    <a:pt x="4128" y="2080"/>
                  </a:lnTo>
                  <a:lnTo>
                    <a:pt x="4128" y="1040"/>
                  </a:lnTo>
                  <a:cubicBezTo>
                    <a:pt x="4128" y="505"/>
                    <a:pt x="3687" y="1"/>
                    <a:pt x="3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0;p23">
              <a:extLst>
                <a:ext uri="{FF2B5EF4-FFF2-40B4-BE49-F238E27FC236}">
                  <a16:creationId xmlns:a16="http://schemas.microsoft.com/office/drawing/2014/main" id="{F6D2D308-FBDF-970D-0A2B-60B36DE15A53}"/>
                </a:ext>
              </a:extLst>
            </p:cNvPr>
            <p:cNvSpPr/>
            <p:nvPr/>
          </p:nvSpPr>
          <p:spPr>
            <a:xfrm>
              <a:off x="-33252450" y="3636850"/>
              <a:ext cx="68550" cy="69325"/>
            </a:xfrm>
            <a:custGeom>
              <a:avLst/>
              <a:gdLst/>
              <a:ahLst/>
              <a:cxnLst/>
              <a:rect l="l" t="t" r="r" b="b"/>
              <a:pathLst>
                <a:path w="2742" h="2773" extrusionOk="0">
                  <a:moveTo>
                    <a:pt x="1387" y="0"/>
                  </a:moveTo>
                  <a:cubicBezTo>
                    <a:pt x="599" y="0"/>
                    <a:pt x="1" y="630"/>
                    <a:pt x="1" y="1386"/>
                  </a:cubicBezTo>
                  <a:cubicBezTo>
                    <a:pt x="1" y="2142"/>
                    <a:pt x="599" y="2772"/>
                    <a:pt x="1387" y="2772"/>
                  </a:cubicBezTo>
                  <a:cubicBezTo>
                    <a:pt x="2143" y="2772"/>
                    <a:pt x="2742" y="2142"/>
                    <a:pt x="2742" y="1386"/>
                  </a:cubicBezTo>
                  <a:cubicBezTo>
                    <a:pt x="2742" y="630"/>
                    <a:pt x="2143" y="0"/>
                    <a:pt x="13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1;p23">
              <a:extLst>
                <a:ext uri="{FF2B5EF4-FFF2-40B4-BE49-F238E27FC236}">
                  <a16:creationId xmlns:a16="http://schemas.microsoft.com/office/drawing/2014/main" id="{8488770A-4CB5-CCC7-FF6E-8313B2169AB5}"/>
                </a:ext>
              </a:extLst>
            </p:cNvPr>
            <p:cNvSpPr/>
            <p:nvPr/>
          </p:nvSpPr>
          <p:spPr>
            <a:xfrm>
              <a:off x="-33286325" y="3723050"/>
              <a:ext cx="116600" cy="85525"/>
            </a:xfrm>
            <a:custGeom>
              <a:avLst/>
              <a:gdLst/>
              <a:ahLst/>
              <a:cxnLst/>
              <a:rect l="l" t="t" r="r" b="b"/>
              <a:pathLst>
                <a:path w="4664" h="3421" extrusionOk="0">
                  <a:moveTo>
                    <a:pt x="2788" y="1"/>
                  </a:moveTo>
                  <a:cubicBezTo>
                    <a:pt x="2690" y="1"/>
                    <a:pt x="2591" y="6"/>
                    <a:pt x="2490" y="18"/>
                  </a:cubicBezTo>
                  <a:cubicBezTo>
                    <a:pt x="1072" y="144"/>
                    <a:pt x="1" y="1435"/>
                    <a:pt x="1" y="2853"/>
                  </a:cubicBezTo>
                  <a:lnTo>
                    <a:pt x="1" y="3105"/>
                  </a:lnTo>
                  <a:cubicBezTo>
                    <a:pt x="1" y="3263"/>
                    <a:pt x="158" y="3420"/>
                    <a:pt x="347" y="3420"/>
                  </a:cubicBezTo>
                  <a:lnTo>
                    <a:pt x="3435" y="3420"/>
                  </a:lnTo>
                  <a:lnTo>
                    <a:pt x="3435" y="2380"/>
                  </a:lnTo>
                  <a:cubicBezTo>
                    <a:pt x="3435" y="1624"/>
                    <a:pt x="3939" y="963"/>
                    <a:pt x="4664" y="774"/>
                  </a:cubicBezTo>
                  <a:cubicBezTo>
                    <a:pt x="4164" y="302"/>
                    <a:pt x="3517" y="1"/>
                    <a:pt x="27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422;p23">
            <a:extLst>
              <a:ext uri="{FF2B5EF4-FFF2-40B4-BE49-F238E27FC236}">
                <a16:creationId xmlns:a16="http://schemas.microsoft.com/office/drawing/2014/main" id="{CC9DB127-D412-3260-725A-4824E4D89656}"/>
              </a:ext>
            </a:extLst>
          </p:cNvPr>
          <p:cNvGrpSpPr/>
          <p:nvPr/>
        </p:nvGrpSpPr>
        <p:grpSpPr>
          <a:xfrm>
            <a:off x="6036374" y="3166032"/>
            <a:ext cx="279209" cy="279952"/>
            <a:chOff x="-30345325" y="3918800"/>
            <a:chExt cx="291450" cy="292225"/>
          </a:xfrm>
        </p:grpSpPr>
        <p:sp>
          <p:nvSpPr>
            <p:cNvPr id="61" name="Google Shape;423;p23">
              <a:extLst>
                <a:ext uri="{FF2B5EF4-FFF2-40B4-BE49-F238E27FC236}">
                  <a16:creationId xmlns:a16="http://schemas.microsoft.com/office/drawing/2014/main" id="{E999CDF4-6104-A68E-9368-211B08BBC36E}"/>
                </a:ext>
              </a:extLst>
            </p:cNvPr>
            <p:cNvSpPr/>
            <p:nvPr/>
          </p:nvSpPr>
          <p:spPr>
            <a:xfrm>
              <a:off x="-30174425" y="3988125"/>
              <a:ext cx="120550" cy="120175"/>
            </a:xfrm>
            <a:custGeom>
              <a:avLst/>
              <a:gdLst/>
              <a:ahLst/>
              <a:cxnLst/>
              <a:rect l="l" t="t" r="r" b="b"/>
              <a:pathLst>
                <a:path w="4822" h="4807" extrusionOk="0"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426"/>
                  </a:lnTo>
                  <a:cubicBezTo>
                    <a:pt x="1" y="2962"/>
                    <a:pt x="474" y="3434"/>
                    <a:pt x="1041" y="3434"/>
                  </a:cubicBezTo>
                  <a:lnTo>
                    <a:pt x="1387" y="3434"/>
                  </a:lnTo>
                  <a:lnTo>
                    <a:pt x="1387" y="4474"/>
                  </a:lnTo>
                  <a:cubicBezTo>
                    <a:pt x="1387" y="4631"/>
                    <a:pt x="1482" y="4726"/>
                    <a:pt x="1576" y="4789"/>
                  </a:cubicBezTo>
                  <a:cubicBezTo>
                    <a:pt x="1618" y="4799"/>
                    <a:pt x="1664" y="4806"/>
                    <a:pt x="1709" y="4806"/>
                  </a:cubicBezTo>
                  <a:cubicBezTo>
                    <a:pt x="1800" y="4806"/>
                    <a:pt x="1891" y="4778"/>
                    <a:pt x="1954" y="4694"/>
                  </a:cubicBezTo>
                  <a:lnTo>
                    <a:pt x="3214" y="3434"/>
                  </a:lnTo>
                  <a:lnTo>
                    <a:pt x="3750" y="3434"/>
                  </a:lnTo>
                  <a:cubicBezTo>
                    <a:pt x="4317" y="3434"/>
                    <a:pt x="4790" y="2962"/>
                    <a:pt x="4790" y="2426"/>
                  </a:cubicBezTo>
                  <a:lnTo>
                    <a:pt x="4790" y="1040"/>
                  </a:lnTo>
                  <a:cubicBezTo>
                    <a:pt x="4821" y="473"/>
                    <a:pt x="4380" y="0"/>
                    <a:pt x="3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4;p23">
              <a:extLst>
                <a:ext uri="{FF2B5EF4-FFF2-40B4-BE49-F238E27FC236}">
                  <a16:creationId xmlns:a16="http://schemas.microsoft.com/office/drawing/2014/main" id="{639A4F70-C540-7951-0DE4-87DC71D7453A}"/>
                </a:ext>
              </a:extLst>
            </p:cNvPr>
            <p:cNvSpPr/>
            <p:nvPr/>
          </p:nvSpPr>
          <p:spPr>
            <a:xfrm>
              <a:off x="-30345325" y="3988125"/>
              <a:ext cx="119750" cy="120175"/>
            </a:xfrm>
            <a:custGeom>
              <a:avLst/>
              <a:gdLst/>
              <a:ahLst/>
              <a:cxnLst/>
              <a:rect l="l" t="t" r="r" b="b"/>
              <a:pathLst>
                <a:path w="4790" h="4807" extrusionOk="0">
                  <a:moveTo>
                    <a:pt x="1009" y="0"/>
                  </a:moveTo>
                  <a:cubicBezTo>
                    <a:pt x="473" y="0"/>
                    <a:pt x="0" y="473"/>
                    <a:pt x="0" y="1040"/>
                  </a:cubicBezTo>
                  <a:lnTo>
                    <a:pt x="0" y="2395"/>
                  </a:lnTo>
                  <a:cubicBezTo>
                    <a:pt x="0" y="2962"/>
                    <a:pt x="473" y="3434"/>
                    <a:pt x="1009" y="3434"/>
                  </a:cubicBezTo>
                  <a:lnTo>
                    <a:pt x="1576" y="3434"/>
                  </a:lnTo>
                  <a:lnTo>
                    <a:pt x="2836" y="4694"/>
                  </a:lnTo>
                  <a:cubicBezTo>
                    <a:pt x="2920" y="4778"/>
                    <a:pt x="3018" y="4806"/>
                    <a:pt x="3102" y="4806"/>
                  </a:cubicBezTo>
                  <a:cubicBezTo>
                    <a:pt x="3144" y="4806"/>
                    <a:pt x="3182" y="4799"/>
                    <a:pt x="3214" y="4789"/>
                  </a:cubicBezTo>
                  <a:cubicBezTo>
                    <a:pt x="3340" y="4726"/>
                    <a:pt x="3434" y="4568"/>
                    <a:pt x="3434" y="4474"/>
                  </a:cubicBezTo>
                  <a:lnTo>
                    <a:pt x="3434" y="3434"/>
                  </a:lnTo>
                  <a:lnTo>
                    <a:pt x="3781" y="3434"/>
                  </a:lnTo>
                  <a:cubicBezTo>
                    <a:pt x="4348" y="3434"/>
                    <a:pt x="4789" y="2962"/>
                    <a:pt x="4789" y="2395"/>
                  </a:cubicBezTo>
                  <a:lnTo>
                    <a:pt x="4789" y="1040"/>
                  </a:lnTo>
                  <a:cubicBezTo>
                    <a:pt x="4789" y="473"/>
                    <a:pt x="4348" y="0"/>
                    <a:pt x="3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25;p23">
              <a:extLst>
                <a:ext uri="{FF2B5EF4-FFF2-40B4-BE49-F238E27FC236}">
                  <a16:creationId xmlns:a16="http://schemas.microsoft.com/office/drawing/2014/main" id="{A4F6764A-D23B-408A-BED3-5A7568A05D0A}"/>
                </a:ext>
              </a:extLst>
            </p:cNvPr>
            <p:cNvSpPr/>
            <p:nvPr/>
          </p:nvSpPr>
          <p:spPr>
            <a:xfrm>
              <a:off x="-30293350" y="4159025"/>
              <a:ext cx="188275" cy="52000"/>
            </a:xfrm>
            <a:custGeom>
              <a:avLst/>
              <a:gdLst/>
              <a:ahLst/>
              <a:cxnLst/>
              <a:rect l="l" t="t" r="r" b="b"/>
              <a:pathLst>
                <a:path w="7531" h="2080" extrusionOk="0">
                  <a:moveTo>
                    <a:pt x="1" y="1"/>
                  </a:moveTo>
                  <a:lnTo>
                    <a:pt x="1" y="1040"/>
                  </a:lnTo>
                  <a:cubicBezTo>
                    <a:pt x="1" y="1607"/>
                    <a:pt x="473" y="2080"/>
                    <a:pt x="1040" y="2080"/>
                  </a:cubicBezTo>
                  <a:lnTo>
                    <a:pt x="6491" y="2080"/>
                  </a:lnTo>
                  <a:cubicBezTo>
                    <a:pt x="7058" y="2080"/>
                    <a:pt x="7530" y="1607"/>
                    <a:pt x="7530" y="1040"/>
                  </a:cubicBezTo>
                  <a:lnTo>
                    <a:pt x="75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26;p23">
              <a:extLst>
                <a:ext uri="{FF2B5EF4-FFF2-40B4-BE49-F238E27FC236}">
                  <a16:creationId xmlns:a16="http://schemas.microsoft.com/office/drawing/2014/main" id="{C87603B5-4419-9EFA-4523-45769AC1DBCB}"/>
                </a:ext>
              </a:extLst>
            </p:cNvPr>
            <p:cNvSpPr/>
            <p:nvPr/>
          </p:nvSpPr>
          <p:spPr>
            <a:xfrm>
              <a:off x="-30293350" y="3918800"/>
              <a:ext cx="188275" cy="34675"/>
            </a:xfrm>
            <a:custGeom>
              <a:avLst/>
              <a:gdLst/>
              <a:ahLst/>
              <a:cxnLst/>
              <a:rect l="l" t="t" r="r" b="b"/>
              <a:pathLst>
                <a:path w="7531" h="1387" extrusionOk="0">
                  <a:moveTo>
                    <a:pt x="1040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30" y="1387"/>
                  </a:lnTo>
                  <a:lnTo>
                    <a:pt x="7530" y="1040"/>
                  </a:lnTo>
                  <a:cubicBezTo>
                    <a:pt x="7530" y="505"/>
                    <a:pt x="7058" y="1"/>
                    <a:pt x="64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27;p23">
              <a:extLst>
                <a:ext uri="{FF2B5EF4-FFF2-40B4-BE49-F238E27FC236}">
                  <a16:creationId xmlns:a16="http://schemas.microsoft.com/office/drawing/2014/main" id="{F5100F72-B705-69BE-01F1-3D26658192D6}"/>
                </a:ext>
              </a:extLst>
            </p:cNvPr>
            <p:cNvSpPr/>
            <p:nvPr/>
          </p:nvSpPr>
          <p:spPr>
            <a:xfrm>
              <a:off x="-30294125" y="3970800"/>
              <a:ext cx="188250" cy="170925"/>
            </a:xfrm>
            <a:custGeom>
              <a:avLst/>
              <a:gdLst/>
              <a:ahLst/>
              <a:cxnLst/>
              <a:rect l="l" t="t" r="r" b="b"/>
              <a:pathLst>
                <a:path w="7530" h="6837" extrusionOk="0">
                  <a:moveTo>
                    <a:pt x="1733" y="0"/>
                  </a:moveTo>
                  <a:cubicBezTo>
                    <a:pt x="2678" y="0"/>
                    <a:pt x="3434" y="756"/>
                    <a:pt x="3434" y="1701"/>
                  </a:cubicBezTo>
                  <a:lnTo>
                    <a:pt x="3434" y="3056"/>
                  </a:lnTo>
                  <a:cubicBezTo>
                    <a:pt x="3434" y="3907"/>
                    <a:pt x="2836" y="4568"/>
                    <a:pt x="2048" y="4757"/>
                  </a:cubicBezTo>
                  <a:lnTo>
                    <a:pt x="2048" y="5167"/>
                  </a:lnTo>
                  <a:cubicBezTo>
                    <a:pt x="2048" y="5576"/>
                    <a:pt x="1828" y="5954"/>
                    <a:pt x="1418" y="6112"/>
                  </a:cubicBezTo>
                  <a:cubicBezTo>
                    <a:pt x="1307" y="6162"/>
                    <a:pt x="1184" y="6187"/>
                    <a:pt x="1058" y="6187"/>
                  </a:cubicBezTo>
                  <a:cubicBezTo>
                    <a:pt x="789" y="6187"/>
                    <a:pt x="508" y="6075"/>
                    <a:pt x="315" y="5860"/>
                  </a:cubicBezTo>
                  <a:lnTo>
                    <a:pt x="0" y="5545"/>
                  </a:lnTo>
                  <a:lnTo>
                    <a:pt x="0" y="6837"/>
                  </a:lnTo>
                  <a:lnTo>
                    <a:pt x="7530" y="6837"/>
                  </a:lnTo>
                  <a:lnTo>
                    <a:pt x="7530" y="5545"/>
                  </a:lnTo>
                  <a:lnTo>
                    <a:pt x="7215" y="5860"/>
                  </a:lnTo>
                  <a:cubicBezTo>
                    <a:pt x="7022" y="6075"/>
                    <a:pt x="6756" y="6187"/>
                    <a:pt x="6496" y="6187"/>
                  </a:cubicBezTo>
                  <a:cubicBezTo>
                    <a:pt x="6374" y="6187"/>
                    <a:pt x="6254" y="6162"/>
                    <a:pt x="6144" y="6112"/>
                  </a:cubicBezTo>
                  <a:cubicBezTo>
                    <a:pt x="5734" y="5954"/>
                    <a:pt x="5514" y="5576"/>
                    <a:pt x="5514" y="5167"/>
                  </a:cubicBezTo>
                  <a:lnTo>
                    <a:pt x="5514" y="4757"/>
                  </a:lnTo>
                  <a:cubicBezTo>
                    <a:pt x="4726" y="4600"/>
                    <a:pt x="4127" y="3907"/>
                    <a:pt x="4127" y="3056"/>
                  </a:cubicBezTo>
                  <a:lnTo>
                    <a:pt x="4127" y="1701"/>
                  </a:lnTo>
                  <a:cubicBezTo>
                    <a:pt x="4127" y="756"/>
                    <a:pt x="4884" y="0"/>
                    <a:pt x="5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384;p23">
            <a:extLst>
              <a:ext uri="{FF2B5EF4-FFF2-40B4-BE49-F238E27FC236}">
                <a16:creationId xmlns:a16="http://schemas.microsoft.com/office/drawing/2014/main" id="{43A0C5F9-ADD7-52B3-0EA0-3F661C67AD9C}"/>
              </a:ext>
            </a:extLst>
          </p:cNvPr>
          <p:cNvSpPr/>
          <p:nvPr/>
        </p:nvSpPr>
        <p:spPr>
          <a:xfrm>
            <a:off x="5815121" y="4384464"/>
            <a:ext cx="718800" cy="7188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7" name="Google Shape;390;p23">
            <a:extLst>
              <a:ext uri="{FF2B5EF4-FFF2-40B4-BE49-F238E27FC236}">
                <a16:creationId xmlns:a16="http://schemas.microsoft.com/office/drawing/2014/main" id="{E298DFE8-2D75-DDDE-C19C-4C6F800EFA76}"/>
              </a:ext>
            </a:extLst>
          </p:cNvPr>
          <p:cNvSpPr txBox="1"/>
          <p:nvPr/>
        </p:nvSpPr>
        <p:spPr>
          <a:xfrm flipH="1">
            <a:off x="6576499" y="4423608"/>
            <a:ext cx="1986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Capa de Calidad</a:t>
            </a:r>
            <a:endParaRPr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" name="Google Shape;391;p23">
            <a:extLst>
              <a:ext uri="{FF2B5EF4-FFF2-40B4-BE49-F238E27FC236}">
                <a16:creationId xmlns:a16="http://schemas.microsoft.com/office/drawing/2014/main" id="{9D986084-5794-CAE8-0ADB-EB75745FD786}"/>
              </a:ext>
            </a:extLst>
          </p:cNvPr>
          <p:cNvSpPr txBox="1"/>
          <p:nvPr/>
        </p:nvSpPr>
        <p:spPr>
          <a:xfrm flipH="1">
            <a:off x="6576499" y="4743864"/>
            <a:ext cx="2209528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Monitoreo + Remediación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69" name="Google Shape;351;p22">
            <a:extLst>
              <a:ext uri="{FF2B5EF4-FFF2-40B4-BE49-F238E27FC236}">
                <a16:creationId xmlns:a16="http://schemas.microsoft.com/office/drawing/2014/main" id="{37C24403-90FB-C3CF-108F-B065B534124D}"/>
              </a:ext>
            </a:extLst>
          </p:cNvPr>
          <p:cNvGrpSpPr/>
          <p:nvPr/>
        </p:nvGrpSpPr>
        <p:grpSpPr>
          <a:xfrm>
            <a:off x="6064720" y="4644871"/>
            <a:ext cx="250863" cy="247356"/>
            <a:chOff x="-5254775" y="3631325"/>
            <a:chExt cx="296950" cy="292625"/>
          </a:xfrm>
        </p:grpSpPr>
        <p:sp>
          <p:nvSpPr>
            <p:cNvPr id="70" name="Google Shape;352;p22">
              <a:extLst>
                <a:ext uri="{FF2B5EF4-FFF2-40B4-BE49-F238E27FC236}">
                  <a16:creationId xmlns:a16="http://schemas.microsoft.com/office/drawing/2014/main" id="{EC00CD96-4BFE-9F23-3506-CB6400676254}"/>
                </a:ext>
              </a:extLst>
            </p:cNvPr>
            <p:cNvSpPr/>
            <p:nvPr/>
          </p:nvSpPr>
          <p:spPr>
            <a:xfrm>
              <a:off x="-5246900" y="3766400"/>
              <a:ext cx="58300" cy="55150"/>
            </a:xfrm>
            <a:custGeom>
              <a:avLst/>
              <a:gdLst/>
              <a:ahLst/>
              <a:cxnLst/>
              <a:rect l="l" t="t" r="r" b="b"/>
              <a:pathLst>
                <a:path w="2332" h="2206" extrusionOk="0">
                  <a:moveTo>
                    <a:pt x="1769" y="1"/>
                  </a:moveTo>
                  <a:cubicBezTo>
                    <a:pt x="1639" y="1"/>
                    <a:pt x="1513" y="48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64"/>
                  </a:cubicBezTo>
                  <a:cubicBezTo>
                    <a:pt x="300" y="2159"/>
                    <a:pt x="434" y="2206"/>
                    <a:pt x="564" y="2206"/>
                  </a:cubicBezTo>
                  <a:cubicBezTo>
                    <a:pt x="694" y="2206"/>
                    <a:pt x="820" y="2159"/>
                    <a:pt x="914" y="2064"/>
                  </a:cubicBezTo>
                  <a:lnTo>
                    <a:pt x="2143" y="835"/>
                  </a:lnTo>
                  <a:cubicBezTo>
                    <a:pt x="2332" y="646"/>
                    <a:pt x="2332" y="331"/>
                    <a:pt x="2143" y="142"/>
                  </a:cubicBezTo>
                  <a:cubicBezTo>
                    <a:pt x="2033" y="48"/>
                    <a:pt x="1899" y="1"/>
                    <a:pt x="17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53;p22">
              <a:extLst>
                <a:ext uri="{FF2B5EF4-FFF2-40B4-BE49-F238E27FC236}">
                  <a16:creationId xmlns:a16="http://schemas.microsoft.com/office/drawing/2014/main" id="{D909E461-6C5E-65FE-0175-46BBE5B61915}"/>
                </a:ext>
              </a:extLst>
            </p:cNvPr>
            <p:cNvSpPr/>
            <p:nvPr/>
          </p:nvSpPr>
          <p:spPr>
            <a:xfrm>
              <a:off x="-5216175" y="3795550"/>
              <a:ext cx="58300" cy="55950"/>
            </a:xfrm>
            <a:custGeom>
              <a:avLst/>
              <a:gdLst/>
              <a:ahLst/>
              <a:cxnLst/>
              <a:rect l="l" t="t" r="r" b="b"/>
              <a:pathLst>
                <a:path w="2332" h="2238" extrusionOk="0">
                  <a:moveTo>
                    <a:pt x="1764" y="0"/>
                  </a:moveTo>
                  <a:cubicBezTo>
                    <a:pt x="1638" y="0"/>
                    <a:pt x="1512" y="47"/>
                    <a:pt x="1418" y="142"/>
                  </a:cubicBezTo>
                  <a:lnTo>
                    <a:pt x="189" y="1371"/>
                  </a:lnTo>
                  <a:cubicBezTo>
                    <a:pt x="0" y="1560"/>
                    <a:pt x="0" y="1875"/>
                    <a:pt x="189" y="2095"/>
                  </a:cubicBezTo>
                  <a:cubicBezTo>
                    <a:pt x="284" y="2190"/>
                    <a:pt x="410" y="2237"/>
                    <a:pt x="540" y="2237"/>
                  </a:cubicBezTo>
                  <a:cubicBezTo>
                    <a:pt x="670" y="2237"/>
                    <a:pt x="804" y="2190"/>
                    <a:pt x="914" y="2095"/>
                  </a:cubicBezTo>
                  <a:lnTo>
                    <a:pt x="2111" y="867"/>
                  </a:lnTo>
                  <a:cubicBezTo>
                    <a:pt x="2332" y="678"/>
                    <a:pt x="2332" y="363"/>
                    <a:pt x="2111" y="142"/>
                  </a:cubicBezTo>
                  <a:cubicBezTo>
                    <a:pt x="2016" y="47"/>
                    <a:pt x="1890" y="0"/>
                    <a:pt x="17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54;p22">
              <a:extLst>
                <a:ext uri="{FF2B5EF4-FFF2-40B4-BE49-F238E27FC236}">
                  <a16:creationId xmlns:a16="http://schemas.microsoft.com/office/drawing/2014/main" id="{D2EE2FAA-F2E4-04A9-902B-38FA5A58FF7B}"/>
                </a:ext>
              </a:extLst>
            </p:cNvPr>
            <p:cNvSpPr/>
            <p:nvPr/>
          </p:nvSpPr>
          <p:spPr>
            <a:xfrm>
              <a:off x="-5185475" y="3826250"/>
              <a:ext cx="57525" cy="55750"/>
            </a:xfrm>
            <a:custGeom>
              <a:avLst/>
              <a:gdLst/>
              <a:ahLst/>
              <a:cxnLst/>
              <a:rect l="l" t="t" r="r" b="b"/>
              <a:pathLst>
                <a:path w="2301" h="2230" extrusionOk="0">
                  <a:moveTo>
                    <a:pt x="1765" y="1"/>
                  </a:moveTo>
                  <a:cubicBezTo>
                    <a:pt x="1639" y="1"/>
                    <a:pt x="1513" y="48"/>
                    <a:pt x="1419" y="143"/>
                  </a:cubicBezTo>
                  <a:lnTo>
                    <a:pt x="190" y="1371"/>
                  </a:lnTo>
                  <a:cubicBezTo>
                    <a:pt x="1" y="1560"/>
                    <a:pt x="1" y="1875"/>
                    <a:pt x="190" y="2064"/>
                  </a:cubicBezTo>
                  <a:cubicBezTo>
                    <a:pt x="284" y="2175"/>
                    <a:pt x="410" y="2230"/>
                    <a:pt x="536" y="2230"/>
                  </a:cubicBezTo>
                  <a:cubicBezTo>
                    <a:pt x="662" y="2230"/>
                    <a:pt x="788" y="2175"/>
                    <a:pt x="883" y="2064"/>
                  </a:cubicBezTo>
                  <a:lnTo>
                    <a:pt x="2112" y="836"/>
                  </a:lnTo>
                  <a:cubicBezTo>
                    <a:pt x="2301" y="647"/>
                    <a:pt x="2301" y="332"/>
                    <a:pt x="2112" y="143"/>
                  </a:cubicBezTo>
                  <a:cubicBezTo>
                    <a:pt x="2017" y="48"/>
                    <a:pt x="1891" y="1"/>
                    <a:pt x="17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55;p22">
              <a:extLst>
                <a:ext uri="{FF2B5EF4-FFF2-40B4-BE49-F238E27FC236}">
                  <a16:creationId xmlns:a16="http://schemas.microsoft.com/office/drawing/2014/main" id="{B3AC1713-A8E9-9995-DAC3-05D960EAD59D}"/>
                </a:ext>
              </a:extLst>
            </p:cNvPr>
            <p:cNvSpPr/>
            <p:nvPr/>
          </p:nvSpPr>
          <p:spPr>
            <a:xfrm>
              <a:off x="-5156325" y="3856375"/>
              <a:ext cx="58300" cy="55750"/>
            </a:xfrm>
            <a:custGeom>
              <a:avLst/>
              <a:gdLst/>
              <a:ahLst/>
              <a:cxnLst/>
              <a:rect l="l" t="t" r="r" b="b"/>
              <a:pathLst>
                <a:path w="2332" h="2230" extrusionOk="0">
                  <a:moveTo>
                    <a:pt x="1781" y="1"/>
                  </a:moveTo>
                  <a:cubicBezTo>
                    <a:pt x="1655" y="1"/>
                    <a:pt x="1529" y="56"/>
                    <a:pt x="1418" y="166"/>
                  </a:cubicBezTo>
                  <a:lnTo>
                    <a:pt x="190" y="1395"/>
                  </a:lnTo>
                  <a:cubicBezTo>
                    <a:pt x="1" y="1584"/>
                    <a:pt x="1" y="1899"/>
                    <a:pt x="190" y="2088"/>
                  </a:cubicBezTo>
                  <a:cubicBezTo>
                    <a:pt x="300" y="2183"/>
                    <a:pt x="442" y="2230"/>
                    <a:pt x="575" y="2230"/>
                  </a:cubicBezTo>
                  <a:cubicBezTo>
                    <a:pt x="709" y="2230"/>
                    <a:pt x="835" y="2183"/>
                    <a:pt x="914" y="2088"/>
                  </a:cubicBezTo>
                  <a:lnTo>
                    <a:pt x="2143" y="859"/>
                  </a:lnTo>
                  <a:cubicBezTo>
                    <a:pt x="2332" y="670"/>
                    <a:pt x="2332" y="355"/>
                    <a:pt x="2143" y="166"/>
                  </a:cubicBezTo>
                  <a:cubicBezTo>
                    <a:pt x="2033" y="56"/>
                    <a:pt x="1907" y="1"/>
                    <a:pt x="1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56;p22">
              <a:extLst>
                <a:ext uri="{FF2B5EF4-FFF2-40B4-BE49-F238E27FC236}">
                  <a16:creationId xmlns:a16="http://schemas.microsoft.com/office/drawing/2014/main" id="{3D91FF3C-A1E5-00CE-0C13-6084D1DE8A80}"/>
                </a:ext>
              </a:extLst>
            </p:cNvPr>
            <p:cNvSpPr/>
            <p:nvPr/>
          </p:nvSpPr>
          <p:spPr>
            <a:xfrm>
              <a:off x="-5105925" y="3886525"/>
              <a:ext cx="37050" cy="37425"/>
            </a:xfrm>
            <a:custGeom>
              <a:avLst/>
              <a:gdLst/>
              <a:ahLst/>
              <a:cxnLst/>
              <a:rect l="l" t="t" r="r" b="b"/>
              <a:pathLst>
                <a:path w="1482" h="1497" extrusionOk="0">
                  <a:moveTo>
                    <a:pt x="662" y="0"/>
                  </a:moveTo>
                  <a:lnTo>
                    <a:pt x="536" y="126"/>
                  </a:lnTo>
                  <a:lnTo>
                    <a:pt x="1" y="756"/>
                  </a:lnTo>
                  <a:lnTo>
                    <a:pt x="599" y="1355"/>
                  </a:lnTo>
                  <a:cubicBezTo>
                    <a:pt x="694" y="1449"/>
                    <a:pt x="820" y="1497"/>
                    <a:pt x="946" y="1497"/>
                  </a:cubicBezTo>
                  <a:cubicBezTo>
                    <a:pt x="1072" y="1497"/>
                    <a:pt x="1198" y="1449"/>
                    <a:pt x="1293" y="1355"/>
                  </a:cubicBezTo>
                  <a:cubicBezTo>
                    <a:pt x="1482" y="1166"/>
                    <a:pt x="1482" y="851"/>
                    <a:pt x="1293" y="662"/>
                  </a:cubicBezTo>
                  <a:lnTo>
                    <a:pt x="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57;p22">
              <a:extLst>
                <a:ext uri="{FF2B5EF4-FFF2-40B4-BE49-F238E27FC236}">
                  <a16:creationId xmlns:a16="http://schemas.microsoft.com/office/drawing/2014/main" id="{AC9E0C50-4AC2-ECF4-4DEE-F41D99CD47CD}"/>
                </a:ext>
              </a:extLst>
            </p:cNvPr>
            <p:cNvSpPr/>
            <p:nvPr/>
          </p:nvSpPr>
          <p:spPr>
            <a:xfrm>
              <a:off x="-5254775" y="3648050"/>
              <a:ext cx="278050" cy="248325"/>
            </a:xfrm>
            <a:custGeom>
              <a:avLst/>
              <a:gdLst/>
              <a:ahLst/>
              <a:cxnLst/>
              <a:rect l="l" t="t" r="r" b="b"/>
              <a:pathLst>
                <a:path w="11122" h="9933" extrusionOk="0">
                  <a:moveTo>
                    <a:pt x="4049" y="1"/>
                  </a:moveTo>
                  <a:cubicBezTo>
                    <a:pt x="3781" y="1"/>
                    <a:pt x="3513" y="103"/>
                    <a:pt x="3308" y="308"/>
                  </a:cubicBezTo>
                  <a:lnTo>
                    <a:pt x="410" y="3364"/>
                  </a:lnTo>
                  <a:cubicBezTo>
                    <a:pt x="0" y="3774"/>
                    <a:pt x="0" y="4435"/>
                    <a:pt x="410" y="4813"/>
                  </a:cubicBezTo>
                  <a:lnTo>
                    <a:pt x="631" y="5065"/>
                  </a:lnTo>
                  <a:lnTo>
                    <a:pt x="1198" y="4498"/>
                  </a:lnTo>
                  <a:cubicBezTo>
                    <a:pt x="1454" y="4242"/>
                    <a:pt x="1794" y="4106"/>
                    <a:pt x="2122" y="4106"/>
                  </a:cubicBezTo>
                  <a:cubicBezTo>
                    <a:pt x="2398" y="4106"/>
                    <a:pt x="2666" y="4202"/>
                    <a:pt x="2867" y="4404"/>
                  </a:cubicBezTo>
                  <a:cubicBezTo>
                    <a:pt x="3151" y="4624"/>
                    <a:pt x="3308" y="4971"/>
                    <a:pt x="3277" y="5286"/>
                  </a:cubicBezTo>
                  <a:cubicBezTo>
                    <a:pt x="3592" y="5286"/>
                    <a:pt x="3907" y="5412"/>
                    <a:pt x="4128" y="5664"/>
                  </a:cubicBezTo>
                  <a:cubicBezTo>
                    <a:pt x="4380" y="5884"/>
                    <a:pt x="4506" y="6200"/>
                    <a:pt x="4506" y="6515"/>
                  </a:cubicBezTo>
                  <a:cubicBezTo>
                    <a:pt x="4821" y="6515"/>
                    <a:pt x="5136" y="6641"/>
                    <a:pt x="5356" y="6861"/>
                  </a:cubicBezTo>
                  <a:cubicBezTo>
                    <a:pt x="5608" y="7113"/>
                    <a:pt x="5703" y="7428"/>
                    <a:pt x="5703" y="7743"/>
                  </a:cubicBezTo>
                  <a:cubicBezTo>
                    <a:pt x="6018" y="7743"/>
                    <a:pt x="6364" y="7869"/>
                    <a:pt x="6585" y="8090"/>
                  </a:cubicBezTo>
                  <a:cubicBezTo>
                    <a:pt x="6837" y="8342"/>
                    <a:pt x="6931" y="8657"/>
                    <a:pt x="6931" y="8909"/>
                  </a:cubicBezTo>
                  <a:lnTo>
                    <a:pt x="7814" y="9791"/>
                  </a:lnTo>
                  <a:cubicBezTo>
                    <a:pt x="7908" y="9886"/>
                    <a:pt x="8034" y="9933"/>
                    <a:pt x="8160" y="9933"/>
                  </a:cubicBezTo>
                  <a:cubicBezTo>
                    <a:pt x="8286" y="9933"/>
                    <a:pt x="8412" y="9886"/>
                    <a:pt x="8507" y="9791"/>
                  </a:cubicBezTo>
                  <a:cubicBezTo>
                    <a:pt x="8727" y="9602"/>
                    <a:pt x="8727" y="9287"/>
                    <a:pt x="8507" y="9066"/>
                  </a:cubicBezTo>
                  <a:lnTo>
                    <a:pt x="7656" y="8216"/>
                  </a:lnTo>
                  <a:cubicBezTo>
                    <a:pt x="7530" y="8090"/>
                    <a:pt x="7530" y="7869"/>
                    <a:pt x="7656" y="7743"/>
                  </a:cubicBezTo>
                  <a:cubicBezTo>
                    <a:pt x="7748" y="7596"/>
                    <a:pt x="7851" y="7534"/>
                    <a:pt x="7953" y="7534"/>
                  </a:cubicBezTo>
                  <a:cubicBezTo>
                    <a:pt x="8024" y="7534"/>
                    <a:pt x="8095" y="7565"/>
                    <a:pt x="8160" y="7617"/>
                  </a:cubicBezTo>
                  <a:lnTo>
                    <a:pt x="9011" y="8499"/>
                  </a:lnTo>
                  <a:cubicBezTo>
                    <a:pt x="9121" y="8594"/>
                    <a:pt x="9255" y="8641"/>
                    <a:pt x="9385" y="8641"/>
                  </a:cubicBezTo>
                  <a:cubicBezTo>
                    <a:pt x="9515" y="8641"/>
                    <a:pt x="9641" y="8594"/>
                    <a:pt x="9735" y="8499"/>
                  </a:cubicBezTo>
                  <a:cubicBezTo>
                    <a:pt x="9924" y="8279"/>
                    <a:pt x="9924" y="7964"/>
                    <a:pt x="9735" y="7775"/>
                  </a:cubicBezTo>
                  <a:lnTo>
                    <a:pt x="8853" y="6924"/>
                  </a:lnTo>
                  <a:cubicBezTo>
                    <a:pt x="8759" y="6798"/>
                    <a:pt x="8759" y="6578"/>
                    <a:pt x="8853" y="6452"/>
                  </a:cubicBezTo>
                  <a:cubicBezTo>
                    <a:pt x="8916" y="6389"/>
                    <a:pt x="9011" y="6357"/>
                    <a:pt x="9101" y="6357"/>
                  </a:cubicBezTo>
                  <a:cubicBezTo>
                    <a:pt x="9192" y="6357"/>
                    <a:pt x="9279" y="6389"/>
                    <a:pt x="9326" y="6452"/>
                  </a:cubicBezTo>
                  <a:lnTo>
                    <a:pt x="10208" y="7302"/>
                  </a:lnTo>
                  <a:cubicBezTo>
                    <a:pt x="10303" y="7397"/>
                    <a:pt x="10429" y="7444"/>
                    <a:pt x="10555" y="7444"/>
                  </a:cubicBezTo>
                  <a:cubicBezTo>
                    <a:pt x="10681" y="7444"/>
                    <a:pt x="10807" y="7397"/>
                    <a:pt x="10901" y="7302"/>
                  </a:cubicBezTo>
                  <a:cubicBezTo>
                    <a:pt x="11122" y="7113"/>
                    <a:pt x="11122" y="6798"/>
                    <a:pt x="10901" y="6609"/>
                  </a:cubicBezTo>
                  <a:lnTo>
                    <a:pt x="10334" y="6010"/>
                  </a:lnTo>
                  <a:lnTo>
                    <a:pt x="10208" y="5884"/>
                  </a:lnTo>
                  <a:lnTo>
                    <a:pt x="6931" y="2608"/>
                  </a:lnTo>
                  <a:cubicBezTo>
                    <a:pt x="6884" y="2561"/>
                    <a:pt x="6798" y="2537"/>
                    <a:pt x="6707" y="2537"/>
                  </a:cubicBezTo>
                  <a:cubicBezTo>
                    <a:pt x="6616" y="2537"/>
                    <a:pt x="6522" y="2561"/>
                    <a:pt x="6459" y="2608"/>
                  </a:cubicBezTo>
                  <a:lnTo>
                    <a:pt x="5167" y="3931"/>
                  </a:lnTo>
                  <a:cubicBezTo>
                    <a:pt x="4904" y="4176"/>
                    <a:pt x="4562" y="4308"/>
                    <a:pt x="4229" y="4308"/>
                  </a:cubicBezTo>
                  <a:cubicBezTo>
                    <a:pt x="4004" y="4308"/>
                    <a:pt x="3783" y="4247"/>
                    <a:pt x="3592" y="4120"/>
                  </a:cubicBezTo>
                  <a:cubicBezTo>
                    <a:pt x="2962" y="3679"/>
                    <a:pt x="2930" y="2829"/>
                    <a:pt x="3434" y="2293"/>
                  </a:cubicBezTo>
                  <a:lnTo>
                    <a:pt x="5010" y="529"/>
                  </a:lnTo>
                  <a:lnTo>
                    <a:pt x="4789" y="308"/>
                  </a:lnTo>
                  <a:cubicBezTo>
                    <a:pt x="4584" y="103"/>
                    <a:pt x="4317" y="1"/>
                    <a:pt x="4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58;p22">
              <a:extLst>
                <a:ext uri="{FF2B5EF4-FFF2-40B4-BE49-F238E27FC236}">
                  <a16:creationId xmlns:a16="http://schemas.microsoft.com/office/drawing/2014/main" id="{62BD0132-F135-4237-58E0-4FC04775A8AA}"/>
                </a:ext>
              </a:extLst>
            </p:cNvPr>
            <p:cNvSpPr/>
            <p:nvPr/>
          </p:nvSpPr>
          <p:spPr>
            <a:xfrm>
              <a:off x="-5163425" y="3631325"/>
              <a:ext cx="205600" cy="150450"/>
            </a:xfrm>
            <a:custGeom>
              <a:avLst/>
              <a:gdLst/>
              <a:ahLst/>
              <a:cxnLst/>
              <a:rect l="l" t="t" r="r" b="b"/>
              <a:pathLst>
                <a:path w="8224" h="6018" extrusionOk="0">
                  <a:moveTo>
                    <a:pt x="3699" y="0"/>
                  </a:moveTo>
                  <a:cubicBezTo>
                    <a:pt x="3435" y="0"/>
                    <a:pt x="3167" y="95"/>
                    <a:pt x="2962" y="284"/>
                  </a:cubicBezTo>
                  <a:lnTo>
                    <a:pt x="2364" y="883"/>
                  </a:lnTo>
                  <a:lnTo>
                    <a:pt x="2269" y="1009"/>
                  </a:lnTo>
                  <a:lnTo>
                    <a:pt x="222" y="3245"/>
                  </a:lnTo>
                  <a:cubicBezTo>
                    <a:pt x="1" y="3435"/>
                    <a:pt x="1" y="3781"/>
                    <a:pt x="222" y="3970"/>
                  </a:cubicBezTo>
                  <a:cubicBezTo>
                    <a:pt x="316" y="4065"/>
                    <a:pt x="442" y="4112"/>
                    <a:pt x="568" y="4112"/>
                  </a:cubicBezTo>
                  <a:cubicBezTo>
                    <a:pt x="694" y="4112"/>
                    <a:pt x="820" y="4065"/>
                    <a:pt x="915" y="3970"/>
                  </a:cubicBezTo>
                  <a:lnTo>
                    <a:pt x="2269" y="2615"/>
                  </a:lnTo>
                  <a:cubicBezTo>
                    <a:pt x="2458" y="2426"/>
                    <a:pt x="2718" y="2332"/>
                    <a:pt x="2982" y="2332"/>
                  </a:cubicBezTo>
                  <a:cubicBezTo>
                    <a:pt x="3246" y="2332"/>
                    <a:pt x="3514" y="2426"/>
                    <a:pt x="3719" y="2615"/>
                  </a:cubicBezTo>
                  <a:lnTo>
                    <a:pt x="7090" y="6018"/>
                  </a:lnTo>
                  <a:lnTo>
                    <a:pt x="7814" y="5356"/>
                  </a:lnTo>
                  <a:cubicBezTo>
                    <a:pt x="8224" y="4947"/>
                    <a:pt x="8224" y="4285"/>
                    <a:pt x="7814" y="3876"/>
                  </a:cubicBezTo>
                  <a:lnTo>
                    <a:pt x="4412" y="284"/>
                  </a:lnTo>
                  <a:cubicBezTo>
                    <a:pt x="4223" y="95"/>
                    <a:pt x="3963" y="0"/>
                    <a:pt x="36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33922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/>
          <p:nvPr/>
        </p:nvSpPr>
        <p:spPr>
          <a:xfrm>
            <a:off x="452550" y="1106836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452550" y="210139"/>
            <a:ext cx="8238900" cy="56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Tecnologías: SQLite – Python/SQLite Studio</a:t>
            </a:r>
            <a:endParaRPr dirty="0"/>
          </a:p>
        </p:txBody>
      </p:sp>
      <p:sp>
        <p:nvSpPr>
          <p:cNvPr id="77" name="Google Shape;77;p17"/>
          <p:cNvSpPr txBox="1"/>
          <p:nvPr/>
        </p:nvSpPr>
        <p:spPr>
          <a:xfrm>
            <a:off x="937950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base SQLite, arma las tablas </a:t>
            </a:r>
            <a:r>
              <a:rPr lang="es-ES" sz="1000" b="1" dirty="0"/>
              <a:t>TMP_</a:t>
            </a:r>
            <a:r>
              <a:rPr lang="es-ES" sz="1000" dirty="0"/>
              <a:t> y la </a:t>
            </a:r>
            <a:r>
              <a:rPr lang="es-ES" sz="1000" b="1" dirty="0" err="1"/>
              <a:t>MET_metadata</a:t>
            </a:r>
            <a:r>
              <a:rPr lang="es-ES" sz="1000" dirty="0"/>
              <a:t> inicial </a:t>
            </a:r>
            <a:r>
              <a:rPr lang="es-ES" sz="1000" i="1" dirty="0"/>
              <a:t>(</a:t>
            </a:r>
            <a:r>
              <a:rPr lang="en-US" sz="1000" i="1" dirty="0"/>
              <a:t>step_01_setup_staging_area.py</a:t>
            </a:r>
            <a:r>
              <a:rPr lang="es-E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937950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carga los CSV de </a:t>
            </a:r>
            <a:r>
              <a:rPr lang="es-ES" sz="1000" b="1" dirty="0"/>
              <a:t>Ingesta 1</a:t>
            </a:r>
            <a:r>
              <a:rPr lang="es-ES" sz="1000" dirty="0"/>
              <a:t> en las tablas temporales </a:t>
            </a:r>
            <a:r>
              <a:rPr lang="es-ES" sz="1000" b="1" dirty="0"/>
              <a:t>TMP_ (</a:t>
            </a:r>
            <a:r>
              <a:rPr lang="en-US" sz="1000" i="1" dirty="0"/>
              <a:t>step_02_load_staging_data.py</a:t>
            </a:r>
            <a:r>
              <a:rPr lang="en-US" sz="1000" dirty="0"/>
              <a:t>),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937950" y="237854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mueven los datos de </a:t>
            </a:r>
            <a:r>
              <a:rPr lang="es-ES" sz="1000" b="1" dirty="0"/>
              <a:t>TMP_ → ING_</a:t>
            </a:r>
            <a:r>
              <a:rPr lang="es-ES" sz="1000" dirty="0"/>
              <a:t>, dejando el modelo relacional limpio. (</a:t>
            </a:r>
            <a:r>
              <a:rPr lang="es-AR" sz="1000" i="1" dirty="0"/>
              <a:t>step_03_persist_ingesta1.py</a:t>
            </a:r>
            <a:r>
              <a:rPr lang="es-ES" sz="1200" dirty="0"/>
              <a:t>),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0" name="Google Shape;80;p17"/>
          <p:cNvSpPr txBox="1"/>
          <p:nvPr/>
        </p:nvSpPr>
        <p:spPr>
          <a:xfrm>
            <a:off x="937950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enriquece la geografía con </a:t>
            </a:r>
            <a:r>
              <a:rPr lang="es-ES" sz="1000" b="1" dirty="0" err="1"/>
              <a:t>World</a:t>
            </a:r>
            <a:r>
              <a:rPr lang="es-ES" sz="1000" b="1" dirty="0"/>
              <a:t> Data 2023</a:t>
            </a:r>
            <a:r>
              <a:rPr lang="es-ES" sz="1000" dirty="0"/>
              <a:t> y la vincula al DWH (</a:t>
            </a:r>
            <a:r>
              <a:rPr lang="en-US" sz="1000" i="1" dirty="0"/>
              <a:t>step_04_link_world_data.py</a:t>
            </a:r>
            <a:r>
              <a:rPr lang="es-E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937950" y="371235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diseña el modelo dimensional, FOREIGN </a:t>
            </a:r>
            <a:r>
              <a:rPr lang="es-ES" sz="1000" dirty="0" err="1"/>
              <a:t>KEYs</a:t>
            </a:r>
            <a:r>
              <a:rPr lang="es-ES" sz="1000" dirty="0"/>
              <a:t> y SCD Tipo 2 (memoria + enriquecimiento). (</a:t>
            </a:r>
            <a:r>
              <a:rPr lang="en-US" sz="1000" i="1" dirty="0"/>
              <a:t>step_05_create_dwh_model.py</a:t>
            </a:r>
            <a:r>
              <a:rPr lang="en-US" sz="1000" dirty="0"/>
              <a:t>).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2" name="Google Shape;82;p17"/>
          <p:cNvSpPr txBox="1"/>
          <p:nvPr/>
        </p:nvSpPr>
        <p:spPr>
          <a:xfrm>
            <a:off x="937950" y="437926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crea la capa </a:t>
            </a:r>
            <a:r>
              <a:rPr lang="es-ES" sz="1000" b="1" dirty="0"/>
              <a:t>DQM_</a:t>
            </a:r>
            <a:r>
              <a:rPr lang="es-ES" sz="1000" dirty="0"/>
              <a:t>, define reglas/indicadores y registra todo en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step_06_create_dqm.py</a:t>
            </a:r>
            <a:r>
              <a:rPr lang="en-US" sz="1000" dirty="0"/>
              <a:t>)</a:t>
            </a:r>
            <a:r>
              <a:rPr lang="es-ES" sz="1200" dirty="0"/>
              <a:t>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264549" y="1044736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es-ES" sz="1000" dirty="0"/>
              <a:t>Se ejecuta la carga inicial </a:t>
            </a:r>
            <a:r>
              <a:rPr lang="es-ES" sz="1000" b="1" dirty="0"/>
              <a:t>ING_ → DWA_</a:t>
            </a:r>
            <a:r>
              <a:rPr lang="es-ES" sz="1000" dirty="0"/>
              <a:t>, actualiza DQM y </a:t>
            </a:r>
            <a:r>
              <a:rPr lang="es-ES" sz="1000" dirty="0" err="1"/>
              <a:t>Metadata</a:t>
            </a:r>
            <a:r>
              <a:rPr lang="es-ES" sz="1000" dirty="0"/>
              <a:t> (</a:t>
            </a:r>
            <a:r>
              <a:rPr lang="en-US" sz="1000" i="1" dirty="0"/>
              <a:t>step_07_initial_dwh_load.py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264549" y="171164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persiste los nuevos CSV de </a:t>
            </a:r>
            <a:r>
              <a:rPr lang="es-ES" sz="1000" b="1" dirty="0"/>
              <a:t>Ingesta 2</a:t>
            </a:r>
            <a:r>
              <a:rPr lang="es-ES" sz="1000" dirty="0"/>
              <a:t> en </a:t>
            </a:r>
            <a:r>
              <a:rPr lang="es-ES" sz="1000" b="1" dirty="0"/>
              <a:t>TMP_ (</a:t>
            </a:r>
            <a:r>
              <a:rPr lang="en-US" sz="1000" i="1" dirty="0"/>
              <a:t>step_08_load_ingesta2_to_staging.py</a:t>
            </a:r>
            <a:r>
              <a:rPr lang="en-US" sz="1000" dirty="0"/>
              <a:t>)</a:t>
            </a:r>
            <a:r>
              <a:rPr lang="es-ES" sz="1200" dirty="0"/>
              <a:t>. 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5264549" y="2378546"/>
            <a:ext cx="3528386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ES" sz="1000" dirty="0"/>
              <a:t>Se aplican remediaciones automáticas sobre los datos de Ingesta 2 antes de cargar (</a:t>
            </a:r>
            <a:r>
              <a:rPr lang="en-US" sz="1000" i="1" dirty="0"/>
              <a:t>step_08b_data_remediation.py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5264549" y="3045451"/>
            <a:ext cx="3431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actualiza todas las capas (DWA_, DWM_, </a:t>
            </a:r>
            <a:r>
              <a:rPr lang="es-AR" sz="1000" dirty="0" err="1"/>
              <a:t>enriq</a:t>
            </a:r>
            <a:r>
              <a:rPr lang="es-AR" sz="1000" dirty="0"/>
              <a:t>.), preserva historial SCD 2 y refresca DQM/</a:t>
            </a:r>
            <a:r>
              <a:rPr lang="es-AR" sz="1000" dirty="0" err="1"/>
              <a:t>Metadata</a:t>
            </a:r>
            <a:r>
              <a:rPr lang="es-AR" sz="1000" dirty="0"/>
              <a:t> (</a:t>
            </a:r>
            <a:r>
              <a:rPr lang="en-US" sz="1000" i="1" dirty="0"/>
              <a:t>step_09_update_dwh_with_ingesta2.py</a:t>
            </a:r>
            <a:r>
              <a:rPr lang="en-US" sz="1000" dirty="0"/>
              <a:t>)</a:t>
            </a:r>
            <a:r>
              <a:rPr lang="es-AR" sz="1000" dirty="0"/>
              <a:t>.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452550" y="1773741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8" name="Google Shape;88;p17"/>
          <p:cNvSpPr/>
          <p:nvPr/>
        </p:nvSpPr>
        <p:spPr>
          <a:xfrm>
            <a:off x="452550" y="2440646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452550" y="3107551"/>
            <a:ext cx="429900" cy="429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452550" y="3774456"/>
            <a:ext cx="429900" cy="429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452550" y="4441361"/>
            <a:ext cx="429900" cy="429900"/>
          </a:xfrm>
          <a:prstGeom prst="rect">
            <a:avLst/>
          </a:prstGeom>
          <a:solidFill>
            <a:schemeClr val="accent4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4779149" y="1106836"/>
            <a:ext cx="429900" cy="4299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4779149" y="1773741"/>
            <a:ext cx="429900" cy="4299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779149" y="2440646"/>
            <a:ext cx="429900" cy="42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779149" y="3107551"/>
            <a:ext cx="429900" cy="429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" name="Google Shape;86;p17">
            <a:extLst>
              <a:ext uri="{FF2B5EF4-FFF2-40B4-BE49-F238E27FC236}">
                <a16:creationId xmlns:a16="http://schemas.microsoft.com/office/drawing/2014/main" id="{6E59E1FA-ECB4-087D-647D-13562BD83149}"/>
              </a:ext>
            </a:extLst>
          </p:cNvPr>
          <p:cNvSpPr txBox="1"/>
          <p:nvPr/>
        </p:nvSpPr>
        <p:spPr>
          <a:xfrm>
            <a:off x="5256385" y="3712355"/>
            <a:ext cx="3431400" cy="115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s-AR" sz="1000" dirty="0"/>
              <a:t>Se </a:t>
            </a:r>
            <a:r>
              <a:rPr lang="es-ES" sz="1000" dirty="0"/>
              <a:t>generan los </a:t>
            </a:r>
            <a:r>
              <a:rPr lang="es-ES" sz="1000" b="1" dirty="0" err="1"/>
              <a:t>DPx</a:t>
            </a:r>
            <a:r>
              <a:rPr lang="es-ES" sz="1000" b="1" dirty="0"/>
              <a:t>_</a:t>
            </a:r>
            <a:r>
              <a:rPr lang="es-ES" sz="1000" dirty="0"/>
              <a:t> que alimentan los </a:t>
            </a:r>
            <a:r>
              <a:rPr lang="es-ES" sz="1000" dirty="0" err="1"/>
              <a:t>dashboards</a:t>
            </a:r>
            <a:r>
              <a:rPr lang="es-ES" sz="1000" dirty="0"/>
              <a:t> </a:t>
            </a:r>
            <a:r>
              <a:rPr lang="es-AR" sz="1000" b="1" dirty="0" err="1"/>
              <a:t>dash_productos.pbix</a:t>
            </a:r>
            <a:r>
              <a:rPr lang="es-AR" sz="1000" b="1" dirty="0"/>
              <a:t> </a:t>
            </a:r>
            <a:r>
              <a:rPr lang="es-AR" sz="1000" dirty="0"/>
              <a:t>y </a:t>
            </a:r>
            <a:r>
              <a:rPr lang="es-AR" sz="1000" b="1" dirty="0" err="1"/>
              <a:t>dash_dqm.pbix</a:t>
            </a:r>
            <a:r>
              <a:rPr lang="es-AR" sz="1000" dirty="0"/>
              <a:t>.</a:t>
            </a:r>
            <a:r>
              <a:rPr lang="es-ES" sz="1000" dirty="0"/>
              <a:t> (</a:t>
            </a:r>
            <a:r>
              <a:rPr lang="es-AR" sz="1000" i="1" dirty="0"/>
              <a:t>step_10_1_ventas_mensuales_categoria_pais.py</a:t>
            </a:r>
            <a:r>
              <a:rPr lang="es-AR" sz="1000" dirty="0"/>
              <a:t>, </a:t>
            </a:r>
            <a:r>
              <a:rPr lang="es-AR" sz="1000" i="1" dirty="0"/>
              <a:t>step_10_2_performance_empleados_trimestral.py </a:t>
            </a:r>
            <a:r>
              <a:rPr lang="es-AR" sz="1000" dirty="0"/>
              <a:t>y </a:t>
            </a:r>
            <a:r>
              <a:rPr lang="en-US" sz="1000" i="1" dirty="0"/>
              <a:t>step_10_3_analisis_logistica_shippers.py</a:t>
            </a:r>
            <a:r>
              <a:rPr lang="en-US" sz="1000" dirty="0"/>
              <a:t>)</a:t>
            </a:r>
            <a:endParaRPr sz="1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Google Shape;95;p17">
            <a:extLst>
              <a:ext uri="{FF2B5EF4-FFF2-40B4-BE49-F238E27FC236}">
                <a16:creationId xmlns:a16="http://schemas.microsoft.com/office/drawing/2014/main" id="{B8548996-121D-20F0-56C5-F2CC59E03C40}"/>
              </a:ext>
            </a:extLst>
          </p:cNvPr>
          <p:cNvSpPr/>
          <p:nvPr/>
        </p:nvSpPr>
        <p:spPr>
          <a:xfrm>
            <a:off x="4779149" y="3774456"/>
            <a:ext cx="429900" cy="42990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11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>
            <a:spLocks noGrp="1"/>
          </p:cNvSpPr>
          <p:nvPr>
            <p:ph type="title"/>
          </p:nvPr>
        </p:nvSpPr>
        <p:spPr>
          <a:xfrm>
            <a:off x="452550" y="411475"/>
            <a:ext cx="82389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Remediaciones Aplicadas – Ingesta 2</a:t>
            </a:r>
            <a:endParaRPr dirty="0"/>
          </a:p>
        </p:txBody>
      </p:sp>
      <p:sp>
        <p:nvSpPr>
          <p:cNvPr id="227" name="Google Shape;227;p23"/>
          <p:cNvSpPr txBox="1"/>
          <p:nvPr/>
        </p:nvSpPr>
        <p:spPr>
          <a:xfrm>
            <a:off x="4716604" y="1801411"/>
            <a:ext cx="314554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Mapeo país → región; se corrigieron ALFKI (</a:t>
            </a:r>
            <a:r>
              <a:rPr lang="es-AR" sz="1200" dirty="0" err="1"/>
              <a:t>Germany</a:t>
            </a:r>
            <a:r>
              <a:rPr lang="es-AR" sz="1200" dirty="0"/>
              <a:t> → Western </a:t>
            </a:r>
            <a:r>
              <a:rPr lang="es-AR" sz="1200" dirty="0" err="1"/>
              <a:t>Europe</a:t>
            </a:r>
            <a:r>
              <a:rPr lang="es-AR" sz="1200" dirty="0"/>
              <a:t>) y ANATR (</a:t>
            </a:r>
            <a:r>
              <a:rPr lang="es-AR" sz="1200" dirty="0" err="1"/>
              <a:t>Mexico</a:t>
            </a:r>
            <a:r>
              <a:rPr lang="es-AR" sz="1200" dirty="0"/>
              <a:t> → North </a:t>
            </a:r>
            <a:r>
              <a:rPr lang="es-AR" sz="1200" dirty="0" err="1"/>
              <a:t>America</a:t>
            </a:r>
            <a:r>
              <a:rPr lang="es-AR" sz="1200" dirty="0"/>
              <a:t>).</a:t>
            </a:r>
            <a:endParaRPr lang="en-US"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1203618" y="1213253"/>
            <a:ext cx="3145542" cy="561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Corrección de lógica </a:t>
            </a:r>
            <a:r>
              <a:rPr lang="es-ES" sz="1600" b="1"/>
              <a:t>temporal 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4716602" y="3490013"/>
            <a:ext cx="3145539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Mapeo 89 países a 7 regiones y aplicó </a:t>
            </a:r>
            <a:r>
              <a:rPr lang="es-ES" sz="1200" i="1" dirty="0" err="1"/>
              <a:t>fuzzy</a:t>
            </a:r>
            <a:r>
              <a:rPr lang="es-ES" sz="1200" i="1" dirty="0"/>
              <a:t> </a:t>
            </a:r>
            <a:r>
              <a:rPr lang="es-ES" sz="1200" i="1" dirty="0" err="1"/>
              <a:t>matching</a:t>
            </a:r>
            <a:r>
              <a:rPr lang="es-ES" sz="1200" dirty="0"/>
              <a:t> a nombres para propagar </a:t>
            </a:r>
            <a:r>
              <a:rPr lang="es-ES" sz="1200" dirty="0" err="1"/>
              <a:t>info</a:t>
            </a:r>
            <a:r>
              <a:rPr lang="es-ES" sz="1200" dirty="0"/>
              <a:t> a campos de envío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4716603" y="2847668"/>
            <a:ext cx="3145541" cy="5615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Completado de datos de envío</a:t>
            </a:r>
            <a:endParaRPr sz="1600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203618" y="1830370"/>
            <a:ext cx="3145542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ES" sz="1200" dirty="0"/>
              <a:t>Ajuste automático de fechas inválidas en dimensiones con historia; no se hallaron casos tras la verificación.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4721216" y="1208292"/>
            <a:ext cx="3145541" cy="561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ES" sz="1600" b="1" dirty="0"/>
              <a:t>Asignación de región faltante en clientes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23"/>
          <p:cNvSpPr txBox="1"/>
          <p:nvPr/>
        </p:nvSpPr>
        <p:spPr>
          <a:xfrm>
            <a:off x="1203618" y="3490013"/>
            <a:ext cx="3145540" cy="87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AR" sz="1200" dirty="0"/>
              <a:t>Relleno de </a:t>
            </a:r>
            <a:r>
              <a:rPr lang="es-AR" sz="1200" i="1" dirty="0" err="1"/>
              <a:t>ship_region</a:t>
            </a:r>
            <a:r>
              <a:rPr lang="es-AR" sz="1200" dirty="0"/>
              <a:t>, </a:t>
            </a:r>
            <a:r>
              <a:rPr lang="es-AR" sz="1200" i="1" dirty="0" err="1"/>
              <a:t>ship_postal_code</a:t>
            </a:r>
            <a:r>
              <a:rPr lang="es-AR" sz="1200" dirty="0"/>
              <a:t> y </a:t>
            </a:r>
            <a:r>
              <a:rPr lang="es-AR" sz="1200" i="1" dirty="0" err="1"/>
              <a:t>shipped_date</a:t>
            </a:r>
            <a:r>
              <a:rPr lang="es-AR" sz="1200" dirty="0"/>
              <a:t> usando datos del cliente; fechas nulas marcadas “</a:t>
            </a:r>
            <a:r>
              <a:rPr lang="es-AR" sz="1200" dirty="0" err="1"/>
              <a:t>Pending</a:t>
            </a:r>
            <a:r>
              <a:rPr lang="es-AR" sz="1200" dirty="0"/>
              <a:t> </a:t>
            </a:r>
            <a:r>
              <a:rPr lang="es-AR" sz="1200" dirty="0" err="1"/>
              <a:t>Shipment</a:t>
            </a:r>
            <a:r>
              <a:rPr lang="es-AR" sz="1200" dirty="0"/>
              <a:t>” (25 órdenes).</a:t>
            </a:r>
            <a:endParaRPr sz="12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34" name="Google Shape;234;p23"/>
          <p:cNvSpPr txBox="1"/>
          <p:nvPr/>
        </p:nvSpPr>
        <p:spPr>
          <a:xfrm>
            <a:off x="1203619" y="2847668"/>
            <a:ext cx="3145541" cy="561598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s-AR" sz="1600" b="1" dirty="0"/>
              <a:t>Enriquecimiento geográfico</a:t>
            </a:r>
            <a:endParaRPr sz="1600" b="1" dirty="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ecklist Infographics by Slidesgo">
  <a:themeElements>
    <a:clrScheme name="Simple Light">
      <a:dk1>
        <a:srgbClr val="000000"/>
      </a:dk1>
      <a:lt1>
        <a:srgbClr val="FFFFFF"/>
      </a:lt1>
      <a:dk2>
        <a:srgbClr val="F6C3AE"/>
      </a:dk2>
      <a:lt2>
        <a:srgbClr val="F0743E"/>
      </a:lt2>
      <a:accent1>
        <a:srgbClr val="CDBCDC"/>
      </a:accent1>
      <a:accent2>
        <a:srgbClr val="FDD849"/>
      </a:accent2>
      <a:accent3>
        <a:srgbClr val="AAD59F"/>
      </a:accent3>
      <a:accent4>
        <a:srgbClr val="9AB2D4"/>
      </a:accent4>
      <a:accent5>
        <a:srgbClr val="F6B26B"/>
      </a:accent5>
      <a:accent6>
        <a:srgbClr val="EFEFE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600</Words>
  <Application>Microsoft Office PowerPoint</Application>
  <PresentationFormat>Presentación en pantalla (16:9)</PresentationFormat>
  <Paragraphs>62</Paragraphs>
  <Slides>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Montserrat</vt:lpstr>
      <vt:lpstr>Montserrat Medium</vt:lpstr>
      <vt:lpstr>Montserrat SemiBold</vt:lpstr>
      <vt:lpstr>Arial</vt:lpstr>
      <vt:lpstr>Checklist Infographics by Slidesgo</vt:lpstr>
      <vt:lpstr>Introducción al Data Warehousing</vt:lpstr>
      <vt:lpstr>Construcción del Data Warehouse</vt:lpstr>
      <vt:lpstr>Arquitectura por capas</vt:lpstr>
      <vt:lpstr>Tecnologías: SQLite – Python/SQLite Studio</vt:lpstr>
      <vt:lpstr>Remediaciones Aplicadas – Ingesta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Carlos Maslaton</cp:lastModifiedBy>
  <cp:revision>19</cp:revision>
  <dcterms:modified xsi:type="dcterms:W3CDTF">2025-07-03T21:11:41Z</dcterms:modified>
</cp:coreProperties>
</file>