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embeddings/Microsoft_Equation15.bin" ContentType="application/vnd.openxmlformats-officedocument.oleObject"/>
  <Override PartName="/ppt/embeddings/Microsoft_Equation22.bin" ContentType="application/vnd.openxmlformats-officedocument.oleObject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embeddings/Microsoft_Equation8.bin" ContentType="application/vnd.openxmlformats-officedocument.oleObject"/>
  <Override PartName="/ppt/embeddings/Microsoft_Equation16.bin" ContentType="application/vnd.openxmlformats-officedocument.oleObject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embeddings/Microsoft_Equation12.bin" ContentType="application/vnd.openxmlformats-officedocument.oleObject"/>
  <Override PartName="/ppt/embeddings/Microsoft_Equation14.bin" ContentType="application/vnd.openxmlformats-officedocument.oleObject"/>
  <Override PartName="/ppt/embeddings/Microsoft_Equation20.bin" ContentType="application/vnd.openxmlformats-officedocument.oleObject"/>
  <Override PartName="/ppt/embeddings/Microsoft_Equation19.bin" ContentType="application/vnd.openxmlformats-officedocument.oleObject"/>
  <Override PartName="/ppt/embeddings/Microsoft_Equation2.bin" ContentType="application/vnd.openxmlformats-officedocument.oleObject"/>
  <Override PartName="/ppt/embeddings/Microsoft_Equation11.bin" ContentType="application/vnd.openxmlformats-officedocument.oleObject"/>
  <Override PartName="/ppt/embeddings/Microsoft_Equation26.bin" ContentType="application/vnd.openxmlformats-officedocument.oleObject"/>
  <Override PartName="/ppt/embeddings/Microsoft_Equation4.bin" ContentType="application/vnd.openxmlformats-officedocument.oleObject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Microsoft_Equation23.bin" ContentType="application/vnd.openxmlformats-officedocument.oleObject"/>
  <Override PartName="/ppt/embeddings/Microsoft_Equation10.bin" ContentType="application/vnd.openxmlformats-officedocument.oleObject"/>
  <Override PartName="/ppt/embeddings/Microsoft_Equation5.bin" ContentType="application/vnd.openxmlformats-officedocument.oleObject"/>
  <Default Extension="pict" ContentType="image/pict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Microsoft_Equation13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Override2.xml" ContentType="application/vnd.openxmlformats-officedocument.themeOverride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embeddings/Microsoft_Equation24.bin" ContentType="application/vnd.openxmlformats-officedocument.oleObject"/>
  <Override PartName="/ppt/slides/slide8.xml" ContentType="application/vnd.openxmlformats-officedocument.presentationml.slide+xml"/>
  <Override PartName="/ppt/theme/themeOverride1.xml" ContentType="application/vnd.openxmlformats-officedocument.themeOverride+xml"/>
  <Override PartName="/ppt/slides/slide15.xml" ContentType="application/vnd.openxmlformats-officedocument.presentationml.slide+xml"/>
  <Override PartName="/ppt/embeddings/Microsoft_Equation9.bin" ContentType="application/vnd.openxmlformats-officedocument.oleObject"/>
  <Default Extension="bin" ContentType="application/vnd.openxmlformats-officedocument.presentationml.printerSettings"/>
  <Override PartName="/ppt/embeddings/Microsoft_Equation6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Microsoft_Equation3.bin" ContentType="application/vnd.openxmlformats-officedocument.oleObject"/>
  <Override PartName="/ppt/embeddings/Microsoft_Equation17.bin" ContentType="application/vnd.openxmlformats-officedocument.oleObject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79" r:id="rId9"/>
    <p:sldId id="266" r:id="rId10"/>
    <p:sldId id="267" r:id="rId11"/>
    <p:sldId id="268" r:id="rId12"/>
    <p:sldId id="269" r:id="rId13"/>
    <p:sldId id="270" r:id="rId14"/>
    <p:sldId id="278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FF7177"/>
    <a:srgbClr val="FFC0F8"/>
    <a:srgbClr val="95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2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1" Type="http://schemas.openxmlformats.org/officeDocument/2006/relationships/notesMaster" Target="notesMasters/notes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ict"/><Relationship Id="rId1" Type="http://schemas.openxmlformats.org/officeDocument/2006/relationships/image" Target="../media/image13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ict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.pict"/><Relationship Id="rId4" Type="http://schemas.openxmlformats.org/officeDocument/2006/relationships/image" Target="../media/image57.pict"/><Relationship Id="rId1" Type="http://schemas.openxmlformats.org/officeDocument/2006/relationships/image" Target="../media/image54.pict"/><Relationship Id="rId2" Type="http://schemas.openxmlformats.org/officeDocument/2006/relationships/image" Target="../media/image55.pict"/><Relationship Id="rId3" Type="http://schemas.openxmlformats.org/officeDocument/2006/relationships/image" Target="../media/image56.pict"/><Relationship Id="rId5" Type="http://schemas.openxmlformats.org/officeDocument/2006/relationships/image" Target="../media/image58.pict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ict"/><Relationship Id="rId3" Type="http://schemas.openxmlformats.org/officeDocument/2006/relationships/image" Target="../media/image70.pict"/><Relationship Id="rId1" Type="http://schemas.openxmlformats.org/officeDocument/2006/relationships/image" Target="../media/image68.pict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ict"/><Relationship Id="rId1" Type="http://schemas.openxmlformats.org/officeDocument/2006/relationships/image" Target="../media/image78.pict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pict"/><Relationship Id="rId1" Type="http://schemas.openxmlformats.org/officeDocument/2006/relationships/image" Target="../media/image89.pict"/><Relationship Id="rId2" Type="http://schemas.openxmlformats.org/officeDocument/2006/relationships/image" Target="../media/image90.pict"/><Relationship Id="rId3" Type="http://schemas.openxmlformats.org/officeDocument/2006/relationships/image" Target="../media/image91.pict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9.pict"/><Relationship Id="rId1" Type="http://schemas.openxmlformats.org/officeDocument/2006/relationships/image" Target="../media/image107.pict"/><Relationship Id="rId2" Type="http://schemas.openxmlformats.org/officeDocument/2006/relationships/image" Target="../media/image108.pict"/><Relationship Id="rId3" Type="http://schemas.openxmlformats.org/officeDocument/2006/relationships/image" Target="../media/image2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BFBFDA-6ADA-3549-BB44-05C6A2E5C339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6711A9-517B-514D-8009-B55E13030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711A9-517B-514D-8009-B55E13030B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FE500-9C30-A24D-8A12-75E3879307B0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8426B-A264-F140-B01B-686751F2D69F}" type="slidenum">
              <a:rPr lang="en-US"/>
              <a:pPr>
                <a:defRPr/>
              </a:pPr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56E3F-6612-F548-A500-4FCDAD979A8A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0BBA1-7F13-8744-AC81-FDF3DB457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F7974-939A-DD44-8639-651DBEC4221D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E581B-D866-EC4C-831E-56242ED01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12E90-C885-244D-A37E-8A2581C31CB3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9FAAF-8913-5C4D-A01E-619828E3A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65309-2CA6-4B49-AB71-AB8FD7C840FD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841BC-1B1B-D942-9557-2882DFAF9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A987C-73B6-1C46-9569-87ECA86BCFE8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B44EB-7424-FF47-86FA-B5A8B8F16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2D994-EF5C-8142-AB6F-8BE485194B18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1518A-FFAC-A24B-86ED-3FAA8FE9D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ECEA1-CCC5-D640-BE58-27A3AC8BEFE0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ECD84-A599-444B-86A3-1736837E5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F0175-4BF1-2942-A6AA-54693335DFD4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11F50-59EE-A04B-B1D2-A11B161C9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06B76-DBAF-074B-BB45-2E58FCA357FE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6F643-B0AA-4745-8A9C-8BC26DC91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D43BE-C794-9E4A-9A48-F9ECC0E67DD3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A7CA6-62C6-4F47-9445-F6BA1D880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9025EB8-4A77-CF49-862D-E4C981455327}" type="datetime1">
              <a:rPr lang="en-US"/>
              <a:pPr>
                <a:defRPr/>
              </a:pPr>
              <a:t>4/6/13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B5EA315-42B3-934E-ACE9-DFFA350CC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37" r:id="rId2"/>
    <p:sldLayoutId id="2147483846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7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charset="2"/>
        <a:buChar char=""/>
        <a:defRPr sz="21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4" Type="http://schemas.openxmlformats.org/officeDocument/2006/relationships/image" Target="../media/image72.png"/><Relationship Id="rId10" Type="http://schemas.openxmlformats.org/officeDocument/2006/relationships/oleObject" Target="../embeddings/Microsoft_Equation12.bin"/><Relationship Id="rId5" Type="http://schemas.openxmlformats.org/officeDocument/2006/relationships/image" Target="../media/image73.png"/><Relationship Id="rId7" Type="http://schemas.openxmlformats.org/officeDocument/2006/relationships/image" Target="../media/image75.png"/><Relationship Id="rId11" Type="http://schemas.openxmlformats.org/officeDocument/2006/relationships/oleObject" Target="../embeddings/Microsoft_Equation13.bin"/><Relationship Id="rId12" Type="http://schemas.openxmlformats.org/officeDocument/2006/relationships/image" Target="../media/image7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9" Type="http://schemas.openxmlformats.org/officeDocument/2006/relationships/oleObject" Target="../embeddings/Microsoft_Equation11.bin"/><Relationship Id="rId3" Type="http://schemas.openxmlformats.org/officeDocument/2006/relationships/image" Target="../media/image71.jpeg"/><Relationship Id="rId6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1.png"/><Relationship Id="rId7" Type="http://schemas.openxmlformats.org/officeDocument/2006/relationships/image" Target="../media/image84.png"/><Relationship Id="rId11" Type="http://schemas.openxmlformats.org/officeDocument/2006/relationships/image" Target="../media/image88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83.png"/><Relationship Id="rId8" Type="http://schemas.openxmlformats.org/officeDocument/2006/relationships/image" Target="../media/image85.png"/><Relationship Id="rId13" Type="http://schemas.openxmlformats.org/officeDocument/2006/relationships/oleObject" Target="../embeddings/Microsoft_Equation15.bin"/><Relationship Id="rId10" Type="http://schemas.openxmlformats.org/officeDocument/2006/relationships/image" Target="../media/image87.png"/><Relationship Id="rId5" Type="http://schemas.openxmlformats.org/officeDocument/2006/relationships/image" Target="../media/image82.png"/><Relationship Id="rId12" Type="http://schemas.openxmlformats.org/officeDocument/2006/relationships/oleObject" Target="../embeddings/Microsoft_Equation14.bin"/><Relationship Id="rId2" Type="http://schemas.openxmlformats.org/officeDocument/2006/relationships/slideLayout" Target="../slideLayouts/slideLayout7.xml"/><Relationship Id="rId9" Type="http://schemas.openxmlformats.org/officeDocument/2006/relationships/image" Target="../media/image86.png"/><Relationship Id="rId3" Type="http://schemas.openxmlformats.org/officeDocument/2006/relationships/image" Target="../media/image8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17.bin"/><Relationship Id="rId4" Type="http://schemas.openxmlformats.org/officeDocument/2006/relationships/image" Target="../media/image94.png"/><Relationship Id="rId10" Type="http://schemas.openxmlformats.org/officeDocument/2006/relationships/oleObject" Target="../embeddings/Microsoft_Equation19.bin"/><Relationship Id="rId5" Type="http://schemas.openxmlformats.org/officeDocument/2006/relationships/oleObject" Target="../embeddings/Microsoft_Equation16.bin"/><Relationship Id="rId7" Type="http://schemas.openxmlformats.org/officeDocument/2006/relationships/image" Target="../media/image96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9" Type="http://schemas.openxmlformats.org/officeDocument/2006/relationships/oleObject" Target="../embeddings/Microsoft_Equation18.bin"/><Relationship Id="rId3" Type="http://schemas.openxmlformats.org/officeDocument/2006/relationships/image" Target="../media/image93.png"/><Relationship Id="rId6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4" Type="http://schemas.openxmlformats.org/officeDocument/2006/relationships/image" Target="../media/image99.png"/><Relationship Id="rId10" Type="http://schemas.openxmlformats.org/officeDocument/2006/relationships/image" Target="../media/image105.png"/><Relationship Id="rId5" Type="http://schemas.openxmlformats.org/officeDocument/2006/relationships/image" Target="../media/image100.png"/><Relationship Id="rId7" Type="http://schemas.openxmlformats.org/officeDocument/2006/relationships/image" Target="../media/image102.png"/><Relationship Id="rId11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png"/><Relationship Id="rId9" Type="http://schemas.openxmlformats.org/officeDocument/2006/relationships/image" Target="../media/image104.png"/><Relationship Id="rId3" Type="http://schemas.openxmlformats.org/officeDocument/2006/relationships/image" Target="../media/image98.png"/><Relationship Id="rId6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20.bin"/><Relationship Id="rId4" Type="http://schemas.openxmlformats.org/officeDocument/2006/relationships/image" Target="../media/image110.png"/><Relationship Id="rId10" Type="http://schemas.openxmlformats.org/officeDocument/2006/relationships/oleObject" Target="../embeddings/Microsoft_Equation21.bin"/><Relationship Id="rId5" Type="http://schemas.openxmlformats.org/officeDocument/2006/relationships/image" Target="../media/image111.png"/><Relationship Id="rId7" Type="http://schemas.openxmlformats.org/officeDocument/2006/relationships/image" Target="../media/image102.png"/><Relationship Id="rId11" Type="http://schemas.openxmlformats.org/officeDocument/2006/relationships/oleObject" Target="../embeddings/Microsoft_Equation22.bin"/><Relationship Id="rId12" Type="http://schemas.openxmlformats.org/officeDocument/2006/relationships/oleObject" Target="../embeddings/Microsoft_Equation2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9" Type="http://schemas.openxmlformats.org/officeDocument/2006/relationships/image" Target="../media/image104.png"/><Relationship Id="rId3" Type="http://schemas.openxmlformats.org/officeDocument/2006/relationships/notesSlide" Target="../notesSlides/notesSlide1.xml"/><Relationship Id="rId6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4" Type="http://schemas.openxmlformats.org/officeDocument/2006/relationships/image" Target="../media/image115.png"/><Relationship Id="rId10" Type="http://schemas.openxmlformats.org/officeDocument/2006/relationships/image" Target="../media/image121.png"/><Relationship Id="rId5" Type="http://schemas.openxmlformats.org/officeDocument/2006/relationships/image" Target="../media/image116.png"/><Relationship Id="rId7" Type="http://schemas.openxmlformats.org/officeDocument/2006/relationships/image" Target="../media/image118.png"/><Relationship Id="rId11" Type="http://schemas.openxmlformats.org/officeDocument/2006/relationships/image" Target="../media/image122.png"/><Relationship Id="rId12" Type="http://schemas.openxmlformats.org/officeDocument/2006/relationships/oleObject" Target="../embeddings/Microsoft_Equation24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9" Type="http://schemas.openxmlformats.org/officeDocument/2006/relationships/image" Target="../media/image120.png"/><Relationship Id="rId3" Type="http://schemas.openxmlformats.org/officeDocument/2006/relationships/image" Target="../media/image114.png"/><Relationship Id="rId6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7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Relationship Id="rId9" Type="http://schemas.openxmlformats.org/officeDocument/2006/relationships/image" Target="../media/image130.png"/><Relationship Id="rId3" Type="http://schemas.openxmlformats.org/officeDocument/2006/relationships/image" Target="../media/image124.png"/><Relationship Id="rId6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5.png"/><Relationship Id="rId4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5" Type="http://schemas.openxmlformats.org/officeDocument/2006/relationships/image" Target="../media/image13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7" Type="http://schemas.openxmlformats.org/officeDocument/2006/relationships/oleObject" Target="../embeddings/Microsoft_Equation2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38.png"/><Relationship Id="rId6" Type="http://schemas.openxmlformats.org/officeDocument/2006/relationships/oleObject" Target="../embeddings/Microsoft_Equation25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5.png"/><Relationship Id="rId4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5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4" Type="http://schemas.openxmlformats.org/officeDocument/2006/relationships/image" Target="../media/image4.png"/><Relationship Id="rId10" Type="http://schemas.openxmlformats.org/officeDocument/2006/relationships/image" Target="../media/image10.png"/><Relationship Id="rId5" Type="http://schemas.openxmlformats.org/officeDocument/2006/relationships/image" Target="../media/image5.png"/><Relationship Id="rId7" Type="http://schemas.openxmlformats.org/officeDocument/2006/relationships/image" Target="../media/image7.png"/><Relationship Id="rId11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9.png"/><Relationship Id="rId3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3.png"/><Relationship Id="rId4" Type="http://schemas.openxmlformats.org/officeDocument/2006/relationships/image" Target="../media/image13.png"/><Relationship Id="rId7" Type="http://schemas.openxmlformats.org/officeDocument/2006/relationships/image" Target="../media/image16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0" Type="http://schemas.openxmlformats.org/officeDocument/2006/relationships/image" Target="../media/image19.png"/><Relationship Id="rId5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9" Type="http://schemas.openxmlformats.org/officeDocument/2006/relationships/image" Target="../media/image18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2.bin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7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9" Type="http://schemas.openxmlformats.org/officeDocument/2006/relationships/image" Target="../media/image37.png"/><Relationship Id="rId3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4" Type="http://schemas.openxmlformats.org/officeDocument/2006/relationships/image" Target="../media/image40.png"/><Relationship Id="rId10" Type="http://schemas.openxmlformats.org/officeDocument/2006/relationships/oleObject" Target="../embeddings/Microsoft_Equation3.bin"/><Relationship Id="rId5" Type="http://schemas.openxmlformats.org/officeDocument/2006/relationships/image" Target="../media/image41.png"/><Relationship Id="rId7" Type="http://schemas.openxmlformats.org/officeDocument/2006/relationships/image" Target="../media/image4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9" Type="http://schemas.openxmlformats.org/officeDocument/2006/relationships/image" Target="../media/image45.png"/><Relationship Id="rId3" Type="http://schemas.openxmlformats.org/officeDocument/2006/relationships/image" Target="../media/image39.png"/><Relationship Id="rId6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9" Type="http://schemas.openxmlformats.org/officeDocument/2006/relationships/image" Target="../media/image53.png"/><Relationship Id="rId3" Type="http://schemas.openxmlformats.org/officeDocument/2006/relationships/image" Target="../media/image47.png"/><Relationship Id="rId6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9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7" Type="http://schemas.openxmlformats.org/officeDocument/2006/relationships/oleObject" Target="../embeddings/Microsoft_Equation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9" Type="http://schemas.openxmlformats.org/officeDocument/2006/relationships/oleObject" Target="../embeddings/Microsoft_Equation10.bin"/><Relationship Id="rId3" Type="http://schemas.openxmlformats.org/officeDocument/2006/relationships/oleObject" Target="../embeddings/Microsoft_Equation4.bin"/><Relationship Id="rId6" Type="http://schemas.openxmlformats.org/officeDocument/2006/relationships/oleObject" Target="../embeddings/Microsoft_Equation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9" Type="http://schemas.openxmlformats.org/officeDocument/2006/relationships/image" Target="../media/image67.png"/><Relationship Id="rId3" Type="http://schemas.openxmlformats.org/officeDocument/2006/relationships/image" Target="../media/image61.png"/><Relationship Id="rId6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38587"/>
            <a:ext cx="84582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 UNIVERSO AL ALCANCE DEL CÁLCULO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3900488"/>
            <a:ext cx="4953000" cy="1752600"/>
          </a:xfrm>
        </p:spPr>
        <p:txBody>
          <a:bodyPr/>
          <a:lstStyle/>
          <a:p>
            <a:pPr marR="0" eaLnBrk="1" hangingPunct="1"/>
            <a:endParaRPr lang="en-US" smtClean="0"/>
          </a:p>
          <a:p>
            <a:pPr marR="0" eaLnBrk="1" hangingPunct="1"/>
            <a:r>
              <a:rPr lang="en-US" smtClean="0"/>
              <a:t>Héctor Rago</a:t>
            </a:r>
          </a:p>
          <a:p>
            <a:pPr marR="0" eaLnBrk="1" hangingPunct="1"/>
            <a:r>
              <a:rPr lang="en-US" smtClean="0"/>
              <a:t>hectorrago@gmail.com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774700" y="2819400"/>
            <a:ext cx="61483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PARTE II</a:t>
            </a:r>
          </a:p>
          <a:p>
            <a:r>
              <a:rPr lang="en-US" b="1">
                <a:solidFill>
                  <a:srgbClr val="000000"/>
                </a:solidFill>
              </a:rPr>
              <a:t>PROPAGACIÓN DE LA LUZ</a:t>
            </a:r>
          </a:p>
          <a:p>
            <a:r>
              <a:rPr lang="en-US" b="1">
                <a:solidFill>
                  <a:srgbClr val="000000"/>
                </a:solidFill>
              </a:rPr>
              <a:t>LAS ECUACIONES DE LA COSMOLOGÍA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1541463" y="733425"/>
            <a:ext cx="61229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Constantia" charset="0"/>
              </a:rPr>
              <a:t>DINÁMICA DEL UNIVERSO: QUIÉN GOBIERNA A  a(t)?</a:t>
            </a:r>
          </a:p>
          <a:p>
            <a:pPr algn="ctr"/>
            <a:r>
              <a:rPr lang="en-US" sz="1800" b="1">
                <a:latin typeface="Constantia" charset="0"/>
              </a:rPr>
              <a:t>La ecuación de Friedman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44475" y="1349375"/>
            <a:ext cx="3208338" cy="3389313"/>
            <a:chOff x="244475" y="1349375"/>
            <a:chExt cx="3207759" cy="3389313"/>
          </a:xfrm>
        </p:grpSpPr>
        <p:sp>
          <p:nvSpPr>
            <p:cNvPr id="4" name="Donut 3"/>
            <p:cNvSpPr/>
            <p:nvPr/>
          </p:nvSpPr>
          <p:spPr>
            <a:xfrm>
              <a:off x="629224" y="1613303"/>
              <a:ext cx="2823010" cy="2746061"/>
            </a:xfrm>
            <a:prstGeom prst="donut">
              <a:avLst>
                <a:gd name="adj" fmla="val 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701537" y="1685609"/>
              <a:ext cx="2670610" cy="2593661"/>
            </a:xfrm>
            <a:prstGeom prst="donut">
              <a:avLst>
                <a:gd name="adj" fmla="val 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pic>
          <p:nvPicPr>
            <p:cNvPr id="2460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4475" y="4351338"/>
              <a:ext cx="652463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Connector 7"/>
            <p:cNvCxnSpPr>
              <a:endCxn id="14" idx="2"/>
            </p:cNvCxnSpPr>
            <p:nvPr/>
          </p:nvCxnSpPr>
          <p:spPr>
            <a:xfrm rot="16200000" flipV="1">
              <a:off x="1360965" y="2310614"/>
              <a:ext cx="1282700" cy="9047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604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68513" y="2282825"/>
              <a:ext cx="249237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1866607" y="1612900"/>
              <a:ext cx="180942" cy="1016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pic>
          <p:nvPicPr>
            <p:cNvPr id="24606" name="Picture 1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30413" y="1349375"/>
              <a:ext cx="300037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07" name="Picture 1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630363" y="3714750"/>
              <a:ext cx="7747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365500" y="1443038"/>
            <a:ext cx="4762500" cy="665162"/>
            <a:chOff x="3365500" y="1443038"/>
            <a:chExt cx="4762500" cy="665162"/>
          </a:xfrm>
        </p:grpSpPr>
        <p:pic>
          <p:nvPicPr>
            <p:cNvPr id="24594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616575" y="1443038"/>
              <a:ext cx="2511425" cy="66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5" name="TextBox 17"/>
            <p:cNvSpPr txBox="1">
              <a:spLocks noChangeArrowheads="1"/>
            </p:cNvSpPr>
            <p:nvPr/>
          </p:nvSpPr>
          <p:spPr bwMode="auto">
            <a:xfrm>
              <a:off x="3365500" y="1574800"/>
              <a:ext cx="22017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La Energía es cero!!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795838" y="1824038"/>
            <a:ext cx="3992562" cy="2654300"/>
            <a:chOff x="4795837" y="1824037"/>
            <a:chExt cx="3992563" cy="2653507"/>
          </a:xfrm>
        </p:grpSpPr>
        <p:grpSp>
          <p:nvGrpSpPr>
            <p:cNvPr id="24592" name="Group 27"/>
            <p:cNvGrpSpPr>
              <a:grpSpLocks/>
            </p:cNvGrpSpPr>
            <p:nvPr/>
          </p:nvGrpSpPr>
          <p:grpSpPr bwMode="auto">
            <a:xfrm>
              <a:off x="5191125" y="1824037"/>
              <a:ext cx="246063" cy="1890712"/>
              <a:chOff x="5191035" y="1824245"/>
              <a:chExt cx="246070" cy="1890554"/>
            </a:xfrm>
          </p:grpSpPr>
          <p:cxnSp>
            <p:nvCxnSpPr>
              <p:cNvPr id="26" name="Elbow Connector 25"/>
              <p:cNvCxnSpPr/>
              <p:nvPr/>
            </p:nvCxnSpPr>
            <p:spPr>
              <a:xfrm rot="5400000">
                <a:off x="4369075" y="2646204"/>
                <a:ext cx="1889989" cy="246070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4578" name="Object 2"/>
            <p:cNvGraphicFramePr>
              <a:graphicFrameLocks noChangeAspect="1"/>
            </p:cNvGraphicFramePr>
            <p:nvPr/>
          </p:nvGraphicFramePr>
          <p:xfrm>
            <a:off x="5783263" y="2282825"/>
            <a:ext cx="3005137" cy="384175"/>
          </p:xfrm>
          <a:graphic>
            <a:graphicData uri="http://schemas.openxmlformats.org/presentationml/2006/ole">
              <p:oleObj spid="_x0000_s24578" name="Equation" r:id="rId9" imgW="1397000" imgH="177800" progId="Equation.3">
                <p:embed/>
              </p:oleObj>
            </a:graphicData>
          </a:graphic>
        </p:graphicFrame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5783263" y="2784475"/>
            <a:ext cx="2894013" cy="796925"/>
          </p:xfrm>
          <a:graphic>
            <a:graphicData uri="http://schemas.openxmlformats.org/presentationml/2006/ole">
              <p:oleObj spid="_x0000_s24579" name="Equation" r:id="rId10" imgW="1346200" imgH="368300" progId="Equation.3">
                <p:embed/>
              </p:oleObj>
            </a:graphicData>
          </a:graphic>
        </p:graphicFrame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4795837" y="3599656"/>
            <a:ext cx="3878263" cy="877888"/>
          </p:xfrm>
          <a:graphic>
            <a:graphicData uri="http://schemas.openxmlformats.org/presentationml/2006/ole">
              <p:oleObj spid="_x0000_s24580" name="Equation" r:id="rId11" imgW="1803400" imgH="406400" progId="Equation.3">
                <p:embed/>
              </p:oleObj>
            </a:graphicData>
          </a:graphic>
        </p:graphicFrame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784600" y="4556125"/>
            <a:ext cx="4330700" cy="1533525"/>
            <a:chOff x="3784600" y="4556125"/>
            <a:chExt cx="4330700" cy="1533525"/>
          </a:xfrm>
        </p:grpSpPr>
        <p:grpSp>
          <p:nvGrpSpPr>
            <p:cNvPr id="24586" name="Group 27"/>
            <p:cNvGrpSpPr>
              <a:grpSpLocks/>
            </p:cNvGrpSpPr>
            <p:nvPr/>
          </p:nvGrpSpPr>
          <p:grpSpPr bwMode="auto">
            <a:xfrm>
              <a:off x="3784600" y="4556125"/>
              <a:ext cx="4330700" cy="1533525"/>
              <a:chOff x="3784600" y="4556125"/>
              <a:chExt cx="4330700" cy="1533525"/>
            </a:xfrm>
          </p:grpSpPr>
          <p:grpSp>
            <p:nvGrpSpPr>
              <p:cNvPr id="24588" name="Group 29"/>
              <p:cNvGrpSpPr>
                <a:grpSpLocks/>
              </p:cNvGrpSpPr>
              <p:nvPr/>
            </p:nvGrpSpPr>
            <p:grpSpPr bwMode="auto">
              <a:xfrm>
                <a:off x="3784600" y="4556125"/>
                <a:ext cx="4330700" cy="1533525"/>
                <a:chOff x="3784600" y="4556125"/>
                <a:chExt cx="4330701" cy="1533349"/>
              </a:xfrm>
            </p:grpSpPr>
            <p:sp>
              <p:nvSpPr>
                <p:cNvPr id="24589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784600" y="5067300"/>
                  <a:ext cx="155884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>
                      <a:latin typeface="Constantia" charset="0"/>
                    </a:rPr>
                    <a:t>Ec. Friedman 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564188" y="4697397"/>
                  <a:ext cx="2398713" cy="1239695"/>
                </a:xfrm>
                <a:prstGeom prst="rect">
                  <a:avLst/>
                </a:prstGeom>
                <a:noFill/>
                <a:ln w="31750">
                  <a:solidFill>
                    <a:srgbClr val="008000"/>
                  </a:solidFill>
                </a:ln>
                <a:effectLst>
                  <a:outerShdw blurRad="50800" dist="38100" dir="2460000" sx="101000" sy="101000" rotWithShape="0">
                    <a:schemeClr val="tx1">
                      <a:alpha val="8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426075" y="4556125"/>
                  <a:ext cx="2689226" cy="1533349"/>
                </a:xfrm>
                <a:prstGeom prst="rect">
                  <a:avLst/>
                </a:prstGeom>
                <a:noFill/>
                <a:ln w="31750">
                  <a:solidFill>
                    <a:srgbClr val="008000"/>
                  </a:solidFill>
                </a:ln>
                <a:effectLst>
                  <a:outerShdw blurRad="50800" dist="38100" dir="2460000" sx="101000" sy="101000" rotWithShape="0">
                    <a:schemeClr val="tx1">
                      <a:alpha val="8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/>
                </a:p>
              </p:txBody>
            </p:sp>
          </p:grpSp>
        </p:grpSp>
        <p:pic>
          <p:nvPicPr>
            <p:cNvPr id="24587" name="Picture 5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554663" y="4756150"/>
              <a:ext cx="2274887" cy="1060450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2606675" y="657225"/>
            <a:ext cx="4637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nstantia" charset="0"/>
              </a:rPr>
              <a:t>QUIÉN GOBIERNA A LA DENSIDAD?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264150" y="3495675"/>
            <a:ext cx="3032125" cy="1363663"/>
            <a:chOff x="5264150" y="3495675"/>
            <a:chExt cx="3032125" cy="1363663"/>
          </a:xfrm>
        </p:grpSpPr>
        <p:pic>
          <p:nvPicPr>
            <p:cNvPr id="25629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87988" y="3495675"/>
              <a:ext cx="2808287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30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64150" y="3990975"/>
              <a:ext cx="2630488" cy="868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487988" y="1416050"/>
            <a:ext cx="3376612" cy="876300"/>
            <a:chOff x="5487988" y="1416050"/>
            <a:chExt cx="3376612" cy="876300"/>
          </a:xfrm>
        </p:grpSpPr>
        <p:pic>
          <p:nvPicPr>
            <p:cNvPr id="25627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87988" y="1416050"/>
              <a:ext cx="3376612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28" name="Picture 1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83238" y="1966913"/>
              <a:ext cx="9493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73038" y="1611313"/>
            <a:ext cx="3724275" cy="2711450"/>
            <a:chOff x="173091" y="1796381"/>
            <a:chExt cx="3723588" cy="2711735"/>
          </a:xfrm>
        </p:grpSpPr>
        <p:pic>
          <p:nvPicPr>
            <p:cNvPr id="25615" name="Picture 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73091" y="3986066"/>
              <a:ext cx="784226" cy="465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Cube 13"/>
            <p:cNvSpPr/>
            <p:nvPr/>
          </p:nvSpPr>
          <p:spPr>
            <a:xfrm>
              <a:off x="1082261" y="1968010"/>
              <a:ext cx="2814418" cy="2540106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1082261" y="1796381"/>
              <a:ext cx="2814418" cy="652189"/>
            </a:xfrm>
            <a:prstGeom prst="parallelogram">
              <a:avLst>
                <a:gd name="adj" fmla="val 10175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pic>
          <p:nvPicPr>
            <p:cNvPr id="25622" name="Picture 1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50838" y="2362200"/>
              <a:ext cx="341312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Straight Connector 22"/>
            <p:cNvCxnSpPr>
              <a:stCxn id="0" idx="5"/>
            </p:cNvCxnSpPr>
            <p:nvPr/>
          </p:nvCxnSpPr>
          <p:spPr>
            <a:xfrm rot="10800000" flipV="1">
              <a:off x="1333339" y="2121852"/>
              <a:ext cx="80948" cy="174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30200" y="2448912"/>
              <a:ext cx="406325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74648" y="2621968"/>
              <a:ext cx="407912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626" name="Picture 1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717675" y="4119563"/>
              <a:ext cx="949325" cy="32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89563" y="2357438"/>
            <a:ext cx="2625725" cy="881062"/>
            <a:chOff x="5389407" y="2357450"/>
            <a:chExt cx="2625488" cy="881050"/>
          </a:xfrm>
        </p:grpSpPr>
        <p:pic>
          <p:nvPicPr>
            <p:cNvPr id="25613" name="Picture 1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589588" y="2819400"/>
              <a:ext cx="21812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4" name="TextBox 17"/>
            <p:cNvSpPr txBox="1">
              <a:spLocks noChangeArrowheads="1"/>
            </p:cNvSpPr>
            <p:nvPr/>
          </p:nvSpPr>
          <p:spPr bwMode="auto">
            <a:xfrm>
              <a:off x="5389407" y="2357450"/>
              <a:ext cx="26254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nstantia" charset="0"/>
                </a:rPr>
                <a:t>1 Ley Termodinámica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997200" y="5027613"/>
            <a:ext cx="5210175" cy="1398587"/>
            <a:chOff x="2997200" y="5027613"/>
            <a:chExt cx="5210175" cy="1398587"/>
          </a:xfrm>
        </p:grpSpPr>
        <p:grpSp>
          <p:nvGrpSpPr>
            <p:cNvPr id="25610" name="Group 29"/>
            <p:cNvGrpSpPr>
              <a:grpSpLocks/>
            </p:cNvGrpSpPr>
            <p:nvPr/>
          </p:nvGrpSpPr>
          <p:grpSpPr bwMode="auto">
            <a:xfrm>
              <a:off x="2997200" y="5027613"/>
              <a:ext cx="5210175" cy="1398587"/>
              <a:chOff x="2997200" y="5015189"/>
              <a:chExt cx="5210220" cy="1398311"/>
            </a:xfrm>
          </p:grpSpPr>
          <p:sp>
            <p:nvSpPr>
              <p:cNvPr id="25611" name="TextBox 18"/>
              <p:cNvSpPr txBox="1">
                <a:spLocks noChangeArrowheads="1"/>
              </p:cNvSpPr>
              <p:nvPr/>
            </p:nvSpPr>
            <p:spPr bwMode="auto">
              <a:xfrm>
                <a:off x="2997200" y="5321300"/>
                <a:ext cx="2258889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Constantia" charset="0"/>
                  </a:rPr>
                  <a:t>Ecuación de balance </a:t>
                </a:r>
              </a:p>
              <a:p>
                <a:r>
                  <a:rPr lang="en-US" sz="1800">
                    <a:latin typeface="Constantia" charset="0"/>
                  </a:rPr>
                  <a:t>de energía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167332" y="5015189"/>
                <a:ext cx="3040088" cy="1398311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5645150" y="5321300"/>
            <a:ext cx="2076450" cy="795338"/>
          </p:xfrm>
          <a:graphic>
            <a:graphicData uri="http://schemas.openxmlformats.org/presentationml/2006/ole">
              <p:oleObj spid="_x0000_s25603" name="Equation" r:id="rId12" imgW="965200" imgH="368300" progId="Equation.3">
                <p:embed/>
              </p:oleObj>
            </a:graphicData>
          </a:graphic>
        </p:graphicFrame>
      </p:grpSp>
      <p:graphicFrame>
        <p:nvGraphicFramePr>
          <p:cNvPr id="226307" name="Object 2"/>
          <p:cNvGraphicFramePr>
            <a:graphicFrameLocks noChangeAspect="1"/>
          </p:cNvGraphicFramePr>
          <p:nvPr/>
        </p:nvGraphicFramePr>
        <p:xfrm>
          <a:off x="76200" y="5073650"/>
          <a:ext cx="2678113" cy="1317625"/>
        </p:xfrm>
        <a:graphic>
          <a:graphicData uri="http://schemas.openxmlformats.org/presentationml/2006/ole">
            <p:oleObj spid="_x0000_s25602" name="Equation" r:id="rId13" imgW="1244600" imgH="60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extBox 1"/>
          <p:cNvSpPr txBox="1">
            <a:spLocks noChangeArrowheads="1"/>
          </p:cNvSpPr>
          <p:nvPr/>
        </p:nvSpPr>
        <p:spPr bwMode="auto">
          <a:xfrm>
            <a:off x="2508250" y="676275"/>
            <a:ext cx="5005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nstantia" charset="0"/>
              </a:rPr>
              <a:t>LAS ECUACIONES DE LA COSMOLOGÍA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525" y="1581150"/>
            <a:ext cx="3740150" cy="3271838"/>
            <a:chOff x="9525" y="1580526"/>
            <a:chExt cx="3740150" cy="3271838"/>
          </a:xfrm>
        </p:grpSpPr>
        <p:grpSp>
          <p:nvGrpSpPr>
            <p:cNvPr id="26643" name="Group 35"/>
            <p:cNvGrpSpPr>
              <a:grpSpLocks/>
            </p:cNvGrpSpPr>
            <p:nvPr/>
          </p:nvGrpSpPr>
          <p:grpSpPr bwMode="auto">
            <a:xfrm>
              <a:off x="9525" y="1580526"/>
              <a:ext cx="3740150" cy="3271838"/>
              <a:chOff x="38100" y="1638300"/>
              <a:chExt cx="3740151" cy="3272406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914400" y="1638300"/>
                <a:ext cx="2863851" cy="3272406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26647" name="TextBox 32"/>
              <p:cNvSpPr txBox="1">
                <a:spLocks noChangeArrowheads="1"/>
              </p:cNvSpPr>
              <p:nvPr/>
            </p:nvSpPr>
            <p:spPr bwMode="auto">
              <a:xfrm>
                <a:off x="38100" y="2171700"/>
                <a:ext cx="9629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latin typeface="Constantia" charset="0"/>
                  </a:rPr>
                  <a:t>Ecuación</a:t>
                </a:r>
              </a:p>
              <a:p>
                <a:r>
                  <a:rPr lang="en-US" sz="1400">
                    <a:latin typeface="Constantia" charset="0"/>
                  </a:rPr>
                  <a:t>Friedman</a:t>
                </a:r>
              </a:p>
            </p:txBody>
          </p:sp>
          <p:sp>
            <p:nvSpPr>
              <p:cNvPr id="26648" name="TextBox 33"/>
              <p:cNvSpPr txBox="1">
                <a:spLocks noChangeArrowheads="1"/>
              </p:cNvSpPr>
              <p:nvPr/>
            </p:nvSpPr>
            <p:spPr bwMode="auto">
              <a:xfrm>
                <a:off x="76200" y="4305300"/>
                <a:ext cx="91420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latin typeface="Constantia" charset="0"/>
                  </a:rPr>
                  <a:t>Ecuación</a:t>
                </a:r>
              </a:p>
              <a:p>
                <a:r>
                  <a:rPr lang="en-US" sz="1400">
                    <a:latin typeface="Constantia" charset="0"/>
                  </a:rPr>
                  <a:t>Estado</a:t>
                </a:r>
              </a:p>
            </p:txBody>
          </p:sp>
          <p:sp>
            <p:nvSpPr>
              <p:cNvPr id="26649" name="TextBox 34"/>
              <p:cNvSpPr txBox="1">
                <a:spLocks noChangeArrowheads="1"/>
              </p:cNvSpPr>
              <p:nvPr/>
            </p:nvSpPr>
            <p:spPr bwMode="auto">
              <a:xfrm>
                <a:off x="50800" y="3276600"/>
                <a:ext cx="91420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latin typeface="Constantia" charset="0"/>
                  </a:rPr>
                  <a:t>Ecuación</a:t>
                </a:r>
              </a:p>
              <a:p>
                <a:r>
                  <a:rPr lang="en-US" sz="1400">
                    <a:latin typeface="Constantia" charset="0"/>
                  </a:rPr>
                  <a:t> Balance</a:t>
                </a:r>
              </a:p>
            </p:txBody>
          </p:sp>
        </p:grpSp>
        <p:pic>
          <p:nvPicPr>
            <p:cNvPr id="2664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1100" y="1882775"/>
              <a:ext cx="2274888" cy="1060450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  <p:pic>
          <p:nvPicPr>
            <p:cNvPr id="26645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81075" y="2960688"/>
              <a:ext cx="2709863" cy="904875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1573213" y="4243423"/>
            <a:ext cx="1371600" cy="406400"/>
          </p:xfrm>
          <a:graphic>
            <a:graphicData uri="http://schemas.openxmlformats.org/presentationml/2006/ole">
              <p:oleObj spid="_x0000_s26629" name="Equation" r:id="rId5" imgW="558800" imgH="165100" progId="Equation.3">
                <p:embed/>
              </p:oleObj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86200" y="1633538"/>
            <a:ext cx="4027488" cy="3382962"/>
            <a:chOff x="3886200" y="1632939"/>
            <a:chExt cx="4027488" cy="3383560"/>
          </a:xfrm>
        </p:grpSpPr>
        <p:grpSp>
          <p:nvGrpSpPr>
            <p:cNvPr id="26636" name="Group 18"/>
            <p:cNvGrpSpPr>
              <a:grpSpLocks/>
            </p:cNvGrpSpPr>
            <p:nvPr/>
          </p:nvGrpSpPr>
          <p:grpSpPr bwMode="auto">
            <a:xfrm>
              <a:off x="3886200" y="1803400"/>
              <a:ext cx="4027488" cy="3213099"/>
              <a:chOff x="3886200" y="1803098"/>
              <a:chExt cx="4027488" cy="3213402"/>
            </a:xfrm>
          </p:grpSpPr>
          <p:pic>
            <p:nvPicPr>
              <p:cNvPr id="26637" name="Picture 6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659563" y="3216275"/>
                <a:ext cx="1254125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638" name="Picture 7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672138" y="4649788"/>
                <a:ext cx="987425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Right Brace 12"/>
              <p:cNvSpPr/>
              <p:nvPr/>
            </p:nvSpPr>
            <p:spPr>
              <a:xfrm>
                <a:off x="3886200" y="1802529"/>
                <a:ext cx="184150" cy="2959902"/>
              </a:xfrm>
              <a:prstGeom prst="rightBrac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12" name="Curved Right Arrow 11"/>
              <p:cNvSpPr/>
              <p:nvPr/>
            </p:nvSpPr>
            <p:spPr>
              <a:xfrm flipH="1">
                <a:off x="6959600" y="3804910"/>
                <a:ext cx="820738" cy="1049622"/>
              </a:xfrm>
              <a:prstGeom prst="curved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urved Right Arrow 15"/>
              <p:cNvSpPr/>
              <p:nvPr/>
            </p:nvSpPr>
            <p:spPr>
              <a:xfrm rot="7139790" flipH="1">
                <a:off x="4792597" y="3668538"/>
                <a:ext cx="484319" cy="1414463"/>
              </a:xfrm>
              <a:prstGeom prst="curvedRightArrow">
                <a:avLst>
                  <a:gd name="adj1" fmla="val 25000"/>
                  <a:gd name="adj2" fmla="val 83902"/>
                  <a:gd name="adj3" fmla="val 2500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urved Right Arrow 16"/>
              <p:cNvSpPr/>
              <p:nvPr/>
            </p:nvSpPr>
            <p:spPr>
              <a:xfrm rot="17159060" flipH="1">
                <a:off x="5920470" y="1998843"/>
                <a:ext cx="820960" cy="1504950"/>
              </a:xfrm>
              <a:prstGeom prst="curved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4298820" y="2868613"/>
            <a:ext cx="1247775" cy="1000125"/>
          </p:xfrm>
          <a:graphic>
            <a:graphicData uri="http://schemas.openxmlformats.org/presentationml/2006/ole">
              <p:oleObj spid="_x0000_s26627" name="Equation" r:id="rId8" imgW="508000" imgH="406400" progId="Equation.3">
                <p:embed/>
              </p:oleObj>
            </a:graphicData>
          </a:graphic>
        </p:graphicFrame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5546595" y="1632939"/>
            <a:ext cx="1871662" cy="500062"/>
          </p:xfrm>
          <a:graphic>
            <a:graphicData uri="http://schemas.openxmlformats.org/presentationml/2006/ole">
              <p:oleObj spid="_x0000_s26628" name="Equation" r:id="rId9" imgW="762000" imgH="203200" progId="Equation.3">
                <p:embed/>
              </p:oleObj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567363" y="3657600"/>
            <a:ext cx="3133725" cy="2973388"/>
            <a:chOff x="5567363" y="3657600"/>
            <a:chExt cx="3133725" cy="2973388"/>
          </a:xfrm>
        </p:grpSpPr>
        <p:grpSp>
          <p:nvGrpSpPr>
            <p:cNvPr id="26634" name="Group 31"/>
            <p:cNvGrpSpPr>
              <a:grpSpLocks/>
            </p:cNvGrpSpPr>
            <p:nvPr/>
          </p:nvGrpSpPr>
          <p:grpSpPr bwMode="auto">
            <a:xfrm>
              <a:off x="6094413" y="3657600"/>
              <a:ext cx="2606675" cy="2973388"/>
              <a:chOff x="6094411" y="3657600"/>
              <a:chExt cx="2606676" cy="2973388"/>
            </a:xfrm>
          </p:grpSpPr>
          <p:cxnSp>
            <p:nvCxnSpPr>
              <p:cNvPr id="24" name="Elbow Connector 23"/>
              <p:cNvCxnSpPr/>
              <p:nvPr/>
            </p:nvCxnSpPr>
            <p:spPr>
              <a:xfrm rot="16200000" flipH="1">
                <a:off x="5557836" y="4194175"/>
                <a:ext cx="1790700" cy="717550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6626" name="Object 2"/>
            <p:cNvGraphicFramePr>
              <a:graphicFrameLocks noChangeAspect="1"/>
            </p:cNvGraphicFramePr>
            <p:nvPr/>
          </p:nvGraphicFramePr>
          <p:xfrm>
            <a:off x="5567363" y="5243513"/>
            <a:ext cx="2565400" cy="1262062"/>
          </p:xfrm>
          <a:graphic>
            <a:graphicData uri="http://schemas.openxmlformats.org/presentationml/2006/ole">
              <p:oleObj spid="_x0000_s26626" name="Equation" r:id="rId10" imgW="1193800" imgH="584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2087563" y="519113"/>
            <a:ext cx="5059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nstantia" charset="0"/>
              </a:rPr>
              <a:t> EJEMPLOS DE MODELO COSMOLÓGICO –I-</a:t>
            </a:r>
          </a:p>
        </p:txBody>
      </p:sp>
      <p:sp>
        <p:nvSpPr>
          <p:cNvPr id="42029" name="TextBox 2"/>
          <p:cNvSpPr txBox="1">
            <a:spLocks noChangeArrowheads="1"/>
          </p:cNvSpPr>
          <p:nvPr/>
        </p:nvSpPr>
        <p:spPr bwMode="auto">
          <a:xfrm>
            <a:off x="749300" y="936625"/>
            <a:ext cx="5424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tantia" charset="0"/>
              </a:rPr>
              <a:t>Universo de materia: Modelo de Einstein –de Sitter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50863" y="1752600"/>
            <a:ext cx="1222375" cy="712788"/>
            <a:chOff x="551480" y="1752600"/>
            <a:chExt cx="1222397" cy="712232"/>
          </a:xfrm>
        </p:grpSpPr>
        <p:pic>
          <p:nvPicPr>
            <p:cNvPr id="2769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2800" y="1827213"/>
              <a:ext cx="7889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95" name="TextBox 24"/>
            <p:cNvSpPr txBox="1">
              <a:spLocks noChangeArrowheads="1"/>
            </p:cNvSpPr>
            <p:nvPr/>
          </p:nvSpPr>
          <p:spPr bwMode="auto">
            <a:xfrm>
              <a:off x="800100" y="2095500"/>
              <a:ext cx="7549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Polvo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1480" y="1752600"/>
              <a:ext cx="1222397" cy="685265"/>
            </a:xfrm>
            <a:prstGeom prst="rect">
              <a:avLst/>
            </a:prstGeom>
            <a:noFill/>
            <a:ln w="31750">
              <a:solidFill>
                <a:srgbClr val="008000"/>
              </a:solidFill>
            </a:ln>
            <a:effectLst>
              <a:outerShdw blurRad="50800" dist="38100" dir="2460000" sx="101000" sy="101000" rotWithShape="0">
                <a:schemeClr val="tx1">
                  <a:alpha val="8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993900" y="1570038"/>
            <a:ext cx="2768600" cy="1149350"/>
            <a:chOff x="1993901" y="1570038"/>
            <a:chExt cx="2768599" cy="1149350"/>
          </a:xfrm>
        </p:grpSpPr>
        <p:grpSp>
          <p:nvGrpSpPr>
            <p:cNvPr id="27681" name="Group 38"/>
            <p:cNvGrpSpPr>
              <a:grpSpLocks/>
            </p:cNvGrpSpPr>
            <p:nvPr/>
          </p:nvGrpSpPr>
          <p:grpSpPr bwMode="auto">
            <a:xfrm>
              <a:off x="1993901" y="1801813"/>
              <a:ext cx="2173458" cy="917575"/>
              <a:chOff x="1993429" y="1839818"/>
              <a:chExt cx="2173852" cy="917114"/>
            </a:xfrm>
          </p:grpSpPr>
          <p:sp>
            <p:nvSpPr>
              <p:cNvPr id="22" name="Notched Right Arrow 21"/>
              <p:cNvSpPr/>
              <p:nvPr/>
            </p:nvSpPr>
            <p:spPr>
              <a:xfrm>
                <a:off x="1993429" y="1839818"/>
                <a:ext cx="517619" cy="406196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27684" name="TextBox 25"/>
              <p:cNvSpPr txBox="1">
                <a:spLocks noChangeArrowheads="1"/>
              </p:cNvSpPr>
              <p:nvPr/>
            </p:nvSpPr>
            <p:spPr bwMode="auto">
              <a:xfrm>
                <a:off x="2806700" y="2387600"/>
                <a:ext cx="136058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Constantia" charset="0"/>
                  </a:rPr>
                  <a:t>Ec. Balance</a:t>
                </a:r>
              </a:p>
            </p:txBody>
          </p:sp>
        </p:grpSp>
        <p:pic>
          <p:nvPicPr>
            <p:cNvPr id="27682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2550" y="1570038"/>
              <a:ext cx="2139950" cy="766762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</p:grp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275" y="3076575"/>
            <a:ext cx="1255713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939800" y="3106738"/>
            <a:ext cx="4400549" cy="3117845"/>
            <a:chOff x="939800" y="3094038"/>
            <a:chExt cx="4400549" cy="3117845"/>
          </a:xfrm>
        </p:grpSpPr>
        <p:grpSp>
          <p:nvGrpSpPr>
            <p:cNvPr id="27671" name="Group 53"/>
            <p:cNvGrpSpPr>
              <a:grpSpLocks/>
            </p:cNvGrpSpPr>
            <p:nvPr/>
          </p:nvGrpSpPr>
          <p:grpSpPr bwMode="auto">
            <a:xfrm>
              <a:off x="939800" y="3094038"/>
              <a:ext cx="4400549" cy="3117845"/>
              <a:chOff x="901654" y="3081545"/>
              <a:chExt cx="4400183" cy="311768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205559" y="5834043"/>
                <a:ext cx="2462799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419847" y="5065843"/>
                <a:ext cx="15348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75" name="Picture 9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01654" y="4267232"/>
                <a:ext cx="233362" cy="211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Freeform 16"/>
              <p:cNvSpPr/>
              <p:nvPr/>
            </p:nvSpPr>
            <p:spPr>
              <a:xfrm>
                <a:off x="1190555" y="4848335"/>
                <a:ext cx="2477881" cy="947688"/>
              </a:xfrm>
              <a:custGeom>
                <a:avLst/>
                <a:gdLst>
                  <a:gd name="connsiteX0" fmla="*/ 0 w 617800"/>
                  <a:gd name="connsiteY0" fmla="*/ 480561 h 480561"/>
                  <a:gd name="connsiteX1" fmla="*/ 171611 w 617800"/>
                  <a:gd name="connsiteY1" fmla="*/ 251722 h 480561"/>
                  <a:gd name="connsiteX2" fmla="*/ 411867 w 617800"/>
                  <a:gd name="connsiteY2" fmla="*/ 68652 h 480561"/>
                  <a:gd name="connsiteX3" fmla="*/ 617800 w 617800"/>
                  <a:gd name="connsiteY3" fmla="*/ 0 h 480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7800" h="480561">
                    <a:moveTo>
                      <a:pt x="0" y="480561"/>
                    </a:moveTo>
                    <a:cubicBezTo>
                      <a:pt x="51483" y="400467"/>
                      <a:pt x="102967" y="320373"/>
                      <a:pt x="171611" y="251722"/>
                    </a:cubicBezTo>
                    <a:cubicBezTo>
                      <a:pt x="240255" y="183071"/>
                      <a:pt x="337502" y="110606"/>
                      <a:pt x="411867" y="68652"/>
                    </a:cubicBezTo>
                    <a:cubicBezTo>
                      <a:pt x="486232" y="26698"/>
                      <a:pt x="552016" y="13349"/>
                      <a:pt x="617800" y="0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pic>
            <p:nvPicPr>
              <p:cNvPr id="27677" name="Picture 1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924128" y="5835688"/>
                <a:ext cx="260350" cy="363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2741399" y="5381708"/>
                <a:ext cx="8603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Notched Right Arrow 28"/>
              <p:cNvSpPr/>
              <p:nvPr/>
            </p:nvSpPr>
            <p:spPr>
              <a:xfrm>
                <a:off x="2717601" y="3297429"/>
                <a:ext cx="517482" cy="406377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49400" y="3081545"/>
                <a:ext cx="1352437" cy="769897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27672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37038" y="3305175"/>
              <a:ext cx="898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5413375" y="3865563"/>
            <a:ext cx="3097213" cy="2214580"/>
            <a:chOff x="5413375" y="3116263"/>
            <a:chExt cx="3097213" cy="2214580"/>
          </a:xfrm>
        </p:grpSpPr>
        <p:grpSp>
          <p:nvGrpSpPr>
            <p:cNvPr id="27665" name="Group 57"/>
            <p:cNvGrpSpPr>
              <a:grpSpLocks/>
            </p:cNvGrpSpPr>
            <p:nvPr/>
          </p:nvGrpSpPr>
          <p:grpSpPr bwMode="auto">
            <a:xfrm>
              <a:off x="5413375" y="3286126"/>
              <a:ext cx="3097213" cy="2044717"/>
              <a:chOff x="5413515" y="3298895"/>
              <a:chExt cx="3097687" cy="2045001"/>
            </a:xfrm>
          </p:grpSpPr>
          <p:grpSp>
            <p:nvGrpSpPr>
              <p:cNvPr id="27667" name="Group 45"/>
              <p:cNvGrpSpPr>
                <a:grpSpLocks/>
              </p:cNvGrpSpPr>
              <p:nvPr/>
            </p:nvGrpSpPr>
            <p:grpSpPr bwMode="auto">
              <a:xfrm>
                <a:off x="6936402" y="3903663"/>
                <a:ext cx="1574800" cy="1440233"/>
                <a:chOff x="6936402" y="3903663"/>
                <a:chExt cx="1574800" cy="1440233"/>
              </a:xfrm>
            </p:grpSpPr>
            <p:pic>
              <p:nvPicPr>
                <p:cNvPr id="27669" name="Picture 16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6936402" y="4494584"/>
                  <a:ext cx="1574800" cy="849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8" name="Notched Right Arrow 27"/>
                <p:cNvSpPr/>
                <p:nvPr/>
              </p:nvSpPr>
              <p:spPr>
                <a:xfrm rot="5400000">
                  <a:off x="6972682" y="3959399"/>
                  <a:ext cx="517598" cy="406462"/>
                </a:xfrm>
                <a:prstGeom prst="notched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/>
                </a:p>
              </p:txBody>
            </p:sp>
          </p:grpSp>
          <p:sp>
            <p:nvSpPr>
              <p:cNvPr id="35" name="Notched Right Arrow 34"/>
              <p:cNvSpPr/>
              <p:nvPr/>
            </p:nvSpPr>
            <p:spPr>
              <a:xfrm>
                <a:off x="5413515" y="3298895"/>
                <a:ext cx="517604" cy="404869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27666" name="Picture 10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202363" y="3116263"/>
              <a:ext cx="1462087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4972050" y="1549400"/>
            <a:ext cx="4349750" cy="1152525"/>
            <a:chOff x="4972050" y="1549400"/>
            <a:chExt cx="4349750" cy="1152535"/>
          </a:xfrm>
        </p:grpSpPr>
        <p:grpSp>
          <p:nvGrpSpPr>
            <p:cNvPr id="27659" name="Group 48"/>
            <p:cNvGrpSpPr>
              <a:grpSpLocks/>
            </p:cNvGrpSpPr>
            <p:nvPr/>
          </p:nvGrpSpPr>
          <p:grpSpPr bwMode="auto">
            <a:xfrm>
              <a:off x="4972050" y="1776414"/>
              <a:ext cx="4349750" cy="925521"/>
              <a:chOff x="4972403" y="1815054"/>
              <a:chExt cx="4349397" cy="925487"/>
            </a:xfrm>
          </p:grpSpPr>
          <p:sp>
            <p:nvSpPr>
              <p:cNvPr id="27662" name="TextBox 26"/>
              <p:cNvSpPr txBox="1">
                <a:spLocks noChangeArrowheads="1"/>
              </p:cNvSpPr>
              <p:nvPr/>
            </p:nvSpPr>
            <p:spPr bwMode="auto">
              <a:xfrm>
                <a:off x="7629526" y="2371209"/>
                <a:ext cx="16922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Constantia" charset="0"/>
                  </a:rPr>
                  <a:t>Ec. Friedman</a:t>
                </a:r>
              </a:p>
            </p:txBody>
          </p:sp>
          <p:grpSp>
            <p:nvGrpSpPr>
              <p:cNvPr id="27663" name="Group 39"/>
              <p:cNvGrpSpPr>
                <a:grpSpLocks/>
              </p:cNvGrpSpPr>
              <p:nvPr/>
            </p:nvGrpSpPr>
            <p:grpSpPr bwMode="auto">
              <a:xfrm>
                <a:off x="4972403" y="1815054"/>
                <a:ext cx="517483" cy="404797"/>
                <a:chOff x="4972403" y="1954754"/>
                <a:chExt cx="517483" cy="404797"/>
              </a:xfrm>
            </p:grpSpPr>
            <p:sp>
              <p:nvSpPr>
                <p:cNvPr id="23" name="Notched Right Arrow 22"/>
                <p:cNvSpPr/>
                <p:nvPr/>
              </p:nvSpPr>
              <p:spPr>
                <a:xfrm>
                  <a:off x="4972403" y="1954755"/>
                  <a:ext cx="517483" cy="404801"/>
                </a:xfrm>
                <a:prstGeom prst="notched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/>
                </a:p>
              </p:txBody>
            </p:sp>
          </p:grpSp>
        </p:grpSp>
        <p:pic>
          <p:nvPicPr>
            <p:cNvPr id="27660" name="Picture 7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578475" y="1579563"/>
              <a:ext cx="901700" cy="769937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  <p:pic>
          <p:nvPicPr>
            <p:cNvPr id="27661" name="Picture 2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961188" y="1549400"/>
              <a:ext cx="1770062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2087563" y="519113"/>
            <a:ext cx="5059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nstantia" charset="0"/>
              </a:rPr>
              <a:t> EJEMPLOS DE MODELO COSMOLÓGICO –I-</a:t>
            </a:r>
          </a:p>
        </p:txBody>
      </p:sp>
      <p:sp>
        <p:nvSpPr>
          <p:cNvPr id="42029" name="TextBox 2"/>
          <p:cNvSpPr txBox="1">
            <a:spLocks noChangeArrowheads="1"/>
          </p:cNvSpPr>
          <p:nvPr/>
        </p:nvSpPr>
        <p:spPr bwMode="auto">
          <a:xfrm>
            <a:off x="749300" y="936625"/>
            <a:ext cx="5424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tantia" charset="0"/>
              </a:rPr>
              <a:t>Universo de materia: Modelo de Einstein –de Sitter</a:t>
            </a:r>
          </a:p>
        </p:txBody>
      </p:sp>
      <p:pic>
        <p:nvPicPr>
          <p:cNvPr id="2769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7601" y="3730528"/>
            <a:ext cx="925324" cy="72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Elbow Connector 29"/>
          <p:cNvCxnSpPr/>
          <p:nvPr/>
        </p:nvCxnSpPr>
        <p:spPr bwMode="auto">
          <a:xfrm rot="5400000">
            <a:off x="2647157" y="2939258"/>
            <a:ext cx="1003300" cy="8175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90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13742" y="4619625"/>
            <a:ext cx="11238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8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6044" y="2846388"/>
            <a:ext cx="701393" cy="72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Elbow Connector 31"/>
          <p:cNvCxnSpPr/>
          <p:nvPr/>
        </p:nvCxnSpPr>
        <p:spPr bwMode="auto">
          <a:xfrm>
            <a:off x="3443287" y="4065587"/>
            <a:ext cx="1363578" cy="314448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2625725" y="5367339"/>
            <a:ext cx="2" cy="158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3568699" y="2078038"/>
            <a:ext cx="1844675" cy="769937"/>
          </a:xfrm>
          <a:prstGeom prst="rect">
            <a:avLst/>
          </a:prstGeom>
          <a:noFill/>
          <a:ln w="31750">
            <a:solidFill>
              <a:srgbClr val="008000"/>
            </a:solidFill>
          </a:ln>
          <a:effectLst>
            <a:outerShdw blurRad="50800" dist="38100" dir="2460000" sx="101000" sy="101000" rotWithShape="0">
              <a:schemeClr val="tx1">
                <a:alpha val="8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7672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90738" y="2289175"/>
            <a:ext cx="8985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4938712" y="4395787"/>
          <a:ext cx="2368725" cy="607903"/>
        </p:xfrm>
        <a:graphic>
          <a:graphicData uri="http://schemas.openxmlformats.org/presentationml/2006/ole">
            <p:oleObj spid="_x0000_s35842" name="Equation" r:id="rId8" imgW="1435100" imgH="368300" progId="Equation.3">
              <p:embed/>
            </p:oleObj>
          </a:graphicData>
        </a:graphic>
      </p:graphicFrame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63963" y="2227263"/>
            <a:ext cx="14620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Elbow Connector 56"/>
          <p:cNvCxnSpPr/>
          <p:nvPr/>
        </p:nvCxnSpPr>
        <p:spPr bwMode="auto">
          <a:xfrm>
            <a:off x="5413374" y="2624138"/>
            <a:ext cx="1192670" cy="652462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 bwMode="auto">
          <a:xfrm rot="16200000" flipH="1">
            <a:off x="4883148" y="5049043"/>
            <a:ext cx="1060450" cy="74136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5445125" y="5886450"/>
          <a:ext cx="3543300" cy="608013"/>
        </p:xfrm>
        <a:graphic>
          <a:graphicData uri="http://schemas.openxmlformats.org/presentationml/2006/ole">
            <p:oleObj spid="_x0000_s35843" name="Equation" r:id="rId10" imgW="2146300" imgH="368300" progId="Equation.3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612900" y="5816601"/>
          <a:ext cx="2054225" cy="319004"/>
        </p:xfrm>
        <a:graphic>
          <a:graphicData uri="http://schemas.openxmlformats.org/presentationml/2006/ole">
            <p:oleObj spid="_x0000_s35844" name="Equation" r:id="rId11" imgW="1308100" imgH="203200" progId="Equation.3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6132333" y="3864442"/>
          <a:ext cx="1586091" cy="402289"/>
        </p:xfrm>
        <a:graphic>
          <a:graphicData uri="http://schemas.openxmlformats.org/presentationml/2006/ole">
            <p:oleObj spid="_x0000_s35845" name="Equation" r:id="rId12" imgW="8001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1922463" y="595313"/>
            <a:ext cx="4981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Constantia" charset="0"/>
              </a:rPr>
              <a:t>EJEMPLO DE MODELO COSMOLÓGICO </a:t>
            </a:r>
            <a:r>
              <a:rPr lang="en-US" sz="1800" b="1" dirty="0" smtClean="0">
                <a:latin typeface="Constantia" charset="0"/>
              </a:rPr>
              <a:t>-II</a:t>
            </a:r>
            <a:endParaRPr lang="en-US" sz="1800" b="1" dirty="0">
              <a:latin typeface="Constantia" charset="0"/>
            </a:endParaRPr>
          </a:p>
        </p:txBody>
      </p:sp>
      <p:sp>
        <p:nvSpPr>
          <p:cNvPr id="45060" name="TextBox 2"/>
          <p:cNvSpPr txBox="1">
            <a:spLocks noChangeArrowheads="1"/>
          </p:cNvSpPr>
          <p:nvPr/>
        </p:nvSpPr>
        <p:spPr bwMode="auto">
          <a:xfrm>
            <a:off x="584200" y="1063625"/>
            <a:ext cx="4329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tantia" charset="0"/>
              </a:rPr>
              <a:t>Universo de “vacío”: Modelo de de-Sitter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612062" y="3859221"/>
            <a:ext cx="1141413" cy="1187443"/>
            <a:chOff x="6330027" y="3858852"/>
            <a:chExt cx="1140747" cy="1187777"/>
          </a:xfrm>
        </p:grpSpPr>
        <p:pic>
          <p:nvPicPr>
            <p:cNvPr id="30754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4001" y="4693500"/>
              <a:ext cx="866773" cy="353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" name="Elbow Connector 25"/>
            <p:cNvCxnSpPr/>
            <p:nvPr/>
          </p:nvCxnSpPr>
          <p:spPr>
            <a:xfrm rot="16200000" flipH="1">
              <a:off x="6276545" y="3912334"/>
              <a:ext cx="765392" cy="65842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84175" y="1571625"/>
            <a:ext cx="4710113" cy="1428750"/>
            <a:chOff x="384175" y="1571625"/>
            <a:chExt cx="4710113" cy="1428750"/>
          </a:xfrm>
        </p:grpSpPr>
        <p:pic>
          <p:nvPicPr>
            <p:cNvPr id="30752" name="Picture 27" descr="Imagen 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175" y="1571625"/>
              <a:ext cx="20002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27350" y="1735138"/>
              <a:ext cx="2166938" cy="766762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881688" y="3821113"/>
            <a:ext cx="1771650" cy="2073275"/>
            <a:chOff x="5881688" y="3859213"/>
            <a:chExt cx="1771650" cy="2073275"/>
          </a:xfrm>
        </p:grpSpPr>
        <p:pic>
          <p:nvPicPr>
            <p:cNvPr id="30750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881688" y="4397375"/>
              <a:ext cx="1771650" cy="1535113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  <p:cxnSp>
          <p:nvCxnSpPr>
            <p:cNvPr id="33" name="Elbow Connector 32"/>
            <p:cNvCxnSpPr/>
            <p:nvPr/>
          </p:nvCxnSpPr>
          <p:spPr bwMode="auto">
            <a:xfrm rot="5400000">
              <a:off x="6616700" y="3883026"/>
              <a:ext cx="561975" cy="51435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95300" y="2938463"/>
            <a:ext cx="4622800" cy="2041525"/>
            <a:chOff x="495300" y="2938463"/>
            <a:chExt cx="4622800" cy="2042001"/>
          </a:xfrm>
        </p:grpSpPr>
        <p:pic>
          <p:nvPicPr>
            <p:cNvPr id="30746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76675" y="2938463"/>
              <a:ext cx="1241425" cy="898525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  <p:pic>
          <p:nvPicPr>
            <p:cNvPr id="30747" name="Picture 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98475" y="3267075"/>
              <a:ext cx="1452563" cy="369888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  <p:cxnSp>
          <p:nvCxnSpPr>
            <p:cNvPr id="27" name="Elbow Connector 26"/>
            <p:cNvCxnSpPr/>
            <p:nvPr/>
          </p:nvCxnSpPr>
          <p:spPr bwMode="auto">
            <a:xfrm rot="16200000" flipH="1">
              <a:off x="569036" y="3718958"/>
              <a:ext cx="709777" cy="48895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49" name="TextBox 29"/>
            <p:cNvSpPr txBox="1">
              <a:spLocks noChangeArrowheads="1"/>
            </p:cNvSpPr>
            <p:nvPr/>
          </p:nvSpPr>
          <p:spPr bwMode="auto">
            <a:xfrm>
              <a:off x="495300" y="4241800"/>
              <a:ext cx="2090749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Constante Cosmológica</a:t>
              </a:r>
            </a:p>
            <a:p>
              <a:r>
                <a:rPr lang="en-US" sz="1400"/>
                <a:t>Energía del vacío</a:t>
              </a:r>
            </a:p>
            <a:p>
              <a:r>
                <a:rPr lang="en-US" sz="1400"/>
                <a:t>Energía oscura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721350" y="1279525"/>
            <a:ext cx="2862263" cy="1273175"/>
            <a:chOff x="5721306" y="1279624"/>
            <a:chExt cx="2862034" cy="1273076"/>
          </a:xfrm>
        </p:grpSpPr>
        <p:grpSp>
          <p:nvGrpSpPr>
            <p:cNvPr id="30742" name="Group 28"/>
            <p:cNvGrpSpPr>
              <a:grpSpLocks/>
            </p:cNvGrpSpPr>
            <p:nvPr/>
          </p:nvGrpSpPr>
          <p:grpSpPr bwMode="auto">
            <a:xfrm>
              <a:off x="5721306" y="1781918"/>
              <a:ext cx="2487658" cy="770782"/>
              <a:chOff x="5721236" y="1782470"/>
              <a:chExt cx="2487595" cy="770230"/>
            </a:xfrm>
          </p:grpSpPr>
          <p:pic>
            <p:nvPicPr>
              <p:cNvPr id="30744" name="Picture 4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721236" y="1782470"/>
                <a:ext cx="2432163" cy="735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7048246" y="1808754"/>
                <a:ext cx="1160341" cy="743946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30743" name="TextBox 35"/>
            <p:cNvSpPr txBox="1">
              <a:spLocks noChangeArrowheads="1"/>
            </p:cNvSpPr>
            <p:nvPr/>
          </p:nvSpPr>
          <p:spPr bwMode="auto">
            <a:xfrm>
              <a:off x="6053130" y="1279624"/>
              <a:ext cx="25302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Ecuación de estado del vacío</a:t>
              </a: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93688" y="2962275"/>
            <a:ext cx="8345487" cy="3405188"/>
            <a:chOff x="293676" y="2962275"/>
            <a:chExt cx="8345499" cy="3404989"/>
          </a:xfrm>
        </p:grpSpPr>
        <p:grpSp>
          <p:nvGrpSpPr>
            <p:cNvPr id="30730" name="Group 29"/>
            <p:cNvGrpSpPr>
              <a:grpSpLocks/>
            </p:cNvGrpSpPr>
            <p:nvPr/>
          </p:nvGrpSpPr>
          <p:grpSpPr bwMode="auto">
            <a:xfrm>
              <a:off x="1930400" y="2962275"/>
              <a:ext cx="6708775" cy="3287713"/>
              <a:chOff x="228600" y="2962078"/>
              <a:chExt cx="6708775" cy="328791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228600" y="5886394"/>
                <a:ext cx="3922406" cy="317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 len="lg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902495" y="5116608"/>
                <a:ext cx="153480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 len="lg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16"/>
              <p:cNvSpPr/>
              <p:nvPr/>
            </p:nvSpPr>
            <p:spPr>
              <a:xfrm flipH="1" flipV="1">
                <a:off x="228590" y="4886131"/>
                <a:ext cx="2863854" cy="779464"/>
              </a:xfrm>
              <a:custGeom>
                <a:avLst/>
                <a:gdLst>
                  <a:gd name="connsiteX0" fmla="*/ 0 w 617800"/>
                  <a:gd name="connsiteY0" fmla="*/ 480561 h 480561"/>
                  <a:gd name="connsiteX1" fmla="*/ 171611 w 617800"/>
                  <a:gd name="connsiteY1" fmla="*/ 251722 h 480561"/>
                  <a:gd name="connsiteX2" fmla="*/ 411867 w 617800"/>
                  <a:gd name="connsiteY2" fmla="*/ 68652 h 480561"/>
                  <a:gd name="connsiteX3" fmla="*/ 617800 w 617800"/>
                  <a:gd name="connsiteY3" fmla="*/ 0 h 480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7800" h="480561">
                    <a:moveTo>
                      <a:pt x="0" y="480561"/>
                    </a:moveTo>
                    <a:cubicBezTo>
                      <a:pt x="51483" y="400467"/>
                      <a:pt x="102967" y="320373"/>
                      <a:pt x="171611" y="251722"/>
                    </a:cubicBezTo>
                    <a:cubicBezTo>
                      <a:pt x="240255" y="183071"/>
                      <a:pt x="337502" y="110606"/>
                      <a:pt x="411867" y="68652"/>
                    </a:cubicBezTo>
                    <a:cubicBezTo>
                      <a:pt x="486232" y="26698"/>
                      <a:pt x="552016" y="13349"/>
                      <a:pt x="617800" y="0"/>
                    </a:cubicBezTo>
                  </a:path>
                </a:pathLst>
              </a:custGeom>
              <a:ln w="3810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pic>
            <p:nvPicPr>
              <p:cNvPr id="30738" name="Picture 10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552700" y="5886450"/>
                <a:ext cx="26035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2277262" y="5501288"/>
                <a:ext cx="73025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Notched Right Arrow 17"/>
              <p:cNvSpPr/>
              <p:nvPr/>
            </p:nvSpPr>
            <p:spPr>
              <a:xfrm>
                <a:off x="4038596" y="3203378"/>
                <a:ext cx="517526" cy="404814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926010" y="2962078"/>
                <a:ext cx="2011365" cy="823914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30731" name="Picture 8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799263" y="3132138"/>
              <a:ext cx="1531937" cy="476250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  <p:sp>
          <p:nvSpPr>
            <p:cNvPr id="30732" name="TextBox 30"/>
            <p:cNvSpPr txBox="1">
              <a:spLocks noChangeArrowheads="1"/>
            </p:cNvSpPr>
            <p:nvPr/>
          </p:nvSpPr>
          <p:spPr bwMode="auto">
            <a:xfrm>
              <a:off x="293676" y="6059487"/>
              <a:ext cx="14922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No hay big bang </a:t>
              </a:r>
            </a:p>
          </p:txBody>
        </p:sp>
        <p:cxnSp>
          <p:nvCxnSpPr>
            <p:cNvPr id="32" name="Elbow Connector 31"/>
            <p:cNvCxnSpPr/>
            <p:nvPr/>
          </p:nvCxnSpPr>
          <p:spPr bwMode="auto">
            <a:xfrm flipV="1">
              <a:off x="831839" y="5867230"/>
              <a:ext cx="666751" cy="16667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34" name="TextBox 37"/>
            <p:cNvSpPr txBox="1">
              <a:spLocks noChangeArrowheads="1"/>
            </p:cNvSpPr>
            <p:nvPr/>
          </p:nvSpPr>
          <p:spPr bwMode="auto">
            <a:xfrm>
              <a:off x="3060700" y="4216400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</p:grp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899150" y="6034088"/>
          <a:ext cx="2012950" cy="403225"/>
        </p:xfrm>
        <a:graphic>
          <a:graphicData uri="http://schemas.openxmlformats.org/presentationml/2006/ole">
            <p:oleObj spid="_x0000_s28675" name="Equation" r:id="rId12" imgW="10160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2756636" y="595313"/>
            <a:ext cx="38879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 smtClean="0">
                <a:latin typeface="Constantia" charset="0"/>
              </a:rPr>
              <a:t>DOS </a:t>
            </a:r>
            <a:r>
              <a:rPr lang="en-US" sz="1800" b="1" dirty="0">
                <a:latin typeface="Constantia" charset="0"/>
              </a:rPr>
              <a:t>MODELOS COSMOLOGICOS</a:t>
            </a:r>
          </a:p>
          <a:p>
            <a:pPr algn="ctr"/>
            <a:r>
              <a:rPr lang="en-US" sz="1800" b="1" dirty="0">
                <a:latin typeface="Constantia" charset="0"/>
              </a:rPr>
              <a:t>RESUMEN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-15875" y="1536700"/>
          <a:ext cx="9144000" cy="310895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24000"/>
                <a:gridCol w="1666875"/>
                <a:gridCol w="1381125"/>
                <a:gridCol w="1524000"/>
                <a:gridCol w="1524000"/>
                <a:gridCol w="1524000"/>
              </a:tblGrid>
              <a:tr h="749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Nombre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Constituyente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Ec. </a:t>
                      </a:r>
                      <a:r>
                        <a:rPr lang="en-US" dirty="0" err="1" smtClean="0"/>
                        <a:t>estado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Fac. </a:t>
                      </a:r>
                      <a:r>
                        <a:rPr lang="en-US" dirty="0" err="1" smtClean="0"/>
                        <a:t>Escala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a(t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69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Einstein – de Sitter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 - Sitter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784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2771775"/>
            <a:ext cx="593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5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0800" y="265588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6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1950" y="2592388"/>
            <a:ext cx="306388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7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43875" y="2592388"/>
            <a:ext cx="223838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2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01025" y="4081463"/>
            <a:ext cx="28575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3" name="Picture 2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63913" y="4144963"/>
            <a:ext cx="958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4" name="Picture 2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45063" y="4170363"/>
            <a:ext cx="6778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5" name="Picture 2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69050" y="4206875"/>
            <a:ext cx="688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2692400" y="571500"/>
            <a:ext cx="347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latin typeface="Constantia" charset="0"/>
              </a:rPr>
              <a:t>HORIZONTE DE PARTÍCULAS</a:t>
            </a:r>
            <a:endParaRPr lang="en-US" sz="1800" b="1" dirty="0">
              <a:latin typeface="Constantia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90500" y="1346200"/>
            <a:ext cx="6478588" cy="3028950"/>
            <a:chOff x="190500" y="1625600"/>
            <a:chExt cx="6478517" cy="302895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90500" y="4195706"/>
              <a:ext cx="5024979" cy="1116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6200000" flipV="1">
              <a:off x="1134041" y="2936741"/>
              <a:ext cx="2480174" cy="37756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79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32000" y="2025650"/>
              <a:ext cx="260350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2381226" y="2463800"/>
              <a:ext cx="1873229" cy="1744663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507997" y="2478088"/>
              <a:ext cx="1847830" cy="1692275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264534" y="3144044"/>
              <a:ext cx="2149475" cy="1587"/>
            </a:xfrm>
            <a:prstGeom prst="line">
              <a:avLst/>
            </a:prstGeom>
            <a:ln w="31750">
              <a:solidFill>
                <a:srgbClr val="00009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3178924" y="3169444"/>
              <a:ext cx="2149475" cy="1587"/>
            </a:xfrm>
            <a:prstGeom prst="line">
              <a:avLst/>
            </a:prstGeom>
            <a:ln w="31750">
              <a:solidFill>
                <a:srgbClr val="00009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35755" y="3169444"/>
              <a:ext cx="2149475" cy="1587"/>
            </a:xfrm>
            <a:prstGeom prst="line">
              <a:avLst/>
            </a:prstGeom>
            <a:ln w="31750">
              <a:solidFill>
                <a:srgbClr val="00009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-554835" y="3131344"/>
              <a:ext cx="2149475" cy="1587"/>
            </a:xfrm>
            <a:prstGeom prst="line">
              <a:avLst/>
            </a:prstGeom>
            <a:ln w="31750">
              <a:solidFill>
                <a:srgbClr val="00009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190500" y="2414588"/>
              <a:ext cx="5024383" cy="49212"/>
            </a:xfrm>
            <a:prstGeom prst="line">
              <a:avLst/>
            </a:prstGeom>
            <a:ln w="31750">
              <a:solidFill>
                <a:srgbClr val="008000"/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00" name="TextBox 36"/>
            <p:cNvSpPr txBox="1">
              <a:spLocks noChangeArrowheads="1"/>
            </p:cNvSpPr>
            <p:nvPr/>
          </p:nvSpPr>
          <p:spPr bwMode="auto">
            <a:xfrm>
              <a:off x="3200400" y="1676400"/>
              <a:ext cx="3395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A</a:t>
              </a:r>
            </a:p>
          </p:txBody>
        </p:sp>
        <p:sp>
          <p:nvSpPr>
            <p:cNvPr id="32801" name="TextBox 37"/>
            <p:cNvSpPr txBox="1">
              <a:spLocks noChangeArrowheads="1"/>
            </p:cNvSpPr>
            <p:nvPr/>
          </p:nvSpPr>
          <p:spPr bwMode="auto">
            <a:xfrm>
              <a:off x="4076700" y="1714500"/>
              <a:ext cx="3355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B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5400000">
              <a:off x="3953616" y="3131344"/>
              <a:ext cx="2149475" cy="1587"/>
            </a:xfrm>
            <a:prstGeom prst="line">
              <a:avLst/>
            </a:prstGeom>
            <a:ln w="31750">
              <a:solidFill>
                <a:srgbClr val="00009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03" name="TextBox 41"/>
            <p:cNvSpPr txBox="1">
              <a:spLocks noChangeArrowheads="1"/>
            </p:cNvSpPr>
            <p:nvPr/>
          </p:nvSpPr>
          <p:spPr bwMode="auto">
            <a:xfrm>
              <a:off x="4864100" y="172720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X</a:t>
              </a:r>
            </a:p>
          </p:txBody>
        </p:sp>
        <p:sp>
          <p:nvSpPr>
            <p:cNvPr id="32804" name="TextBox 42"/>
            <p:cNvSpPr txBox="1">
              <a:spLocks noChangeArrowheads="1"/>
            </p:cNvSpPr>
            <p:nvPr/>
          </p:nvSpPr>
          <p:spPr bwMode="auto">
            <a:xfrm>
              <a:off x="1320800" y="1689100"/>
              <a:ext cx="3987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M</a:t>
              </a:r>
            </a:p>
          </p:txBody>
        </p:sp>
        <p:sp>
          <p:nvSpPr>
            <p:cNvPr id="32805" name="TextBox 43"/>
            <p:cNvSpPr txBox="1">
              <a:spLocks noChangeArrowheads="1"/>
            </p:cNvSpPr>
            <p:nvPr/>
          </p:nvSpPr>
          <p:spPr bwMode="auto">
            <a:xfrm>
              <a:off x="355600" y="1625600"/>
              <a:ext cx="3642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N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392339" y="4508500"/>
              <a:ext cx="595305" cy="0"/>
            </a:xfrm>
            <a:prstGeom prst="line">
              <a:avLst/>
            </a:prstGeom>
            <a:ln w="31750">
              <a:solidFill>
                <a:srgbClr val="FF66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0800000">
              <a:off x="3800435" y="4508500"/>
              <a:ext cx="466720" cy="1588"/>
            </a:xfrm>
            <a:prstGeom prst="line">
              <a:avLst/>
            </a:prstGeom>
            <a:ln w="31750">
              <a:solidFill>
                <a:srgbClr val="FF66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80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1513" y="4291013"/>
              <a:ext cx="41592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" name="Straight Connector 49"/>
            <p:cNvCxnSpPr/>
            <p:nvPr/>
          </p:nvCxnSpPr>
          <p:spPr>
            <a:xfrm>
              <a:off x="550859" y="4508500"/>
              <a:ext cx="595305" cy="0"/>
            </a:xfrm>
            <a:prstGeom prst="line">
              <a:avLst/>
            </a:prstGeom>
            <a:ln w="31750">
              <a:solidFill>
                <a:srgbClr val="FF66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>
              <a:off x="1958956" y="4508500"/>
              <a:ext cx="466720" cy="1588"/>
            </a:xfrm>
            <a:prstGeom prst="line">
              <a:avLst/>
            </a:prstGeom>
            <a:ln w="31750">
              <a:solidFill>
                <a:srgbClr val="FF66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811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70013" y="4291013"/>
              <a:ext cx="41592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12" name="TextBox 53"/>
            <p:cNvSpPr txBox="1">
              <a:spLocks noChangeArrowheads="1"/>
            </p:cNvSpPr>
            <p:nvPr/>
          </p:nvSpPr>
          <p:spPr bwMode="auto">
            <a:xfrm>
              <a:off x="4991102" y="2133600"/>
              <a:ext cx="11208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onstantia" charset="0"/>
                </a:rPr>
                <a:t>Espacio hoy</a:t>
              </a:r>
            </a:p>
          </p:txBody>
        </p:sp>
        <p:sp>
          <p:nvSpPr>
            <p:cNvPr id="32813" name="TextBox 54"/>
            <p:cNvSpPr txBox="1">
              <a:spLocks noChangeArrowheads="1"/>
            </p:cNvSpPr>
            <p:nvPr/>
          </p:nvSpPr>
          <p:spPr bwMode="auto">
            <a:xfrm>
              <a:off x="4991102" y="3860800"/>
              <a:ext cx="167791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onstantia" charset="0"/>
                </a:rPr>
                <a:t>Espacio en el inicio</a:t>
              </a:r>
            </a:p>
          </p:txBody>
        </p:sp>
      </p:grpSp>
      <p:sp>
        <p:nvSpPr>
          <p:cNvPr id="47115" name="TextBox 59"/>
          <p:cNvSpPr txBox="1">
            <a:spLocks noChangeArrowheads="1"/>
          </p:cNvSpPr>
          <p:nvPr/>
        </p:nvSpPr>
        <p:spPr bwMode="auto">
          <a:xfrm>
            <a:off x="368300" y="990600"/>
            <a:ext cx="7077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tantia" charset="0"/>
              </a:rPr>
              <a:t>Horizonte de partículas. Un espacio euclidiano abruptamente creado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90500" y="4441825"/>
            <a:ext cx="6629400" cy="942975"/>
            <a:chOff x="190500" y="4441825"/>
            <a:chExt cx="6629400" cy="942975"/>
          </a:xfrm>
        </p:grpSpPr>
        <p:grpSp>
          <p:nvGrpSpPr>
            <p:cNvPr id="32786" name="Group 38"/>
            <p:cNvGrpSpPr>
              <a:grpSpLocks/>
            </p:cNvGrpSpPr>
            <p:nvPr/>
          </p:nvGrpSpPr>
          <p:grpSpPr bwMode="auto">
            <a:xfrm>
              <a:off x="190500" y="4441825"/>
              <a:ext cx="6629400" cy="942975"/>
              <a:chOff x="190500" y="4721168"/>
              <a:chExt cx="6629399" cy="943241"/>
            </a:xfrm>
          </p:grpSpPr>
          <p:sp>
            <p:nvSpPr>
              <p:cNvPr id="32788" name="TextBox 55"/>
              <p:cNvSpPr txBox="1">
                <a:spLocks noChangeArrowheads="1"/>
              </p:cNvSpPr>
              <p:nvPr/>
            </p:nvSpPr>
            <p:spPr bwMode="auto">
              <a:xfrm>
                <a:off x="190500" y="4914900"/>
                <a:ext cx="296682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Constantia" charset="0"/>
                  </a:rPr>
                  <a:t>Def: Horizonte de partícula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90900" y="4721168"/>
                <a:ext cx="3428999" cy="943241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3278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00475" y="4464050"/>
              <a:ext cx="2535238" cy="819150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27000" y="5461000"/>
            <a:ext cx="6910388" cy="765175"/>
            <a:chOff x="127000" y="5461000"/>
            <a:chExt cx="6910388" cy="765175"/>
          </a:xfrm>
        </p:grpSpPr>
        <p:sp>
          <p:nvSpPr>
            <p:cNvPr id="32784" name="TextBox 57"/>
            <p:cNvSpPr txBox="1">
              <a:spLocks noChangeArrowheads="1"/>
            </p:cNvSpPr>
            <p:nvPr/>
          </p:nvSpPr>
          <p:spPr bwMode="auto">
            <a:xfrm>
              <a:off x="127000" y="5651500"/>
              <a:ext cx="29674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Ejemplo: Einstein de-Sitter</a:t>
              </a:r>
            </a:p>
          </p:txBody>
        </p:sp>
        <p:pic>
          <p:nvPicPr>
            <p:cNvPr id="32785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40100" y="5461000"/>
              <a:ext cx="3697288" cy="765175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494338" y="1574800"/>
            <a:ext cx="3683000" cy="2173288"/>
            <a:chOff x="5494338" y="1574800"/>
            <a:chExt cx="3682561" cy="2172732"/>
          </a:xfrm>
        </p:grpSpPr>
        <p:cxnSp>
          <p:nvCxnSpPr>
            <p:cNvPr id="39" name="Straight Connector 38"/>
            <p:cNvCxnSpPr/>
            <p:nvPr/>
          </p:nvCxnSpPr>
          <p:spPr bwMode="auto">
            <a:xfrm>
              <a:off x="5494338" y="3394075"/>
              <a:ext cx="3649662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 bwMode="auto">
            <a:xfrm rot="5400000" flipH="1" flipV="1">
              <a:off x="6271048" y="2549218"/>
              <a:ext cx="1667374" cy="2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549893" y="3366629"/>
              <a:ext cx="159366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124506" y="2273121"/>
              <a:ext cx="1980964" cy="126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6584895" y="2807972"/>
              <a:ext cx="1090334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781" name="TextBox 61"/>
            <p:cNvSpPr txBox="1">
              <a:spLocks noChangeArrowheads="1"/>
            </p:cNvSpPr>
            <p:nvPr/>
          </p:nvSpPr>
          <p:spPr bwMode="auto">
            <a:xfrm>
              <a:off x="6832600" y="2108200"/>
              <a:ext cx="28451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32782" name="TextBox 62"/>
            <p:cNvSpPr txBox="1">
              <a:spLocks noChangeArrowheads="1"/>
            </p:cNvSpPr>
            <p:nvPr/>
          </p:nvSpPr>
          <p:spPr bwMode="auto">
            <a:xfrm>
              <a:off x="6794500" y="1574800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32783" name="TextBox 63"/>
            <p:cNvSpPr txBox="1">
              <a:spLocks noChangeArrowheads="1"/>
            </p:cNvSpPr>
            <p:nvPr/>
          </p:nvSpPr>
          <p:spPr bwMode="auto">
            <a:xfrm>
              <a:off x="8928100" y="3378200"/>
              <a:ext cx="248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2705100" y="596900"/>
            <a:ext cx="35949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latin typeface="Constantia" charset="0"/>
              </a:rPr>
              <a:t>HORIZONTES DE PARTÍCULAS</a:t>
            </a:r>
            <a:endParaRPr lang="en-US" sz="1800" b="1" dirty="0">
              <a:latin typeface="Constantia" charset="0"/>
            </a:endParaRPr>
          </a:p>
        </p:txBody>
      </p:sp>
      <p:sp>
        <p:nvSpPr>
          <p:cNvPr id="33797" name="TextBox 3"/>
          <p:cNvSpPr txBox="1">
            <a:spLocks noChangeArrowheads="1"/>
          </p:cNvSpPr>
          <p:nvPr/>
        </p:nvSpPr>
        <p:spPr bwMode="auto">
          <a:xfrm>
            <a:off x="527050" y="1338263"/>
            <a:ext cx="5470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tantia" charset="0"/>
              </a:rPr>
              <a:t>Velocidad a la que aumenta la distancia al horizonte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6725" y="4713288"/>
            <a:ext cx="7059613" cy="652462"/>
            <a:chOff x="465992" y="4713288"/>
            <a:chExt cx="7060346" cy="652462"/>
          </a:xfrm>
        </p:grpSpPr>
        <p:sp>
          <p:nvSpPr>
            <p:cNvPr id="33807" name="TextBox 8"/>
            <p:cNvSpPr txBox="1">
              <a:spLocks noChangeArrowheads="1"/>
            </p:cNvSpPr>
            <p:nvPr/>
          </p:nvSpPr>
          <p:spPr bwMode="auto">
            <a:xfrm>
              <a:off x="465992" y="4734169"/>
              <a:ext cx="4039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Ejemplo: Modelo de Einstein-deSitter</a:t>
              </a:r>
            </a:p>
          </p:txBody>
        </p:sp>
        <p:pic>
          <p:nvPicPr>
            <p:cNvPr id="3380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45050" y="4713288"/>
              <a:ext cx="2681288" cy="652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822575" y="3644900"/>
            <a:ext cx="2913063" cy="901700"/>
            <a:chOff x="2822575" y="3644900"/>
            <a:chExt cx="2913063" cy="901700"/>
          </a:xfrm>
        </p:grpSpPr>
        <p:pic>
          <p:nvPicPr>
            <p:cNvPr id="33805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0344" y="3808394"/>
              <a:ext cx="2387257" cy="6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 bwMode="auto">
            <a:xfrm>
              <a:off x="2822575" y="3644900"/>
              <a:ext cx="2913063" cy="901700"/>
            </a:xfrm>
            <a:prstGeom prst="rect">
              <a:avLst/>
            </a:prstGeom>
            <a:noFill/>
            <a:ln w="31750">
              <a:solidFill>
                <a:srgbClr val="008000"/>
              </a:solidFill>
            </a:ln>
            <a:effectLst>
              <a:outerShdw blurRad="50800" dist="38100" dir="2460000" sx="101000" sy="101000" rotWithShape="0">
                <a:schemeClr val="tx1">
                  <a:alpha val="8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892300" y="5664200"/>
            <a:ext cx="3455988" cy="652463"/>
            <a:chOff x="1892300" y="5664200"/>
            <a:chExt cx="3455988" cy="652463"/>
          </a:xfrm>
        </p:grpSpPr>
        <p:pic>
          <p:nvPicPr>
            <p:cNvPr id="33803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54488" y="5664200"/>
              <a:ext cx="1193800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Box 11"/>
            <p:cNvSpPr txBox="1">
              <a:spLocks noChangeArrowheads="1"/>
            </p:cNvSpPr>
            <p:nvPr/>
          </p:nvSpPr>
          <p:spPr bwMode="auto">
            <a:xfrm>
              <a:off x="1892300" y="5664200"/>
              <a:ext cx="18309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Puede verse que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85738" y="1708150"/>
            <a:ext cx="5270500" cy="819150"/>
            <a:chOff x="185738" y="1708150"/>
            <a:chExt cx="5270500" cy="819150"/>
          </a:xfrm>
        </p:grpSpPr>
        <p:sp>
          <p:nvSpPr>
            <p:cNvPr id="33802" name="TextBox 4"/>
            <p:cNvSpPr txBox="1">
              <a:spLocks noChangeArrowheads="1"/>
            </p:cNvSpPr>
            <p:nvPr/>
          </p:nvSpPr>
          <p:spPr bwMode="auto">
            <a:xfrm>
              <a:off x="185738" y="1895250"/>
              <a:ext cx="17062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En un tiempo t </a:t>
              </a:r>
            </a:p>
          </p:txBody>
        </p:sp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2655888" y="1708150"/>
            <a:ext cx="2800350" cy="819150"/>
          </p:xfrm>
          <a:graphic>
            <a:graphicData uri="http://schemas.openxmlformats.org/presentationml/2006/ole">
              <p:oleObj spid="_x0000_s33795" name="Equation" r:id="rId6" imgW="1346200" imgH="393700" progId="Equation.3">
                <p:embed/>
              </p:oleObj>
            </a:graphicData>
          </a:graphic>
        </p:graphicFrame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613025" y="2520950"/>
          <a:ext cx="4464050" cy="819150"/>
        </p:xfrm>
        <a:graphic>
          <a:graphicData uri="http://schemas.openxmlformats.org/presentationml/2006/ole">
            <p:oleObj spid="_x0000_s33794" name="Equation" r:id="rId7" imgW="21463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3378200" y="533400"/>
            <a:ext cx="30975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latin typeface="Constantia" charset="0"/>
              </a:rPr>
              <a:t>HORIZONTE DE EVENTOS</a:t>
            </a:r>
            <a:endParaRPr lang="en-US" sz="1800" b="1" dirty="0">
              <a:latin typeface="Constantia" charset="0"/>
            </a:endParaRPr>
          </a:p>
        </p:txBody>
      </p:sp>
      <p:sp>
        <p:nvSpPr>
          <p:cNvPr id="49157" name="TextBox 59"/>
          <p:cNvSpPr txBox="1">
            <a:spLocks noChangeArrowheads="1"/>
          </p:cNvSpPr>
          <p:nvPr/>
        </p:nvSpPr>
        <p:spPr bwMode="auto">
          <a:xfrm>
            <a:off x="368300" y="876300"/>
            <a:ext cx="2419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tantia" charset="0"/>
              </a:rPr>
              <a:t>Horizonte de eventos: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36525" y="1271588"/>
            <a:ext cx="4779963" cy="3198812"/>
            <a:chOff x="1800225" y="1512332"/>
            <a:chExt cx="4779977" cy="3199368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380650" y="4005206"/>
              <a:ext cx="3114107" cy="37334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6200000" flipV="1">
              <a:off x="774445" y="3093137"/>
              <a:ext cx="3199368" cy="37757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8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00225" y="1797050"/>
              <a:ext cx="547688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2381252" y="2260174"/>
              <a:ext cx="2646371" cy="2451526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186586" y="3362885"/>
              <a:ext cx="2300688" cy="0"/>
            </a:xfrm>
            <a:prstGeom prst="line">
              <a:avLst/>
            </a:prstGeom>
            <a:ln w="31750">
              <a:solidFill>
                <a:srgbClr val="00009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3132744" y="3394640"/>
              <a:ext cx="2238764" cy="1588"/>
            </a:xfrm>
            <a:prstGeom prst="line">
              <a:avLst/>
            </a:prstGeom>
            <a:ln w="31750">
              <a:solidFill>
                <a:srgbClr val="00009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2347915" y="2260174"/>
              <a:ext cx="3146434" cy="14290"/>
            </a:xfrm>
            <a:prstGeom prst="line">
              <a:avLst/>
            </a:prstGeom>
            <a:ln w="31750">
              <a:solidFill>
                <a:srgbClr val="008000"/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7" name="TextBox 36"/>
            <p:cNvSpPr txBox="1">
              <a:spLocks noChangeArrowheads="1"/>
            </p:cNvSpPr>
            <p:nvPr/>
          </p:nvSpPr>
          <p:spPr bwMode="auto">
            <a:xfrm>
              <a:off x="3200400" y="1828800"/>
              <a:ext cx="3395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A</a:t>
              </a:r>
            </a:p>
          </p:txBody>
        </p:sp>
        <p:sp>
          <p:nvSpPr>
            <p:cNvPr id="34848" name="TextBox 37"/>
            <p:cNvSpPr txBox="1">
              <a:spLocks noChangeArrowheads="1"/>
            </p:cNvSpPr>
            <p:nvPr/>
          </p:nvSpPr>
          <p:spPr bwMode="auto">
            <a:xfrm>
              <a:off x="4076700" y="1866900"/>
              <a:ext cx="3355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B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5400000">
              <a:off x="3907446" y="3394640"/>
              <a:ext cx="2238764" cy="1588"/>
            </a:xfrm>
            <a:prstGeom prst="line">
              <a:avLst/>
            </a:prstGeom>
            <a:ln w="31750">
              <a:solidFill>
                <a:srgbClr val="00009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50" name="TextBox 41"/>
            <p:cNvSpPr txBox="1">
              <a:spLocks noChangeArrowheads="1"/>
            </p:cNvSpPr>
            <p:nvPr/>
          </p:nvSpPr>
          <p:spPr bwMode="auto">
            <a:xfrm>
              <a:off x="4864100" y="187960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X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392365" y="4305229"/>
              <a:ext cx="314326" cy="1588"/>
            </a:xfrm>
            <a:prstGeom prst="line">
              <a:avLst/>
            </a:prstGeom>
            <a:ln w="31750">
              <a:solidFill>
                <a:srgbClr val="FF66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0800000">
              <a:off x="4043370" y="4305229"/>
              <a:ext cx="223838" cy="1588"/>
            </a:xfrm>
            <a:prstGeom prst="line">
              <a:avLst/>
            </a:prstGeom>
            <a:ln w="31750">
              <a:solidFill>
                <a:srgbClr val="FF66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85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95588" y="4062413"/>
              <a:ext cx="124777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54" name="TextBox 53"/>
            <p:cNvSpPr txBox="1">
              <a:spLocks noChangeArrowheads="1"/>
            </p:cNvSpPr>
            <p:nvPr/>
          </p:nvSpPr>
          <p:spPr bwMode="auto">
            <a:xfrm>
              <a:off x="5410189" y="1955784"/>
              <a:ext cx="1170013" cy="307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onstantia" charset="0"/>
                </a:rPr>
                <a:t>Espacio final</a:t>
              </a:r>
            </a:p>
          </p:txBody>
        </p:sp>
        <p:sp>
          <p:nvSpPr>
            <p:cNvPr id="34855" name="TextBox 54"/>
            <p:cNvSpPr txBox="1">
              <a:spLocks noChangeArrowheads="1"/>
            </p:cNvSpPr>
            <p:nvPr/>
          </p:nvSpPr>
          <p:spPr bwMode="auto">
            <a:xfrm>
              <a:off x="5410189" y="3682984"/>
              <a:ext cx="1120905" cy="307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onstantia" charset="0"/>
                </a:rPr>
                <a:t>Espacio hoy</a:t>
              </a:r>
            </a:p>
          </p:txBody>
        </p:sp>
        <p:pic>
          <p:nvPicPr>
            <p:cNvPr id="34856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09775" y="3810000"/>
              <a:ext cx="258763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57" name="TextBox 31"/>
            <p:cNvSpPr txBox="1">
              <a:spLocks noChangeArrowheads="1"/>
            </p:cNvSpPr>
            <p:nvPr/>
          </p:nvSpPr>
          <p:spPr bwMode="auto">
            <a:xfrm>
              <a:off x="4102100" y="3060700"/>
              <a:ext cx="32292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000">
                  <a:latin typeface="Constantia" charset="0"/>
                </a:rPr>
                <a:t>.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90500" y="4762500"/>
            <a:ext cx="6477000" cy="1014413"/>
            <a:chOff x="190500" y="4762500"/>
            <a:chExt cx="6477000" cy="1014413"/>
          </a:xfrm>
        </p:grpSpPr>
        <p:grpSp>
          <p:nvGrpSpPr>
            <p:cNvPr id="34836" name="Group 28"/>
            <p:cNvGrpSpPr>
              <a:grpSpLocks/>
            </p:cNvGrpSpPr>
            <p:nvPr/>
          </p:nvGrpSpPr>
          <p:grpSpPr bwMode="auto">
            <a:xfrm>
              <a:off x="190500" y="4762500"/>
              <a:ext cx="6477000" cy="1014413"/>
              <a:chOff x="190500" y="4762499"/>
              <a:chExt cx="6476999" cy="1014055"/>
            </a:xfrm>
          </p:grpSpPr>
          <p:sp>
            <p:nvSpPr>
              <p:cNvPr id="34838" name="TextBox 55"/>
              <p:cNvSpPr txBox="1">
                <a:spLocks noChangeArrowheads="1"/>
              </p:cNvSpPr>
              <p:nvPr/>
            </p:nvSpPr>
            <p:spPr bwMode="auto">
              <a:xfrm>
                <a:off x="190500" y="5016500"/>
                <a:ext cx="2813591" cy="369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Constantia" charset="0"/>
                  </a:rPr>
                  <a:t>Def: Horizonte de eventos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19475" y="4762499"/>
                <a:ext cx="3248024" cy="1014055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3483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44913" y="4762500"/>
              <a:ext cx="2562225" cy="819150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27000" y="5916613"/>
            <a:ext cx="6648450" cy="766762"/>
            <a:chOff x="127000" y="5916613"/>
            <a:chExt cx="6648450" cy="766762"/>
          </a:xfrm>
        </p:grpSpPr>
        <p:sp>
          <p:nvSpPr>
            <p:cNvPr id="34834" name="TextBox 57"/>
            <p:cNvSpPr txBox="1">
              <a:spLocks noChangeArrowheads="1"/>
            </p:cNvSpPr>
            <p:nvPr/>
          </p:nvSpPr>
          <p:spPr bwMode="auto">
            <a:xfrm>
              <a:off x="127000" y="5930900"/>
              <a:ext cx="29674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Ejemplo: Einstein de-Sitter</a:t>
              </a:r>
            </a:p>
          </p:txBody>
        </p:sp>
        <p:pic>
          <p:nvPicPr>
            <p:cNvPr id="34835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419475" y="5916613"/>
              <a:ext cx="3355975" cy="766762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389188" y="1217613"/>
            <a:ext cx="6788150" cy="2809875"/>
            <a:chOff x="2389188" y="1217613"/>
            <a:chExt cx="6787711" cy="2809319"/>
          </a:xfrm>
        </p:grpSpPr>
        <p:sp>
          <p:nvSpPr>
            <p:cNvPr id="34824" name="TextBox 2"/>
            <p:cNvSpPr txBox="1">
              <a:spLocks noChangeArrowheads="1"/>
            </p:cNvSpPr>
            <p:nvPr/>
          </p:nvSpPr>
          <p:spPr bwMode="auto">
            <a:xfrm>
              <a:off x="2389188" y="1217613"/>
              <a:ext cx="56880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Un espacio euclidiano abruptamente finalizado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5494338" y="3673475"/>
              <a:ext cx="3649662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797848" y="2828618"/>
              <a:ext cx="1667374" cy="2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4832" idx="0"/>
            </p:cNvCxnSpPr>
            <p:nvPr/>
          </p:nvCxnSpPr>
          <p:spPr>
            <a:xfrm rot="16200000" flipV="1">
              <a:off x="8238747" y="2842783"/>
              <a:ext cx="9523" cy="1619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4508363" y="2542913"/>
              <a:ext cx="29208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6883182" y="3087318"/>
              <a:ext cx="1090397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30" name="TextBox 37"/>
            <p:cNvSpPr txBox="1">
              <a:spLocks noChangeArrowheads="1"/>
            </p:cNvSpPr>
            <p:nvPr/>
          </p:nvSpPr>
          <p:spPr bwMode="auto">
            <a:xfrm>
              <a:off x="5359400" y="2527300"/>
              <a:ext cx="28451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34831" name="TextBox 38"/>
            <p:cNvSpPr txBox="1">
              <a:spLocks noChangeArrowheads="1"/>
            </p:cNvSpPr>
            <p:nvPr/>
          </p:nvSpPr>
          <p:spPr bwMode="auto">
            <a:xfrm>
              <a:off x="5321300" y="1854200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34832" name="TextBox 40"/>
            <p:cNvSpPr txBox="1">
              <a:spLocks noChangeArrowheads="1"/>
            </p:cNvSpPr>
            <p:nvPr/>
          </p:nvSpPr>
          <p:spPr bwMode="auto">
            <a:xfrm>
              <a:off x="8928100" y="3657600"/>
              <a:ext cx="248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34833" name="TextBox 55"/>
            <p:cNvSpPr txBox="1">
              <a:spLocks noChangeArrowheads="1"/>
            </p:cNvSpPr>
            <p:nvPr/>
          </p:nvSpPr>
          <p:spPr bwMode="auto">
            <a:xfrm>
              <a:off x="7391400" y="3632200"/>
              <a:ext cx="531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  <a:r>
                <a:rPr lang="en-US" sz="1800" baseline="-25000"/>
                <a:t>final</a:t>
              </a:r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869950" y="1289050"/>
            <a:ext cx="4318000" cy="63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tantia" charset="0"/>
              </a:rPr>
              <a:t>Velocidad de la luz					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Constante gravitacional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Parámetro de Hubble					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Tiempo de Hubble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Radio o longitud de Hubble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Densidad Total o crítica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Omega  de la materia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Omega de la radiación </a:t>
            </a:r>
          </a:p>
          <a:p>
            <a:endParaRPr lang="en-US" sz="1400">
              <a:latin typeface="Constantia" charset="0"/>
            </a:endParaRP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Omega del vacío </a:t>
            </a: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									</a:t>
            </a:r>
          </a:p>
          <a:p>
            <a:endParaRPr lang="en-US" sz="1400">
              <a:latin typeface="Constantia" charset="0"/>
            </a:endParaRPr>
          </a:p>
          <a:p>
            <a:r>
              <a:rPr lang="en-US" sz="1400">
                <a:latin typeface="Constantia" charset="0"/>
              </a:rPr>
              <a:t>				 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5500" y="1341438"/>
            <a:ext cx="143986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0900" y="2012950"/>
            <a:ext cx="206533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8200" y="2657475"/>
            <a:ext cx="15954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79788" y="3929063"/>
            <a:ext cx="14065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62325" y="5273675"/>
            <a:ext cx="15636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62325" y="5857875"/>
            <a:ext cx="17033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7563" y="6418263"/>
            <a:ext cx="1392237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1" name="TextBox 13"/>
          <p:cNvSpPr txBox="1">
            <a:spLocks noChangeArrowheads="1"/>
          </p:cNvSpPr>
          <p:nvPr/>
        </p:nvSpPr>
        <p:spPr bwMode="auto">
          <a:xfrm>
            <a:off x="2741613" y="592138"/>
            <a:ext cx="3544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tantia" charset="0"/>
              </a:rPr>
              <a:t>CONSTANTES Y PARÁMETROS</a:t>
            </a:r>
          </a:p>
        </p:txBody>
      </p:sp>
      <p:pic>
        <p:nvPicPr>
          <p:cNvPr id="15372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379788" y="4406900"/>
            <a:ext cx="33512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413125" y="3192463"/>
          <a:ext cx="1604963" cy="249237"/>
        </p:xfrm>
        <a:graphic>
          <a:graphicData uri="http://schemas.openxmlformats.org/presentationml/2006/ole">
            <p:oleObj spid="_x0000_s15362" name="Equation" r:id="rId11" imgW="13081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1271588" y="238125"/>
            <a:ext cx="7327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nstantia" charset="0"/>
              </a:rPr>
              <a:t>PROPAGACIÓN DE LUZ EN UN UNIVERSO EN EXPANSIÓN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68275" y="5605463"/>
            <a:ext cx="5516563" cy="900112"/>
            <a:chOff x="318628" y="3948560"/>
            <a:chExt cx="5516836" cy="899813"/>
          </a:xfrm>
        </p:grpSpPr>
        <p:pic>
          <p:nvPicPr>
            <p:cNvPr id="16415" name="Picture 42" descr="Imagen 1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5788" y="3948560"/>
              <a:ext cx="2869676" cy="89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6" name="Picture 43" descr="Imagen 10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8628" y="3993087"/>
              <a:ext cx="2387329" cy="855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8" name="Picture 67" descr="Imagen 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9938" y="4305300"/>
            <a:ext cx="317023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19075" y="2108200"/>
            <a:ext cx="5603875" cy="3346450"/>
            <a:chOff x="218978" y="2108455"/>
            <a:chExt cx="5604079" cy="3346057"/>
          </a:xfrm>
        </p:grpSpPr>
        <p:pic>
          <p:nvPicPr>
            <p:cNvPr id="16412" name="Picture 26" descr="Imagen 10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59565" y="3257687"/>
              <a:ext cx="3263492" cy="219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3" name="Picture 27" descr="Imagen 9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8978" y="3479903"/>
              <a:ext cx="2336508" cy="1650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4" name="Picture 28" descr="Imagen 8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41300" y="2108455"/>
              <a:ext cx="1866667" cy="121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464175" y="2671763"/>
            <a:ext cx="3219450" cy="1414462"/>
            <a:chOff x="5464069" y="2671764"/>
            <a:chExt cx="3219556" cy="1414461"/>
          </a:xfrm>
        </p:grpSpPr>
        <p:pic>
          <p:nvPicPr>
            <p:cNvPr id="16408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000502" y="3616613"/>
              <a:ext cx="1683123" cy="46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6" name="Elbow Connector 45"/>
            <p:cNvCxnSpPr/>
            <p:nvPr/>
          </p:nvCxnSpPr>
          <p:spPr bwMode="auto">
            <a:xfrm>
              <a:off x="5673626" y="2671764"/>
              <a:ext cx="1336719" cy="59213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 bwMode="auto">
            <a:xfrm>
              <a:off x="5464069" y="2819401"/>
              <a:ext cx="1533575" cy="104139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411" name="Picture 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997700" y="3048000"/>
              <a:ext cx="1674813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449763" y="931863"/>
            <a:ext cx="2260600" cy="669925"/>
            <a:chOff x="4449763" y="931863"/>
            <a:chExt cx="2260600" cy="669925"/>
          </a:xfrm>
        </p:grpSpPr>
        <p:grpSp>
          <p:nvGrpSpPr>
            <p:cNvPr id="16405" name="Group 33"/>
            <p:cNvGrpSpPr>
              <a:grpSpLocks/>
            </p:cNvGrpSpPr>
            <p:nvPr/>
          </p:nvGrpSpPr>
          <p:grpSpPr bwMode="auto">
            <a:xfrm>
              <a:off x="4449763" y="931863"/>
              <a:ext cx="2260600" cy="669925"/>
              <a:chOff x="4449763" y="931863"/>
              <a:chExt cx="2260493" cy="669925"/>
            </a:xfrm>
          </p:grpSpPr>
          <p:sp>
            <p:nvSpPr>
              <p:cNvPr id="15" name="Notched Right Arrow 14"/>
              <p:cNvSpPr/>
              <p:nvPr/>
            </p:nvSpPr>
            <p:spPr bwMode="auto">
              <a:xfrm>
                <a:off x="4449763" y="1163638"/>
                <a:ext cx="681005" cy="406400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16406" name="Picture 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464175" y="931863"/>
              <a:ext cx="1246188" cy="66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28600" y="749300"/>
            <a:ext cx="3949700" cy="852488"/>
            <a:chOff x="228600" y="749300"/>
            <a:chExt cx="3949700" cy="852488"/>
          </a:xfrm>
        </p:grpSpPr>
        <p:grpSp>
          <p:nvGrpSpPr>
            <p:cNvPr id="16400" name="Group 32"/>
            <p:cNvGrpSpPr>
              <a:grpSpLocks/>
            </p:cNvGrpSpPr>
            <p:nvPr/>
          </p:nvGrpSpPr>
          <p:grpSpPr bwMode="auto">
            <a:xfrm>
              <a:off x="228600" y="749300"/>
              <a:ext cx="3949700" cy="852488"/>
              <a:chOff x="228600" y="749300"/>
              <a:chExt cx="3949185" cy="852488"/>
            </a:xfrm>
          </p:grpSpPr>
          <p:sp>
            <p:nvSpPr>
              <p:cNvPr id="16403" name="TextBox 12"/>
              <p:cNvSpPr txBox="1">
                <a:spLocks noChangeArrowheads="1"/>
              </p:cNvSpPr>
              <p:nvPr/>
            </p:nvSpPr>
            <p:spPr bwMode="auto">
              <a:xfrm>
                <a:off x="228600" y="749300"/>
                <a:ext cx="219734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Constantia" charset="0"/>
                  </a:rPr>
                  <a:t> Corrimiento al rojo</a:t>
                </a:r>
              </a:p>
            </p:txBody>
          </p:sp>
          <p:sp>
            <p:nvSpPr>
              <p:cNvPr id="40" name="Notched Right Arrow 39"/>
              <p:cNvSpPr/>
              <p:nvPr/>
            </p:nvSpPr>
            <p:spPr bwMode="auto">
              <a:xfrm>
                <a:off x="2292081" y="1196975"/>
                <a:ext cx="680949" cy="404813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16401" name="Picture 6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047750" y="1255713"/>
              <a:ext cx="946150" cy="30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2" name="Picture 7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255963" y="1181100"/>
              <a:ext cx="922337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883025" y="1506538"/>
            <a:ext cx="4097338" cy="1312862"/>
            <a:chOff x="3883025" y="1506538"/>
            <a:chExt cx="4097338" cy="1312862"/>
          </a:xfrm>
        </p:grpSpPr>
        <p:grpSp>
          <p:nvGrpSpPr>
            <p:cNvPr id="16394" name="Group 35"/>
            <p:cNvGrpSpPr>
              <a:grpSpLocks/>
            </p:cNvGrpSpPr>
            <p:nvPr/>
          </p:nvGrpSpPr>
          <p:grpSpPr bwMode="auto">
            <a:xfrm>
              <a:off x="3883025" y="1506538"/>
              <a:ext cx="4097338" cy="1312862"/>
              <a:chOff x="3883212" y="1506538"/>
              <a:chExt cx="4097151" cy="1312862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3883212" y="2181225"/>
                <a:ext cx="1674737" cy="638175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pic>
            <p:nvPicPr>
              <p:cNvPr id="16397" name="Picture 8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6865938" y="2025651"/>
                <a:ext cx="1114425" cy="646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Notched Right Arrow 15"/>
              <p:cNvSpPr/>
              <p:nvPr/>
            </p:nvSpPr>
            <p:spPr bwMode="auto">
              <a:xfrm rot="1520223">
                <a:off x="6688197" y="1506538"/>
                <a:ext cx="681006" cy="404812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18" name="Notched Right Arrow 17"/>
              <p:cNvSpPr/>
              <p:nvPr/>
            </p:nvSpPr>
            <p:spPr bwMode="auto">
              <a:xfrm rot="10273779">
                <a:off x="6002428" y="2092325"/>
                <a:ext cx="681006" cy="404813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16395" name="Picture 5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883025" y="2273300"/>
              <a:ext cx="1465263" cy="436563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1512888" y="669925"/>
            <a:ext cx="7327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nstantia" charset="0"/>
              </a:rPr>
              <a:t>PROPAGACIÓN DE LUZ EN UN UNIVERSO EN EXPANSIÓN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92100" y="2463800"/>
            <a:ext cx="3616325" cy="965200"/>
            <a:chOff x="292100" y="2463800"/>
            <a:chExt cx="3615564" cy="965200"/>
          </a:xfrm>
        </p:grpSpPr>
        <p:sp>
          <p:nvSpPr>
            <p:cNvPr id="17432" name="TextBox 19"/>
            <p:cNvSpPr txBox="1">
              <a:spLocks noChangeArrowheads="1"/>
            </p:cNvSpPr>
            <p:nvPr/>
          </p:nvSpPr>
          <p:spPr bwMode="auto">
            <a:xfrm>
              <a:off x="292100" y="2463800"/>
              <a:ext cx="25088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No es Doppler - Fizeau</a:t>
              </a:r>
            </a:p>
          </p:txBody>
        </p:sp>
        <p:cxnSp>
          <p:nvCxnSpPr>
            <p:cNvPr id="22" name="Straight Connector 21"/>
            <p:cNvCxnSpPr>
              <a:endCxn id="25" idx="2"/>
            </p:cNvCxnSpPr>
            <p:nvPr/>
          </p:nvCxnSpPr>
          <p:spPr>
            <a:xfrm flipV="1">
              <a:off x="520652" y="3416300"/>
              <a:ext cx="2426777" cy="12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Imagen 6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00" y="3095882"/>
              <a:ext cx="467810" cy="320418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17435" name="Picture 24" descr="Imagen 7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0283" y="2997205"/>
              <a:ext cx="414046" cy="419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Explosion 2 26"/>
            <p:cNvSpPr/>
            <p:nvPr/>
          </p:nvSpPr>
          <p:spPr>
            <a:xfrm>
              <a:off x="1017435" y="3113088"/>
              <a:ext cx="282516" cy="239712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33" name="Notched Right Arrow 32"/>
            <p:cNvSpPr/>
            <p:nvPr/>
          </p:nvSpPr>
          <p:spPr>
            <a:xfrm>
              <a:off x="3504524" y="2757488"/>
              <a:ext cx="403140" cy="239712"/>
            </a:xfrm>
            <a:prstGeom prst="notched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err="1"/>
                <a:t>v</a:t>
              </a:r>
              <a:endParaRPr lang="en-US" sz="1800" dirty="0"/>
            </a:p>
          </p:txBody>
        </p:sp>
        <p:pic>
          <p:nvPicPr>
            <p:cNvPr id="17438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02038" y="3068638"/>
              <a:ext cx="271462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57200" y="4140200"/>
            <a:ext cx="4217988" cy="863600"/>
            <a:chOff x="457200" y="4140205"/>
            <a:chExt cx="4217988" cy="86359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84200" y="4572003"/>
              <a:ext cx="351948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 descr="Imagen 6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238882"/>
              <a:ext cx="467810" cy="320418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17429" name="Picture 29" descr="Imagen 7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48383" y="4140205"/>
              <a:ext cx="414046" cy="419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Explosion 2 30"/>
            <p:cNvSpPr/>
            <p:nvPr/>
          </p:nvSpPr>
          <p:spPr>
            <a:xfrm>
              <a:off x="3908425" y="4256092"/>
              <a:ext cx="280988" cy="239711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pic>
          <p:nvPicPr>
            <p:cNvPr id="17431" name="Picture 1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84625" y="4757738"/>
              <a:ext cx="690563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838700" y="4064000"/>
            <a:ext cx="4005263" cy="433388"/>
            <a:chOff x="4838700" y="4064005"/>
            <a:chExt cx="4005229" cy="433383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965699" y="4495800"/>
              <a:ext cx="351945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 descr="Imagen 6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8700" y="4162682"/>
              <a:ext cx="467810" cy="320418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17425" name="Picture 50" descr="Imagen 7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429883" y="4064005"/>
              <a:ext cx="414046" cy="419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Explosion 2 51"/>
            <p:cNvSpPr/>
            <p:nvPr/>
          </p:nvSpPr>
          <p:spPr>
            <a:xfrm>
              <a:off x="8289896" y="4179892"/>
              <a:ext cx="280986" cy="239709"/>
            </a:xfrm>
            <a:prstGeom prst="irregularSeal2">
              <a:avLst/>
            </a:prstGeom>
            <a:solidFill>
              <a:srgbClr val="95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3689350" y="1343025"/>
            <a:ext cx="1843088" cy="930275"/>
          </a:xfrm>
          <a:prstGeom prst="rect">
            <a:avLst/>
          </a:prstGeom>
          <a:noFill/>
          <a:ln w="31750">
            <a:solidFill>
              <a:srgbClr val="008000"/>
            </a:solidFill>
          </a:ln>
          <a:effectLst>
            <a:outerShdw blurRad="50800" dist="38100" dir="2460000" sx="101000" sy="101000" rotWithShape="0">
              <a:schemeClr val="tx1">
                <a:alpha val="8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864100" y="2463800"/>
            <a:ext cx="2922588" cy="1363663"/>
            <a:chOff x="4864100" y="2463800"/>
            <a:chExt cx="2923321" cy="1363663"/>
          </a:xfrm>
        </p:grpSpPr>
        <p:cxnSp>
          <p:nvCxnSpPr>
            <p:cNvPr id="36" name="Straight Connector 35"/>
            <p:cNvCxnSpPr>
              <a:endCxn id="38" idx="2"/>
            </p:cNvCxnSpPr>
            <p:nvPr/>
          </p:nvCxnSpPr>
          <p:spPr>
            <a:xfrm flipV="1">
              <a:off x="4991132" y="3429000"/>
              <a:ext cx="2426308" cy="12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 descr="Imagen 6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4100" y="3108582"/>
              <a:ext cx="467810" cy="320418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17419" name="Picture 37" descr="Imagen 7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10683" y="3009905"/>
              <a:ext cx="414046" cy="419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Explosion 2 38"/>
            <p:cNvSpPr/>
            <p:nvPr/>
          </p:nvSpPr>
          <p:spPr>
            <a:xfrm>
              <a:off x="5488144" y="3125788"/>
              <a:ext cx="281057" cy="239712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pic>
          <p:nvPicPr>
            <p:cNvPr id="17421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892800" y="3506788"/>
              <a:ext cx="5667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2" name="TextBox 40"/>
            <p:cNvSpPr txBox="1">
              <a:spLocks noChangeArrowheads="1"/>
            </p:cNvSpPr>
            <p:nvPr/>
          </p:nvSpPr>
          <p:spPr bwMode="auto">
            <a:xfrm>
              <a:off x="4864100" y="2463800"/>
              <a:ext cx="29233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Sí es expansión del espacio</a:t>
              </a:r>
            </a:p>
          </p:txBody>
        </p:sp>
      </p:grp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883025" y="1498600"/>
          <a:ext cx="1465263" cy="436563"/>
        </p:xfrm>
        <a:graphic>
          <a:graphicData uri="http://schemas.openxmlformats.org/presentationml/2006/ole">
            <p:oleObj spid="_x0000_s17410" name="Equation" r:id="rId8" imgW="5969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0" y="2095500"/>
            <a:ext cx="12207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15"/>
          <p:cNvSpPr txBox="1">
            <a:spLocks noChangeArrowheads="1"/>
          </p:cNvSpPr>
          <p:nvPr/>
        </p:nvSpPr>
        <p:spPr bwMode="auto">
          <a:xfrm>
            <a:off x="2108200" y="622300"/>
            <a:ext cx="599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nstantia" charset="0"/>
              </a:rPr>
              <a:t>PROPAGACIÓN DE LUZ EN UN UNIVERSO ESTÁTICO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2713" y="1781175"/>
            <a:ext cx="4011612" cy="3662363"/>
            <a:chOff x="112713" y="1184275"/>
            <a:chExt cx="4011612" cy="36617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5360" y="4197502"/>
              <a:ext cx="3117211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603771" y="2038645"/>
              <a:ext cx="3061984" cy="158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561589" y="2084003"/>
              <a:ext cx="2157270" cy="2069728"/>
            </a:xfrm>
            <a:prstGeom prst="line">
              <a:avLst/>
            </a:prstGeom>
            <a:ln w="38100" cmpd="dbl">
              <a:solidFill>
                <a:srgbClr val="FF660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2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2713" y="1790700"/>
              <a:ext cx="296862" cy="417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Connector 13"/>
            <p:cNvCxnSpPr/>
            <p:nvPr/>
          </p:nvCxnSpPr>
          <p:spPr>
            <a:xfrm rot="16200000" flipV="1">
              <a:off x="-1201867" y="3026113"/>
              <a:ext cx="3632876" cy="6981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4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6038" y="3913188"/>
              <a:ext cx="268287" cy="239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5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9250" y="1184275"/>
              <a:ext cx="207963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traight Connector 20"/>
            <p:cNvCxnSpPr/>
            <p:nvPr/>
          </p:nvCxnSpPr>
          <p:spPr>
            <a:xfrm rot="16200000" flipH="1">
              <a:off x="1588873" y="3136058"/>
              <a:ext cx="2172432" cy="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7" name="Picture 1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30475" y="4216400"/>
              <a:ext cx="358775" cy="417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8" name="Picture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382713" y="4222750"/>
              <a:ext cx="268287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Straight Connector 21"/>
            <p:cNvCxnSpPr/>
            <p:nvPr/>
          </p:nvCxnSpPr>
          <p:spPr>
            <a:xfrm rot="10800000">
              <a:off x="598380" y="2914944"/>
              <a:ext cx="862123" cy="158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827909" y="3549127"/>
              <a:ext cx="1265190" cy="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1" name="Picture 1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0525" y="2754313"/>
              <a:ext cx="207963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081588" y="3208338"/>
            <a:ext cx="2462212" cy="1649412"/>
            <a:chOff x="5081588" y="2611439"/>
            <a:chExt cx="2462212" cy="1649411"/>
          </a:xfrm>
        </p:grpSpPr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284788" y="3663950"/>
              <a:ext cx="2025650" cy="417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Notched Right Arrow 33"/>
            <p:cNvSpPr/>
            <p:nvPr/>
          </p:nvSpPr>
          <p:spPr>
            <a:xfrm rot="5400000">
              <a:off x="5147469" y="2748758"/>
              <a:ext cx="681037" cy="406400"/>
            </a:xfrm>
            <a:prstGeom prst="notch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81588" y="3457575"/>
              <a:ext cx="2462212" cy="803275"/>
            </a:xfrm>
            <a:prstGeom prst="rect">
              <a:avLst/>
            </a:prstGeom>
            <a:noFill/>
            <a:ln w="31750">
              <a:solidFill>
                <a:srgbClr val="008000"/>
              </a:solidFill>
            </a:ln>
            <a:effectLst>
              <a:outerShdw blurRad="50800" dist="38100" dir="2460000" sx="101000" sy="101000" rotWithShape="0">
                <a:schemeClr val="tx1">
                  <a:alpha val="8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0500" y="987773"/>
            <a:ext cx="6595075" cy="417581"/>
            <a:chOff x="190500" y="987773"/>
            <a:chExt cx="6595075" cy="417581"/>
          </a:xfrm>
        </p:grpSpPr>
        <p:sp>
          <p:nvSpPr>
            <p:cNvPr id="23" name="TextBox 22"/>
            <p:cNvSpPr txBox="1"/>
            <p:nvPr/>
          </p:nvSpPr>
          <p:spPr>
            <a:xfrm>
              <a:off x="190500" y="1028700"/>
              <a:ext cx="6595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Cuál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es</a:t>
              </a:r>
              <a:r>
                <a:rPr lang="en-US" sz="1600" dirty="0" smtClean="0"/>
                <a:t> la </a:t>
              </a:r>
              <a:r>
                <a:rPr lang="en-US" sz="1600" dirty="0" err="1" smtClean="0"/>
                <a:t>posición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</a:t>
              </a:r>
              <a:r>
                <a:rPr lang="en-US" sz="1600" dirty="0" smtClean="0"/>
                <a:t> de un </a:t>
              </a:r>
              <a:r>
                <a:rPr lang="en-US" sz="1600" dirty="0" err="1" smtClean="0"/>
                <a:t>fotón</a:t>
              </a:r>
              <a:r>
                <a:rPr lang="en-US" sz="1600" dirty="0" smtClean="0"/>
                <a:t> en </a:t>
              </a:r>
              <a:r>
                <a:rPr lang="en-US" sz="1600" dirty="0" err="1" smtClean="0"/>
                <a:t>cada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instante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si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nos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llega</a:t>
              </a:r>
              <a:r>
                <a:rPr lang="en-US" sz="1600" dirty="0" smtClean="0"/>
                <a:t> en     ? </a:t>
              </a:r>
              <a:endParaRPr lang="en-US" sz="1600" dirty="0"/>
            </a:p>
          </p:txBody>
        </p:sp>
        <p:pic>
          <p:nvPicPr>
            <p:cNvPr id="24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13488" y="987773"/>
              <a:ext cx="296862" cy="417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613" y="1436688"/>
            <a:ext cx="35798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1612900" y="495300"/>
            <a:ext cx="6648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nstantia" charset="0"/>
              </a:rPr>
              <a:t>EL ESPACIOTIEMPO DE LA RELATIVIDAD ESPECIAL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58788" y="2282825"/>
            <a:ext cx="3619500" cy="2943225"/>
            <a:chOff x="458788" y="2282825"/>
            <a:chExt cx="3619500" cy="294337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055687" y="4054779"/>
              <a:ext cx="2755784" cy="1588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rot="16200000" flipV="1">
              <a:off x="661735" y="3754711"/>
              <a:ext cx="2942977" cy="4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938153" y="2976656"/>
              <a:ext cx="2301994" cy="219710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3098842"/>
              <a:ext cx="2590800" cy="212736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52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57363" y="2282825"/>
              <a:ext cx="20796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1588" y="4052888"/>
              <a:ext cx="266700" cy="236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2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81300" y="2674938"/>
              <a:ext cx="889000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3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58788" y="2809875"/>
              <a:ext cx="10652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407150" y="1303338"/>
            <a:ext cx="1651000" cy="774700"/>
            <a:chOff x="6407640" y="1303338"/>
            <a:chExt cx="1650510" cy="774700"/>
          </a:xfrm>
        </p:grpSpPr>
        <p:pic>
          <p:nvPicPr>
            <p:cNvPr id="21514" name="Picture 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016750" y="1303338"/>
              <a:ext cx="1041400" cy="77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Notched Right Arrow 20"/>
            <p:cNvSpPr/>
            <p:nvPr/>
          </p:nvSpPr>
          <p:spPr>
            <a:xfrm>
              <a:off x="6407640" y="1519238"/>
              <a:ext cx="480870" cy="406400"/>
            </a:xfrm>
            <a:prstGeom prst="notch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4" name="Picture 13" descr="Imagen 15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57700" y="2316163"/>
            <a:ext cx="3175000" cy="33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1411288"/>
            <a:ext cx="1270000" cy="666750"/>
            <a:chOff x="4923399" y="1411288"/>
            <a:chExt cx="1268929" cy="666750"/>
          </a:xfrm>
        </p:grpSpPr>
        <p:sp>
          <p:nvSpPr>
            <p:cNvPr id="15" name="Rectangle 14"/>
            <p:cNvSpPr/>
            <p:nvPr/>
          </p:nvSpPr>
          <p:spPr>
            <a:xfrm>
              <a:off x="4923399" y="1411288"/>
              <a:ext cx="1268929" cy="666750"/>
            </a:xfrm>
            <a:prstGeom prst="rect">
              <a:avLst/>
            </a:prstGeom>
            <a:noFill/>
            <a:ln w="31750">
              <a:solidFill>
                <a:srgbClr val="008000"/>
              </a:solidFill>
            </a:ln>
            <a:effectLst>
              <a:outerShdw blurRad="50800" dist="38100" dir="2460000" sx="101000" sy="101000" rotWithShape="0">
                <a:schemeClr val="tx1">
                  <a:alpha val="8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graphicFrame>
          <p:nvGraphicFramePr>
            <p:cNvPr id="21506" name="Object 2"/>
            <p:cNvGraphicFramePr>
              <a:graphicFrameLocks noChangeAspect="1"/>
            </p:cNvGraphicFramePr>
            <p:nvPr/>
          </p:nvGraphicFramePr>
          <p:xfrm>
            <a:off x="5178425" y="1566862"/>
            <a:ext cx="828675" cy="293688"/>
          </p:xfrm>
          <a:graphic>
            <a:graphicData uri="http://schemas.openxmlformats.org/presentationml/2006/ole">
              <p:oleObj spid="_x0000_s21506" name="Equation" r:id="rId10" imgW="393700" imgH="1397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10800000">
            <a:off x="2782412" y="3347469"/>
            <a:ext cx="2532" cy="1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1" name="TextBox 16"/>
          <p:cNvSpPr txBox="1">
            <a:spLocks noChangeArrowheads="1"/>
          </p:cNvSpPr>
          <p:nvPr/>
        </p:nvSpPr>
        <p:spPr bwMode="auto">
          <a:xfrm>
            <a:off x="906463" y="700088"/>
            <a:ext cx="7327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Constantia" charset="0"/>
              </a:rPr>
              <a:t>PROPAGACIÓN DE LUZ EN UN UNIVERSO EN EXPANSIÓN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7150" y="2190750"/>
            <a:ext cx="1876425" cy="4491038"/>
            <a:chOff x="57150" y="2191292"/>
            <a:chExt cx="1876345" cy="4489940"/>
          </a:xfrm>
        </p:grpSpPr>
        <p:pic>
          <p:nvPicPr>
            <p:cNvPr id="2255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50" y="2425700"/>
              <a:ext cx="49212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4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9713" y="4789488"/>
              <a:ext cx="34607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-1377484" y="4195815"/>
              <a:ext cx="4010632" cy="158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-470267" y="3904499"/>
              <a:ext cx="4009045" cy="79847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>
              <a:off x="627039" y="4976674"/>
              <a:ext cx="803241" cy="23806"/>
            </a:xfrm>
            <a:prstGeom prst="curvedConnector3">
              <a:avLst>
                <a:gd name="adj1" fmla="val 51425"/>
              </a:avLst>
            </a:prstGeom>
            <a:ln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665137" y="2815027"/>
              <a:ext cx="1154063" cy="158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sysDash"/>
              <a:headEnd type="triangl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559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0563" y="5422900"/>
              <a:ext cx="5778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Freeform 55"/>
            <p:cNvSpPr/>
            <p:nvPr/>
          </p:nvSpPr>
          <p:spPr>
            <a:xfrm>
              <a:off x="685773" y="2815027"/>
              <a:ext cx="715932" cy="2139427"/>
            </a:xfrm>
            <a:custGeom>
              <a:avLst/>
              <a:gdLst>
                <a:gd name="connsiteX0" fmla="*/ 0 w 715045"/>
                <a:gd name="connsiteY0" fmla="*/ 0 h 2139639"/>
                <a:gd name="connsiteX1" fmla="*/ 343221 w 715045"/>
                <a:gd name="connsiteY1" fmla="*/ 389025 h 2139639"/>
                <a:gd name="connsiteX2" fmla="*/ 343221 w 715045"/>
                <a:gd name="connsiteY2" fmla="*/ 389025 h 2139639"/>
                <a:gd name="connsiteX3" fmla="*/ 514832 w 715045"/>
                <a:gd name="connsiteY3" fmla="*/ 732283 h 2139639"/>
                <a:gd name="connsiteX4" fmla="*/ 629239 w 715045"/>
                <a:gd name="connsiteY4" fmla="*/ 1132750 h 2139639"/>
                <a:gd name="connsiteX5" fmla="*/ 675002 w 715045"/>
                <a:gd name="connsiteY5" fmla="*/ 1430240 h 2139639"/>
                <a:gd name="connsiteX6" fmla="*/ 709325 w 715045"/>
                <a:gd name="connsiteY6" fmla="*/ 1796381 h 2139639"/>
                <a:gd name="connsiteX7" fmla="*/ 709325 w 715045"/>
                <a:gd name="connsiteY7" fmla="*/ 2105313 h 2139639"/>
                <a:gd name="connsiteX8" fmla="*/ 709325 w 715045"/>
                <a:gd name="connsiteY8" fmla="*/ 2139639 h 213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045" h="2139639">
                  <a:moveTo>
                    <a:pt x="0" y="0"/>
                  </a:moveTo>
                  <a:lnTo>
                    <a:pt x="343221" y="389025"/>
                  </a:lnTo>
                  <a:lnTo>
                    <a:pt x="343221" y="389025"/>
                  </a:lnTo>
                  <a:cubicBezTo>
                    <a:pt x="371823" y="446235"/>
                    <a:pt x="467162" y="608329"/>
                    <a:pt x="514832" y="732283"/>
                  </a:cubicBezTo>
                  <a:cubicBezTo>
                    <a:pt x="562502" y="856237"/>
                    <a:pt x="602544" y="1016424"/>
                    <a:pt x="629239" y="1132750"/>
                  </a:cubicBezTo>
                  <a:cubicBezTo>
                    <a:pt x="655934" y="1249076"/>
                    <a:pt x="661654" y="1319635"/>
                    <a:pt x="675002" y="1430240"/>
                  </a:cubicBezTo>
                  <a:cubicBezTo>
                    <a:pt x="688350" y="1540845"/>
                    <a:pt x="703605" y="1683869"/>
                    <a:pt x="709325" y="1796381"/>
                  </a:cubicBezTo>
                  <a:cubicBezTo>
                    <a:pt x="715045" y="1908893"/>
                    <a:pt x="709325" y="2105313"/>
                    <a:pt x="709325" y="2105313"/>
                  </a:cubicBezTo>
                  <a:lnTo>
                    <a:pt x="709325" y="2139639"/>
                  </a:lnTo>
                </a:path>
              </a:pathLst>
            </a:cu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2561" name="TextBox 22"/>
            <p:cNvSpPr txBox="1">
              <a:spLocks noChangeArrowheads="1"/>
            </p:cNvSpPr>
            <p:nvPr/>
          </p:nvSpPr>
          <p:spPr bwMode="auto">
            <a:xfrm>
              <a:off x="419100" y="6311900"/>
              <a:ext cx="1377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nstantia" charset="0"/>
                </a:rPr>
                <a:t>Cono de luz</a:t>
              </a:r>
            </a:p>
          </p:txBody>
        </p:sp>
      </p:grp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82725" y="1392238"/>
            <a:ext cx="1611313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156200" y="4362450"/>
            <a:ext cx="2913063" cy="1946275"/>
            <a:chOff x="5156200" y="4362450"/>
            <a:chExt cx="2913063" cy="1946275"/>
          </a:xfrm>
        </p:grpSpPr>
        <p:grpSp>
          <p:nvGrpSpPr>
            <p:cNvPr id="22549" name="Group 30"/>
            <p:cNvGrpSpPr>
              <a:grpSpLocks/>
            </p:cNvGrpSpPr>
            <p:nvPr/>
          </p:nvGrpSpPr>
          <p:grpSpPr bwMode="auto">
            <a:xfrm>
              <a:off x="5156200" y="4362450"/>
              <a:ext cx="2913063" cy="1946275"/>
              <a:chOff x="5156200" y="4362450"/>
              <a:chExt cx="2913063" cy="1946275"/>
            </a:xfrm>
          </p:grpSpPr>
          <p:sp>
            <p:nvSpPr>
              <p:cNvPr id="26" name="Notched Right Arrow 25"/>
              <p:cNvSpPr/>
              <p:nvPr/>
            </p:nvSpPr>
            <p:spPr bwMode="auto">
              <a:xfrm rot="5400000">
                <a:off x="6158706" y="4499769"/>
                <a:ext cx="681038" cy="406400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5156200" y="5068888"/>
                <a:ext cx="2913063" cy="1239837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22550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45113" y="5326063"/>
              <a:ext cx="2568575" cy="849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997200" y="3611563"/>
            <a:ext cx="4675188" cy="646112"/>
            <a:chOff x="2997200" y="3611563"/>
            <a:chExt cx="4675188" cy="646560"/>
          </a:xfrm>
        </p:grpSpPr>
        <p:grpSp>
          <p:nvGrpSpPr>
            <p:cNvPr id="22546" name="Group 28"/>
            <p:cNvGrpSpPr>
              <a:grpSpLocks/>
            </p:cNvGrpSpPr>
            <p:nvPr/>
          </p:nvGrpSpPr>
          <p:grpSpPr bwMode="auto">
            <a:xfrm>
              <a:off x="2997200" y="3611563"/>
              <a:ext cx="4675187" cy="646560"/>
              <a:chOff x="2997200" y="3611563"/>
              <a:chExt cx="4675187" cy="646560"/>
            </a:xfrm>
          </p:grpSpPr>
          <p:sp>
            <p:nvSpPr>
              <p:cNvPr id="22548" name="TextBox 17"/>
              <p:cNvSpPr txBox="1">
                <a:spLocks noChangeArrowheads="1"/>
              </p:cNvSpPr>
              <p:nvPr/>
            </p:nvSpPr>
            <p:spPr bwMode="auto">
              <a:xfrm>
                <a:off x="2997200" y="3611563"/>
                <a:ext cx="2347336" cy="646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Constantia" charset="0"/>
                  </a:rPr>
                  <a:t>Distancia   real de los </a:t>
                </a:r>
              </a:p>
              <a:p>
                <a:r>
                  <a:rPr lang="en-US" sz="1800">
                    <a:latin typeface="Constantia" charset="0"/>
                  </a:rPr>
                  <a:t>fotones a nosotros :  </a:t>
                </a:r>
              </a:p>
            </p:txBody>
          </p:sp>
        </p:grpSp>
        <p:pic>
          <p:nvPicPr>
            <p:cNvPr id="22547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32463" y="3900488"/>
              <a:ext cx="193992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302000" y="1973263"/>
            <a:ext cx="4767263" cy="1431925"/>
            <a:chOff x="3302000" y="1998663"/>
            <a:chExt cx="4767263" cy="1431925"/>
          </a:xfrm>
        </p:grpSpPr>
        <p:grpSp>
          <p:nvGrpSpPr>
            <p:cNvPr id="22541" name="Group 27"/>
            <p:cNvGrpSpPr>
              <a:grpSpLocks/>
            </p:cNvGrpSpPr>
            <p:nvPr/>
          </p:nvGrpSpPr>
          <p:grpSpPr bwMode="auto">
            <a:xfrm>
              <a:off x="3302000" y="1998663"/>
              <a:ext cx="3386138" cy="1096870"/>
              <a:chOff x="3302000" y="2024063"/>
              <a:chExt cx="3386138" cy="1096870"/>
            </a:xfrm>
          </p:grpSpPr>
          <p:grpSp>
            <p:nvGrpSpPr>
              <p:cNvPr id="22543" name="Group 27"/>
              <p:cNvGrpSpPr>
                <a:grpSpLocks/>
              </p:cNvGrpSpPr>
              <p:nvPr/>
            </p:nvGrpSpPr>
            <p:grpSpPr bwMode="auto">
              <a:xfrm>
                <a:off x="3302000" y="2024063"/>
                <a:ext cx="3386138" cy="1096870"/>
                <a:chOff x="3301386" y="2023908"/>
                <a:chExt cx="3386601" cy="1096713"/>
              </a:xfrm>
            </p:grpSpPr>
            <p:sp>
              <p:nvSpPr>
                <p:cNvPr id="22544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301386" y="2751342"/>
                  <a:ext cx="184691" cy="369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1800" dirty="0">
                    <a:latin typeface="Constantia" charset="0"/>
                  </a:endParaRPr>
                </a:p>
              </p:txBody>
            </p:sp>
            <p:sp>
              <p:nvSpPr>
                <p:cNvPr id="25" name="Notched Right Arrow 24"/>
                <p:cNvSpPr/>
                <p:nvPr/>
              </p:nvSpPr>
              <p:spPr>
                <a:xfrm rot="2552433">
                  <a:off x="6006856" y="2023908"/>
                  <a:ext cx="681131" cy="406342"/>
                </a:xfrm>
                <a:prstGeom prst="notched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/>
                </a:p>
              </p:txBody>
            </p:sp>
          </p:grpSp>
        </p:grpSp>
        <p:pic>
          <p:nvPicPr>
            <p:cNvPr id="22542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019800" y="2581275"/>
              <a:ext cx="2049463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3349625" y="1419225"/>
            <a:ext cx="2403475" cy="849313"/>
            <a:chOff x="3349625" y="1419225"/>
            <a:chExt cx="2404053" cy="849313"/>
          </a:xfrm>
        </p:grpSpPr>
        <p:grpSp>
          <p:nvGrpSpPr>
            <p:cNvPr id="22538" name="Group 26"/>
            <p:cNvGrpSpPr>
              <a:grpSpLocks/>
            </p:cNvGrpSpPr>
            <p:nvPr/>
          </p:nvGrpSpPr>
          <p:grpSpPr bwMode="auto">
            <a:xfrm>
              <a:off x="3349625" y="1419225"/>
              <a:ext cx="2404053" cy="849312"/>
              <a:chOff x="3349625" y="1419225"/>
              <a:chExt cx="2404053" cy="849312"/>
            </a:xfrm>
          </p:grpSpPr>
          <p:sp>
            <p:nvSpPr>
              <p:cNvPr id="24" name="Notched Right Arrow 23"/>
              <p:cNvSpPr/>
              <p:nvPr/>
            </p:nvSpPr>
            <p:spPr bwMode="auto">
              <a:xfrm>
                <a:off x="3349625" y="1670050"/>
                <a:ext cx="681202" cy="406400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22539" name="Picture 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141788" y="1419225"/>
              <a:ext cx="1611312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"/>
          <p:cNvSpPr txBox="1">
            <a:spLocks noChangeArrowheads="1"/>
          </p:cNvSpPr>
          <p:nvPr/>
        </p:nvSpPr>
        <p:spPr bwMode="auto">
          <a:xfrm>
            <a:off x="906463" y="420688"/>
            <a:ext cx="7327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Constantia" charset="0"/>
              </a:rPr>
              <a:t>PROPAGACIÓN DE LUZ EN UN UNIVERSO EN EXPANSIÓN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500" y="1231900"/>
            <a:ext cx="8674537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Importante</a:t>
            </a:r>
            <a:r>
              <a:rPr lang="en-US" sz="1600" dirty="0" smtClean="0"/>
              <a:t>: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galaxia</a:t>
            </a:r>
            <a:r>
              <a:rPr lang="en-US" sz="1600" dirty="0" smtClean="0"/>
              <a:t> con </a:t>
            </a:r>
            <a:r>
              <a:rPr lang="en-US" sz="1600" dirty="0" err="1" smtClean="0"/>
              <a:t>coordenada</a:t>
            </a:r>
            <a:r>
              <a:rPr lang="en-US" sz="1600" dirty="0" smtClean="0"/>
              <a:t> </a:t>
            </a:r>
            <a:r>
              <a:rPr lang="en-US" sz="1600" dirty="0" err="1" smtClean="0"/>
              <a:t>comóvil</a:t>
            </a:r>
            <a:r>
              <a:rPr lang="en-US" sz="1600" dirty="0" smtClean="0"/>
              <a:t> </a:t>
            </a:r>
            <a:r>
              <a:rPr lang="en-US" sz="1600" b="1" dirty="0" smtClean="0"/>
              <a:t>r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emite</a:t>
            </a:r>
            <a:r>
              <a:rPr lang="en-US" sz="1600" dirty="0" smtClean="0"/>
              <a:t> un </a:t>
            </a:r>
            <a:r>
              <a:rPr lang="en-US" sz="1600" dirty="0" err="1" smtClean="0"/>
              <a:t>fotón</a:t>
            </a:r>
            <a:r>
              <a:rPr lang="en-US" sz="1600" dirty="0" smtClean="0"/>
              <a:t> en </a:t>
            </a:r>
            <a:r>
              <a:rPr lang="en-US" sz="1600" b="1" dirty="0" err="1" smtClean="0"/>
              <a:t>t</a:t>
            </a:r>
            <a:r>
              <a:rPr lang="en-US" sz="1600" b="1" baseline="-25000" dirty="0" err="1" smtClean="0"/>
              <a:t>e</a:t>
            </a:r>
            <a:r>
              <a:rPr lang="en-US" sz="1600" b="1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recibido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endParaRPr lang="en-US" sz="1600" dirty="0" smtClean="0"/>
          </a:p>
          <a:p>
            <a:r>
              <a:rPr lang="en-US" sz="1600" dirty="0" err="1" smtClean="0"/>
              <a:t>nosotros</a:t>
            </a:r>
            <a:r>
              <a:rPr lang="en-US" sz="1600" dirty="0" smtClean="0"/>
              <a:t> en 0 </a:t>
            </a:r>
            <a:r>
              <a:rPr lang="en-US" sz="1600" dirty="0" err="1" smtClean="0"/>
              <a:t>y</a:t>
            </a:r>
            <a:r>
              <a:rPr lang="en-US" sz="1600" dirty="0" smtClean="0"/>
              <a:t> el el </a:t>
            </a:r>
            <a:r>
              <a:rPr lang="en-US" sz="1600" dirty="0" err="1" smtClean="0"/>
              <a:t>instante</a:t>
            </a:r>
            <a:r>
              <a:rPr lang="en-US" sz="1600" dirty="0" smtClean="0"/>
              <a:t>  </a:t>
            </a:r>
            <a:r>
              <a:rPr lang="en-US" sz="1600" b="1" dirty="0" err="1" smtClean="0"/>
              <a:t>t</a:t>
            </a:r>
            <a:r>
              <a:rPr lang="en-US" sz="1600" b="1" baseline="-25000" dirty="0" err="1" smtClean="0"/>
              <a:t>r</a:t>
            </a:r>
            <a:r>
              <a:rPr lang="en-US" sz="1600" b="1" baseline="-25000" dirty="0" smtClean="0"/>
              <a:t> </a:t>
            </a:r>
            <a:r>
              <a:rPr lang="en-US" sz="1600" b="1" dirty="0" smtClean="0"/>
              <a:t>, </a:t>
            </a:r>
            <a:r>
              <a:rPr lang="en-US" sz="1600" dirty="0" err="1" smtClean="0"/>
              <a:t>entonces</a:t>
            </a:r>
            <a:r>
              <a:rPr lang="en-US" sz="1600" dirty="0" smtClean="0"/>
              <a:t> la </a:t>
            </a:r>
            <a:r>
              <a:rPr lang="en-US" sz="1600" dirty="0" err="1" smtClean="0"/>
              <a:t>coordenada</a:t>
            </a:r>
            <a:r>
              <a:rPr lang="en-US" sz="1600" dirty="0" smtClean="0"/>
              <a:t> </a:t>
            </a:r>
            <a:r>
              <a:rPr lang="en-US" sz="1600" dirty="0" err="1" smtClean="0"/>
              <a:t>comóvil</a:t>
            </a:r>
            <a:r>
              <a:rPr lang="en-US" sz="1600" dirty="0" smtClean="0"/>
              <a:t> </a:t>
            </a:r>
            <a:r>
              <a:rPr lang="en-US" sz="1600" dirty="0" err="1" smtClean="0"/>
              <a:t>está</a:t>
            </a:r>
            <a:r>
              <a:rPr lang="en-US" sz="1600" dirty="0" smtClean="0"/>
              <a:t> dada </a:t>
            </a:r>
            <a:r>
              <a:rPr lang="en-US" sz="1600" dirty="0" err="1" smtClean="0"/>
              <a:t>por</a:t>
            </a:r>
            <a:r>
              <a:rPr lang="en-US" sz="1600" dirty="0" smtClean="0"/>
              <a:t>:</a:t>
            </a:r>
          </a:p>
          <a:p>
            <a:r>
              <a:rPr lang="en-US" sz="1600" baseline="-25000" dirty="0" smtClean="0"/>
              <a:t> 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82047" y="1847472"/>
          <a:ext cx="1379905" cy="895728"/>
        </p:xfrm>
        <a:graphic>
          <a:graphicData uri="http://schemas.openxmlformats.org/presentationml/2006/ole">
            <p:oleObj spid="_x0000_s43010" name="Equation" r:id="rId3" imgW="723900" imgH="469900" progId="Equation.3">
              <p:embed/>
            </p:oleObj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54000" y="2679700"/>
            <a:ext cx="6096000" cy="502702"/>
            <a:chOff x="254000" y="2679700"/>
            <a:chExt cx="6096000" cy="502702"/>
          </a:xfrm>
        </p:grpSpPr>
        <p:sp>
          <p:nvSpPr>
            <p:cNvPr id="6" name="TextBox 5"/>
            <p:cNvSpPr txBox="1"/>
            <p:nvPr/>
          </p:nvSpPr>
          <p:spPr>
            <a:xfrm>
              <a:off x="254000" y="2679700"/>
              <a:ext cx="5769327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Si la </a:t>
              </a:r>
              <a:r>
                <a:rPr lang="en-US" sz="1600" dirty="0" err="1" smtClean="0"/>
                <a:t>galaxia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emite</a:t>
              </a:r>
              <a:r>
                <a:rPr lang="en-US" sz="1600" dirty="0" smtClean="0"/>
                <a:t> un </a:t>
              </a:r>
              <a:r>
                <a:rPr lang="en-US" sz="1600" dirty="0" err="1" smtClean="0"/>
                <a:t>fotón</a:t>
              </a:r>
              <a:r>
                <a:rPr lang="en-US" sz="1600" dirty="0" smtClean="0"/>
                <a:t> en </a:t>
              </a:r>
              <a:r>
                <a:rPr lang="en-US" sz="1600" b="1" dirty="0" err="1" smtClean="0"/>
                <a:t>t</a:t>
              </a:r>
              <a:r>
                <a:rPr lang="en-US" sz="1600" b="1" baseline="-25000" dirty="0" err="1" smtClean="0"/>
                <a:t>e</a:t>
              </a:r>
              <a:r>
                <a:rPr lang="en-US" sz="1600" b="1" baseline="-25000" dirty="0" smtClean="0"/>
                <a:t> </a:t>
              </a:r>
              <a:r>
                <a:rPr lang="en-US" sz="1600" b="1" dirty="0" smtClean="0"/>
                <a:t>+		</a:t>
              </a:r>
              <a:r>
                <a:rPr lang="en-US" sz="1600" dirty="0" err="1" smtClean="0"/>
                <a:t>será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recibido</a:t>
              </a:r>
              <a:r>
                <a:rPr lang="en-US" sz="1600" dirty="0" smtClean="0"/>
                <a:t> en  </a:t>
              </a:r>
              <a:r>
                <a:rPr lang="en-US" sz="1600" b="1" dirty="0" err="1" smtClean="0"/>
                <a:t>t</a:t>
              </a:r>
              <a:r>
                <a:rPr lang="en-US" sz="1600" b="1" baseline="-25000" dirty="0" err="1" smtClean="0"/>
                <a:t>r</a:t>
              </a:r>
              <a:r>
                <a:rPr lang="en-US" sz="1600" b="1" baseline="-25000" dirty="0" smtClean="0"/>
                <a:t>  </a:t>
              </a:r>
              <a:r>
                <a:rPr lang="en-US" sz="1600" b="1" dirty="0" smtClean="0"/>
                <a:t>+</a:t>
              </a:r>
              <a:r>
                <a:rPr lang="en-US" sz="1600" b="1" baseline="-25000" dirty="0" smtClean="0"/>
                <a:t> </a:t>
              </a:r>
              <a:endParaRPr lang="en-US" sz="1600" dirty="0" smtClean="0"/>
            </a:p>
            <a:p>
              <a:r>
                <a:rPr lang="en-US" sz="1600" baseline="-25000" dirty="0" smtClean="0"/>
                <a:t> </a:t>
              </a:r>
              <a:endParaRPr lang="en-US" sz="1600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3509736" y="2692400"/>
            <a:ext cx="389164" cy="320488"/>
          </p:xfrm>
          <a:graphic>
            <a:graphicData uri="http://schemas.openxmlformats.org/presentationml/2006/ole">
              <p:oleObj spid="_x0000_s43011" name="Equation" r:id="rId4" imgW="215900" imgH="177800" progId="Equation.3">
                <p:embed/>
              </p:oleObj>
            </a:graphicData>
          </a:graphic>
        </p:graphicFrame>
        <p:graphicFrame>
          <p:nvGraphicFramePr>
            <p:cNvPr id="43012" name="Object 4"/>
            <p:cNvGraphicFramePr>
              <a:graphicFrameLocks noChangeAspect="1"/>
            </p:cNvGraphicFramePr>
            <p:nvPr/>
          </p:nvGraphicFramePr>
          <p:xfrm>
            <a:off x="5961063" y="2692400"/>
            <a:ext cx="388937" cy="320675"/>
          </p:xfrm>
          <a:graphic>
            <a:graphicData uri="http://schemas.openxmlformats.org/presentationml/2006/ole">
              <p:oleObj spid="_x0000_s43012" name="Equation" r:id="rId5" imgW="215900" imgH="177800" progId="Equation.3">
                <p:embed/>
              </p:oleObj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79400" y="3111500"/>
            <a:ext cx="494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Como la </a:t>
            </a:r>
            <a:r>
              <a:rPr lang="en-US" sz="1600" dirty="0" err="1" smtClean="0"/>
              <a:t>coordenada</a:t>
            </a:r>
            <a:r>
              <a:rPr lang="en-US" sz="1600" dirty="0" smtClean="0"/>
              <a:t> </a:t>
            </a:r>
            <a:r>
              <a:rPr lang="en-US" sz="1600" dirty="0" err="1" smtClean="0"/>
              <a:t>comóvil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fija</a:t>
            </a:r>
            <a:r>
              <a:rPr lang="en-US" sz="1600" dirty="0" smtClean="0"/>
              <a:t>, se </a:t>
            </a:r>
            <a:r>
              <a:rPr lang="en-US" sz="1600" dirty="0" err="1" smtClean="0"/>
              <a:t>cumple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: </a:t>
            </a:r>
            <a:endParaRPr lang="en-US" sz="1600" dirty="0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300038" y="3524250"/>
          <a:ext cx="3975100" cy="895350"/>
        </p:xfrm>
        <a:graphic>
          <a:graphicData uri="http://schemas.openxmlformats.org/presentationml/2006/ole">
            <p:oleObj spid="_x0000_s43013" name="Equation" r:id="rId6" imgW="2082800" imgH="4699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81500" y="3771900"/>
            <a:ext cx="2466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 </a:t>
            </a:r>
            <a:r>
              <a:rPr lang="en-US" sz="1600" dirty="0" err="1" smtClean="0"/>
              <a:t>donde</a:t>
            </a:r>
            <a:r>
              <a:rPr lang="en-US" sz="1600" dirty="0" smtClean="0"/>
              <a:t> se </a:t>
            </a:r>
            <a:r>
              <a:rPr lang="en-US" sz="1600" dirty="0" err="1" smtClean="0"/>
              <a:t>cocluye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endParaRPr lang="en-US" sz="1600" dirty="0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571500" y="4489450"/>
          <a:ext cx="2568575" cy="895350"/>
        </p:xfrm>
        <a:graphic>
          <a:graphicData uri="http://schemas.openxmlformats.org/presentationml/2006/ole">
            <p:oleObj spid="_x0000_s43014" name="Equation" r:id="rId7" imgW="1346200" imgH="4699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13100" y="4686300"/>
            <a:ext cx="1241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tanto</a:t>
            </a:r>
            <a:r>
              <a:rPr lang="en-US" sz="1600" dirty="0" smtClean="0"/>
              <a:t>, </a:t>
            </a:r>
            <a:endParaRPr lang="en-US" sz="1600" dirty="0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4986338" y="4549775"/>
          <a:ext cx="1508125" cy="774700"/>
        </p:xfrm>
        <a:graphic>
          <a:graphicData uri="http://schemas.openxmlformats.org/presentationml/2006/ole">
            <p:oleObj spid="_x0000_s43015" name="Equation" r:id="rId8" imgW="787400" imgH="4064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9900" y="5753100"/>
            <a:ext cx="1782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y</a:t>
            </a:r>
            <a:r>
              <a:rPr lang="en-US" sz="1600" dirty="0" smtClean="0"/>
              <a:t> </a:t>
            </a:r>
            <a:r>
              <a:rPr lang="en-US" sz="1600" dirty="0" err="1" smtClean="0"/>
              <a:t>concluimos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2349500" y="5648325"/>
          <a:ext cx="3235325" cy="774700"/>
        </p:xfrm>
        <a:graphic>
          <a:graphicData uri="http://schemas.openxmlformats.org/presentationml/2006/ole">
            <p:oleObj spid="_x0000_s43016" name="Equation" r:id="rId9" imgW="1689100" imgH="40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2052638" y="596900"/>
            <a:ext cx="49545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Constantia" charset="0"/>
              </a:rPr>
              <a:t>EL ESPACIOTIEMPO COSMOLÓGICO :</a:t>
            </a:r>
          </a:p>
          <a:p>
            <a:pPr algn="ctr"/>
            <a:r>
              <a:rPr lang="en-US" sz="1800" b="1">
                <a:latin typeface="Constantia" charset="0"/>
              </a:rPr>
              <a:t>Métrica de Robertson-Walker k = 0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426075" y="3479800"/>
            <a:ext cx="3419475" cy="3136900"/>
            <a:chOff x="5426075" y="3479800"/>
            <a:chExt cx="3419477" cy="3136900"/>
          </a:xfrm>
        </p:grpSpPr>
        <p:grpSp>
          <p:nvGrpSpPr>
            <p:cNvPr id="23590" name="Group 48"/>
            <p:cNvGrpSpPr>
              <a:grpSpLocks/>
            </p:cNvGrpSpPr>
            <p:nvPr/>
          </p:nvGrpSpPr>
          <p:grpSpPr bwMode="auto">
            <a:xfrm>
              <a:off x="5426075" y="3479800"/>
              <a:ext cx="3419477" cy="3136900"/>
              <a:chOff x="5426075" y="3479800"/>
              <a:chExt cx="3419477" cy="3136900"/>
            </a:xfrm>
          </p:grpSpPr>
          <p:cxnSp>
            <p:nvCxnSpPr>
              <p:cNvPr id="35" name="Elbow Connector 34"/>
              <p:cNvCxnSpPr/>
              <p:nvPr/>
            </p:nvCxnSpPr>
            <p:spPr bwMode="auto">
              <a:xfrm rot="16200000" flipH="1">
                <a:off x="5018881" y="4394994"/>
                <a:ext cx="2093913" cy="263525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/>
              <p:nvPr/>
            </p:nvCxnSpPr>
            <p:spPr bwMode="auto">
              <a:xfrm rot="5400000">
                <a:off x="8138321" y="5242719"/>
                <a:ext cx="1098550" cy="315912"/>
              </a:xfrm>
              <a:prstGeom prst="bentConnector2">
                <a:avLst/>
              </a:prstGeom>
              <a:ln w="28575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 bwMode="auto">
              <a:xfrm>
                <a:off x="5426075" y="5613400"/>
                <a:ext cx="2925765" cy="1003300"/>
              </a:xfrm>
              <a:prstGeom prst="rect">
                <a:avLst/>
              </a:prstGeom>
              <a:noFill/>
              <a:ln w="31750">
                <a:solidFill>
                  <a:srgbClr val="008000"/>
                </a:solidFill>
              </a:ln>
              <a:effectLst>
                <a:outerShdw blurRad="50800" dist="38100" dir="2460000" sx="101000" sy="101000" rotWithShape="0">
                  <a:schemeClr val="tx1">
                    <a:alpha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pic>
          <p:nvPicPr>
            <p:cNvPr id="23591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54663" y="5613400"/>
              <a:ext cx="2565400" cy="850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606800" y="3810000"/>
            <a:ext cx="4706938" cy="1630363"/>
            <a:chOff x="3606800" y="3810000"/>
            <a:chExt cx="4706938" cy="1630363"/>
          </a:xfrm>
        </p:grpSpPr>
        <p:grpSp>
          <p:nvGrpSpPr>
            <p:cNvPr id="23585" name="Group 47"/>
            <p:cNvGrpSpPr>
              <a:grpSpLocks/>
            </p:cNvGrpSpPr>
            <p:nvPr/>
          </p:nvGrpSpPr>
          <p:grpSpPr bwMode="auto">
            <a:xfrm>
              <a:off x="3606800" y="3810000"/>
              <a:ext cx="4706938" cy="1630363"/>
              <a:chOff x="3606800" y="3810000"/>
              <a:chExt cx="4706938" cy="1630363"/>
            </a:xfrm>
          </p:grpSpPr>
          <p:sp>
            <p:nvSpPr>
              <p:cNvPr id="23587" name="TextBox 51"/>
              <p:cNvSpPr txBox="1">
                <a:spLocks noChangeArrowheads="1"/>
              </p:cNvSpPr>
              <p:nvPr/>
            </p:nvSpPr>
            <p:spPr bwMode="auto">
              <a:xfrm>
                <a:off x="3606800" y="3810000"/>
                <a:ext cx="2354867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 err="1">
                    <a:latin typeface="Constantia" charset="0"/>
                  </a:rPr>
                  <a:t>Propagación</a:t>
                </a:r>
                <a:r>
                  <a:rPr lang="en-US" sz="1800" dirty="0">
                    <a:latin typeface="Constantia" charset="0"/>
                  </a:rPr>
                  <a:t> de la </a:t>
                </a:r>
                <a:r>
                  <a:rPr lang="en-US" sz="1800" dirty="0" err="1">
                    <a:latin typeface="Constantia" charset="0"/>
                  </a:rPr>
                  <a:t>luz</a:t>
                </a:r>
                <a:endParaRPr lang="en-US" sz="1800" dirty="0">
                  <a:latin typeface="Constantia" charset="0"/>
                </a:endParaRPr>
              </a:p>
            </p:txBody>
          </p:sp>
          <p:sp>
            <p:nvSpPr>
              <p:cNvPr id="30" name="Notched Right Arrow 29"/>
              <p:cNvSpPr/>
              <p:nvPr/>
            </p:nvSpPr>
            <p:spPr bwMode="auto">
              <a:xfrm rot="5400000">
                <a:off x="6308725" y="4316413"/>
                <a:ext cx="517525" cy="406400"/>
              </a:xfrm>
              <a:prstGeom prst="notch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pic>
            <p:nvPicPr>
              <p:cNvPr id="23589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197600" y="3835400"/>
                <a:ext cx="806450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586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375" y="4589463"/>
              <a:ext cx="1884363" cy="850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721100" y="2362200"/>
            <a:ext cx="5235575" cy="1017588"/>
            <a:chOff x="3721100" y="2362200"/>
            <a:chExt cx="5235575" cy="1017588"/>
          </a:xfrm>
        </p:grpSpPr>
        <p:grpSp>
          <p:nvGrpSpPr>
            <p:cNvPr id="23580" name="Group 42"/>
            <p:cNvGrpSpPr>
              <a:grpSpLocks/>
            </p:cNvGrpSpPr>
            <p:nvPr/>
          </p:nvGrpSpPr>
          <p:grpSpPr bwMode="auto">
            <a:xfrm>
              <a:off x="3721100" y="2832100"/>
              <a:ext cx="4946650" cy="547688"/>
              <a:chOff x="3721100" y="2832100"/>
              <a:chExt cx="4946650" cy="547688"/>
            </a:xfrm>
          </p:grpSpPr>
          <p:grpSp>
            <p:nvGrpSpPr>
              <p:cNvPr id="23582" name="Group 39"/>
              <p:cNvGrpSpPr>
                <a:grpSpLocks/>
              </p:cNvGrpSpPr>
              <p:nvPr/>
            </p:nvGrpSpPr>
            <p:grpSpPr bwMode="auto">
              <a:xfrm>
                <a:off x="3721100" y="2857500"/>
                <a:ext cx="1245841" cy="369332"/>
                <a:chOff x="3721100" y="2857500"/>
                <a:chExt cx="1245841" cy="369332"/>
              </a:xfrm>
            </p:grpSpPr>
            <p:sp>
              <p:nvSpPr>
                <p:cNvPr id="23584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3721100" y="2857500"/>
                  <a:ext cx="1245841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>
                      <a:latin typeface="Constantia" charset="0"/>
                    </a:rPr>
                    <a:t>Distancias</a:t>
                  </a:r>
                </a:p>
              </p:txBody>
            </p:sp>
          </p:grpSp>
          <p:pic>
            <p:nvPicPr>
              <p:cNvPr id="23583" name="Picture 9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006975" y="2832100"/>
                <a:ext cx="3660775" cy="547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581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70688" y="2362200"/>
              <a:ext cx="2185987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165100" y="1384300"/>
            <a:ext cx="6672263" cy="3402013"/>
            <a:chOff x="165100" y="1384300"/>
            <a:chExt cx="6672263" cy="3402014"/>
          </a:xfrm>
        </p:grpSpPr>
        <p:grpSp>
          <p:nvGrpSpPr>
            <p:cNvPr id="23559" name="Group 37"/>
            <p:cNvGrpSpPr>
              <a:grpSpLocks/>
            </p:cNvGrpSpPr>
            <p:nvPr/>
          </p:nvGrpSpPr>
          <p:grpSpPr bwMode="auto">
            <a:xfrm>
              <a:off x="165100" y="1384300"/>
              <a:ext cx="6672263" cy="3402014"/>
              <a:chOff x="165100" y="1384300"/>
              <a:chExt cx="6672263" cy="3402014"/>
            </a:xfrm>
          </p:grpSpPr>
          <p:grpSp>
            <p:nvGrpSpPr>
              <p:cNvPr id="23561" name="Group 26"/>
              <p:cNvGrpSpPr>
                <a:grpSpLocks/>
              </p:cNvGrpSpPr>
              <p:nvPr/>
            </p:nvGrpSpPr>
            <p:grpSpPr bwMode="auto">
              <a:xfrm>
                <a:off x="165100" y="1384300"/>
                <a:ext cx="6672263" cy="3402014"/>
                <a:chOff x="165100" y="1663700"/>
                <a:chExt cx="6672508" cy="3402134"/>
              </a:xfrm>
            </p:grpSpPr>
            <p:grpSp>
              <p:nvGrpSpPr>
                <p:cNvPr id="23562" name="Group 18"/>
                <p:cNvGrpSpPr>
                  <a:grpSpLocks/>
                </p:cNvGrpSpPr>
                <p:nvPr/>
              </p:nvGrpSpPr>
              <p:grpSpPr bwMode="auto">
                <a:xfrm>
                  <a:off x="689768" y="3187700"/>
                  <a:ext cx="2649537" cy="1435100"/>
                  <a:chOff x="2151063" y="3441700"/>
                  <a:chExt cx="2649537" cy="1168400"/>
                </a:xfrm>
              </p:grpSpPr>
              <p:sp>
                <p:nvSpPr>
                  <p:cNvPr id="4" name="Trapezoid 3"/>
                  <p:cNvSpPr/>
                  <p:nvPr/>
                </p:nvSpPr>
                <p:spPr>
                  <a:xfrm>
                    <a:off x="2150289" y="3441744"/>
                    <a:ext cx="2649635" cy="1155516"/>
                  </a:xfrm>
                  <a:prstGeom prst="trapezoid">
                    <a:avLst>
                      <a:gd name="adj" fmla="val 77747"/>
                    </a:avLst>
                  </a:prstGeom>
                  <a:gradFill flip="none" rotWithShape="1">
                    <a:gsLst>
                      <a:gs pos="0">
                        <a:srgbClr val="800000"/>
                      </a:gs>
                      <a:gs pos="100000">
                        <a:srgbClr val="FFFFFF"/>
                      </a:gs>
                    </a:gsLst>
                    <a:lin ang="0" scaled="1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800"/>
                  </a:p>
                </p:txBody>
              </p:sp>
              <p:cxnSp>
                <p:nvCxnSpPr>
                  <p:cNvPr id="6" name="Straight Connector 5"/>
                  <p:cNvCxnSpPr/>
                  <p:nvPr/>
                </p:nvCxnSpPr>
                <p:spPr>
                  <a:xfrm rot="5400000">
                    <a:off x="2590156" y="3873447"/>
                    <a:ext cx="1155516" cy="292111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 rot="16200000" flipH="1">
                    <a:off x="3149089" y="3873784"/>
                    <a:ext cx="1142591" cy="33021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2805951" y="3771338"/>
                    <a:ext cx="1358950" cy="258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2488439" y="4219843"/>
                    <a:ext cx="1982860" cy="129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63" name="Group 19"/>
                <p:cNvGrpSpPr>
                  <a:grpSpLocks/>
                </p:cNvGrpSpPr>
                <p:nvPr/>
              </p:nvGrpSpPr>
              <p:grpSpPr bwMode="auto">
                <a:xfrm>
                  <a:off x="165100" y="2806700"/>
                  <a:ext cx="3403600" cy="1168400"/>
                  <a:chOff x="2151063" y="3441700"/>
                  <a:chExt cx="2649537" cy="1168400"/>
                </a:xfrm>
              </p:grpSpPr>
              <p:sp>
                <p:nvSpPr>
                  <p:cNvPr id="21" name="Trapezoid 20"/>
                  <p:cNvSpPr/>
                  <p:nvPr/>
                </p:nvSpPr>
                <p:spPr>
                  <a:xfrm>
                    <a:off x="2151063" y="3441741"/>
                    <a:ext cx="2649634" cy="1155742"/>
                  </a:xfrm>
                  <a:prstGeom prst="trapezoid">
                    <a:avLst>
                      <a:gd name="adj" fmla="val 77747"/>
                    </a:avLst>
                  </a:prstGeom>
                  <a:gradFill flip="none" rotWithShape="1">
                    <a:gsLst>
                      <a:gs pos="24000">
                        <a:schemeClr val="accent4">
                          <a:lumMod val="60000"/>
                          <a:lumOff val="40000"/>
                        </a:schemeClr>
                      </a:gs>
                      <a:gs pos="100000">
                        <a:srgbClr val="FFFFFF"/>
                      </a:gs>
                    </a:gsLst>
                    <a:lin ang="0" scaled="1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800"/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 rot="5400000">
                    <a:off x="2511811" y="3873165"/>
                    <a:ext cx="1155742" cy="29289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rot="16200000" flipH="1">
                    <a:off x="3199107" y="3873678"/>
                    <a:ext cx="1143041" cy="3299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2751680" y="3606847"/>
                    <a:ext cx="1422449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408117" y="4164080"/>
                    <a:ext cx="2147885" cy="206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1587553" y="4799125"/>
                  <a:ext cx="531832" cy="1587"/>
                </a:xfrm>
                <a:prstGeom prst="line">
                  <a:avLst/>
                </a:prstGeom>
                <a:ln w="44450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1362914" y="2824997"/>
                  <a:ext cx="927133" cy="1588"/>
                </a:xfrm>
                <a:prstGeom prst="line">
                  <a:avLst/>
                </a:prstGeom>
                <a:ln w="44450">
                  <a:solidFill>
                    <a:srgbClr val="008000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1797110" y="4019634"/>
                  <a:ext cx="127005" cy="12700"/>
                </a:xfrm>
                <a:prstGeom prst="line">
                  <a:avLst/>
                </a:prstGeom>
                <a:ln w="44450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567" name="Picture 3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3513" y="4156075"/>
                  <a:ext cx="242887" cy="3778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3568" name="Picture 4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843213" y="3533775"/>
                  <a:ext cx="269875" cy="3778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2300366" y="1663700"/>
                  <a:ext cx="4537242" cy="798541"/>
                </a:xfrm>
                <a:prstGeom prst="rect">
                  <a:avLst/>
                </a:prstGeom>
                <a:noFill/>
                <a:ln w="31750">
                  <a:solidFill>
                    <a:srgbClr val="008000"/>
                  </a:solidFill>
                </a:ln>
                <a:effectLst>
                  <a:outerShdw blurRad="50800" dist="38100" dir="2460000" sx="101000" sy="101000" rotWithShape="0">
                    <a:schemeClr val="tx1">
                      <a:alpha val="8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/>
                </a:p>
              </p:txBody>
            </p:sp>
          </p:grpSp>
        </p:grpSp>
        <p:pic>
          <p:nvPicPr>
            <p:cNvPr id="23560" name="Picture 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424113" y="1543050"/>
              <a:ext cx="426243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54727</TotalTime>
  <Words>519</Words>
  <Application>Microsoft Macintosh PowerPoint</Application>
  <PresentationFormat>On-screen Show (4:3)</PresentationFormat>
  <Paragraphs>141</Paragraphs>
  <Slides>19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Flow</vt:lpstr>
      <vt:lpstr>Equation</vt:lpstr>
      <vt:lpstr>EL UNIVERSO AL ALCANCE DEL CÁLCULO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Universidad de Los Andes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Hector Rago</dc:creator>
  <cp:lastModifiedBy>Hector Rago</cp:lastModifiedBy>
  <cp:revision>191</cp:revision>
  <dcterms:created xsi:type="dcterms:W3CDTF">2013-04-06T17:38:42Z</dcterms:created>
  <dcterms:modified xsi:type="dcterms:W3CDTF">2013-04-06T17:39:20Z</dcterms:modified>
</cp:coreProperties>
</file>