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Microsoft_Equation8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embeddings/Microsoft_Equation12.bin" ContentType="application/vnd.openxmlformats-officedocument.oleObject"/>
  <Override PartName="/ppt/embeddings/Microsoft_Equation2.bin" ContentType="application/vnd.openxmlformats-officedocument.oleObject"/>
  <Override PartName="/ppt/embeddings/Microsoft_Equation11.bin" ContentType="application/vnd.openxmlformats-officedocument.oleObject"/>
  <Override PartName="/ppt/embeddings/Microsoft_Equation4.bin" ContentType="application/vnd.openxmlformats-officedocument.oleObject"/>
  <Override PartName="/ppt/embeddings/oleObject1.bin" ContentType="application/vnd.openxmlformats-officedocument.oleObject"/>
  <Override PartName="/ppt/embeddings/Microsoft_Equation10.bin" ContentType="application/vnd.openxmlformats-officedocument.oleObject"/>
  <Override PartName="/ppt/embeddings/Microsoft_Equation5.bin" ContentType="application/vnd.openxmlformats-officedocument.oleObject"/>
  <Default Extension="pict" ContentType="image/pict"/>
  <Override PartName="/ppt/embeddings/Microsoft_Equation7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Microsoft_Equation9.bin" ContentType="application/vnd.openxmlformats-officedocument.oleObject"/>
  <Default Extension="bin" ContentType="application/vnd.openxmlformats-officedocument.presentationml.printerSettings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Microsoft_Equation3.bin" ContentType="application/vnd.openxmlformats-officedocument.oleObject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9" r:id="rId1"/>
  </p:sldMasterIdLst>
  <p:notesMasterIdLst>
    <p:notesMasterId r:id="rId13"/>
  </p:notesMasterIdLst>
  <p:sldIdLst>
    <p:sldId id="257" r:id="rId2"/>
    <p:sldId id="258" r:id="rId3"/>
    <p:sldId id="267" r:id="rId4"/>
    <p:sldId id="259" r:id="rId5"/>
    <p:sldId id="266" r:id="rId6"/>
    <p:sldId id="261" r:id="rId7"/>
    <p:sldId id="262" r:id="rId8"/>
    <p:sldId id="263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822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ict"/><Relationship Id="rId3" Type="http://schemas.openxmlformats.org/officeDocument/2006/relationships/image" Target="../media/image30.pict"/><Relationship Id="rId1" Type="http://schemas.openxmlformats.org/officeDocument/2006/relationships/image" Target="../media/image2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ict"/><Relationship Id="rId3" Type="http://schemas.openxmlformats.org/officeDocument/2006/relationships/image" Target="../media/image54.pict"/><Relationship Id="rId1" Type="http://schemas.openxmlformats.org/officeDocument/2006/relationships/image" Target="../media/image5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ict"/><Relationship Id="rId3" Type="http://schemas.openxmlformats.org/officeDocument/2006/relationships/image" Target="../media/image77.pict"/><Relationship Id="rId1" Type="http://schemas.openxmlformats.org/officeDocument/2006/relationships/image" Target="../media/image76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378A-74EA-EA40-93A7-9A7804AF9CBE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1F06C-A7CC-7649-8F37-19F578E66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41C0A9-8FAC-3E43-8D1E-E378319FCF75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F951A7-E5F9-3B4C-9483-261B03D596F4}" type="datetimeFigureOut">
              <a:rPr lang="en-US" smtClean="0"/>
              <a:pPr/>
              <a:t>6/18/13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88C3B5-B471-D646-9C41-843D108F56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4" Type="http://schemas.openxmlformats.org/officeDocument/2006/relationships/image" Target="../media/image79.png"/><Relationship Id="rId10" Type="http://schemas.openxmlformats.org/officeDocument/2006/relationships/oleObject" Target="../embeddings/Microsoft_Equation12.bin"/><Relationship Id="rId5" Type="http://schemas.openxmlformats.org/officeDocument/2006/relationships/image" Target="../media/image80.png"/><Relationship Id="rId7" Type="http://schemas.openxmlformats.org/officeDocument/2006/relationships/image" Target="../media/image82.png"/><Relationship Id="rId11" Type="http://schemas.openxmlformats.org/officeDocument/2006/relationships/oleObject" Target="../embeddings/Microsoft_Equation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9" Type="http://schemas.openxmlformats.org/officeDocument/2006/relationships/oleObject" Target="../embeddings/Microsoft_Equation11.bin"/><Relationship Id="rId3" Type="http://schemas.openxmlformats.org/officeDocument/2006/relationships/image" Target="../media/image78.png"/><Relationship Id="rId6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5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4" Type="http://schemas.openxmlformats.org/officeDocument/2006/relationships/image" Target="../media/image4.png"/><Relationship Id="rId10" Type="http://schemas.openxmlformats.org/officeDocument/2006/relationships/image" Target="../media/image10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1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9.png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5.png"/><Relationship Id="rId4" Type="http://schemas.openxmlformats.org/officeDocument/2006/relationships/image" Target="../media/image15.png"/><Relationship Id="rId7" Type="http://schemas.openxmlformats.org/officeDocument/2006/relationships/image" Target="../media/image18.png"/><Relationship Id="rId11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6" Type="http://schemas.openxmlformats.org/officeDocument/2006/relationships/image" Target="../media/image27.png"/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0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2" Type="http://schemas.openxmlformats.org/officeDocument/2006/relationships/image" Target="../media/image23.png"/><Relationship Id="rId17" Type="http://schemas.openxmlformats.org/officeDocument/2006/relationships/oleObject" Target="../embeddings/Microsoft_Equation2.bin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20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4" Type="http://schemas.openxmlformats.org/officeDocument/2006/relationships/oleObject" Target="../embeddings/Microsoft_Equation5.bin"/><Relationship Id="rId4" Type="http://schemas.openxmlformats.org/officeDocument/2006/relationships/image" Target="../media/image31.png"/><Relationship Id="rId7" Type="http://schemas.openxmlformats.org/officeDocument/2006/relationships/image" Target="../media/image34.png"/><Relationship Id="rId11" Type="http://schemas.openxmlformats.org/officeDocument/2006/relationships/image" Target="../media/image3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8" Type="http://schemas.openxmlformats.org/officeDocument/2006/relationships/image" Target="../media/image35.png"/><Relationship Id="rId13" Type="http://schemas.openxmlformats.org/officeDocument/2006/relationships/oleObject" Target="../embeddings/Microsoft_Equation4.bin"/><Relationship Id="rId10" Type="http://schemas.openxmlformats.org/officeDocument/2006/relationships/oleObject" Target="../embeddings/Microsoft_Equation3.bin"/><Relationship Id="rId5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36.png"/><Relationship Id="rId3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4" Type="http://schemas.openxmlformats.org/officeDocument/2006/relationships/image" Target="../media/image51.png"/><Relationship Id="rId4" Type="http://schemas.openxmlformats.org/officeDocument/2006/relationships/image" Target="../media/image41.png"/><Relationship Id="rId7" Type="http://schemas.openxmlformats.org/officeDocument/2006/relationships/image" Target="../media/image44.png"/><Relationship Id="rId11" Type="http://schemas.openxmlformats.org/officeDocument/2006/relationships/image" Target="../media/image48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0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oleObject" Target="../embeddings/Microsoft_Equation6.bin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46.png"/><Relationship Id="rId3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6.png"/><Relationship Id="rId7" Type="http://schemas.openxmlformats.org/officeDocument/2006/relationships/image" Target="../media/image44.png"/><Relationship Id="rId11" Type="http://schemas.openxmlformats.org/officeDocument/2006/relationships/oleObject" Target="../embeddings/Microsoft_Equation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png"/><Relationship Id="rId8" Type="http://schemas.openxmlformats.org/officeDocument/2006/relationships/image" Target="../media/image59.png"/><Relationship Id="rId13" Type="http://schemas.openxmlformats.org/officeDocument/2006/relationships/oleObject" Target="../embeddings/Microsoft_Equation9.bin"/><Relationship Id="rId10" Type="http://schemas.openxmlformats.org/officeDocument/2006/relationships/image" Target="../media/image61.png"/><Relationship Id="rId5" Type="http://schemas.openxmlformats.org/officeDocument/2006/relationships/image" Target="../media/image57.png"/><Relationship Id="rId12" Type="http://schemas.openxmlformats.org/officeDocument/2006/relationships/oleObject" Target="../embeddings/Microsoft_Equation8.bin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60.png"/><Relationship Id="rId3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4" Type="http://schemas.openxmlformats.org/officeDocument/2006/relationships/image" Target="../media/image74.png"/><Relationship Id="rId4" Type="http://schemas.openxmlformats.org/officeDocument/2006/relationships/image" Target="../media/image64.png"/><Relationship Id="rId7" Type="http://schemas.openxmlformats.org/officeDocument/2006/relationships/image" Target="../media/image67.png"/><Relationship Id="rId11" Type="http://schemas.openxmlformats.org/officeDocument/2006/relationships/image" Target="../media/image71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png"/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0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oleObject" Target="../embeddings/Microsoft_Equation10.bin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69.png"/><Relationship Id="rId3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38587"/>
            <a:ext cx="84582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 UNIVERSO AL ALCANCE DEL CÁLCULO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3900488"/>
            <a:ext cx="4953000" cy="1752600"/>
          </a:xfrm>
        </p:spPr>
        <p:txBody>
          <a:bodyPr/>
          <a:lstStyle/>
          <a:p>
            <a:pPr marR="0" eaLnBrk="1" hangingPunct="1"/>
            <a:endParaRPr lang="en-US" smtClean="0"/>
          </a:p>
          <a:p>
            <a:pPr marR="0" eaLnBrk="1" hangingPunct="1"/>
            <a:r>
              <a:rPr lang="en-US" smtClean="0"/>
              <a:t>Héctor Rago</a:t>
            </a:r>
          </a:p>
          <a:p>
            <a:pPr marR="0" eaLnBrk="1" hangingPunct="1"/>
            <a:r>
              <a:rPr lang="en-US" smtClean="0"/>
              <a:t>hectorrago@gmail.com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17500" y="3111500"/>
            <a:ext cx="3105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PARTE</a:t>
            </a:r>
            <a:r>
              <a:rPr lang="en-US" b="1" dirty="0" smtClean="0">
                <a:solidFill>
                  <a:schemeClr val="bg1"/>
                </a:solidFill>
              </a:rPr>
              <a:t> IV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EL TEMPRANO UNIVERSO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45300" y="2516188"/>
            <a:ext cx="1879600" cy="1066800"/>
            <a:chOff x="6426297" y="2643101"/>
            <a:chExt cx="1879240" cy="1066230"/>
          </a:xfrm>
        </p:grpSpPr>
        <p:sp>
          <p:nvSpPr>
            <p:cNvPr id="9" name="Right Arrow 8"/>
            <p:cNvSpPr/>
            <p:nvPr/>
          </p:nvSpPr>
          <p:spPr>
            <a:xfrm rot="5400000">
              <a:off x="7186611" y="2641467"/>
              <a:ext cx="271317" cy="27458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533" name="TextBox 9"/>
            <p:cNvSpPr txBox="1">
              <a:spLocks noChangeArrowheads="1"/>
            </p:cNvSpPr>
            <p:nvPr/>
          </p:nvSpPr>
          <p:spPr bwMode="auto">
            <a:xfrm>
              <a:off x="6426297" y="2878334"/>
              <a:ext cx="187924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Hay algo más que </a:t>
              </a:r>
            </a:p>
            <a:p>
              <a:r>
                <a:rPr lang="en-US" sz="1600">
                  <a:latin typeface="Constantia" charset="0"/>
                </a:rPr>
                <a:t>Masas (materia) y </a:t>
              </a:r>
            </a:p>
            <a:p>
              <a:r>
                <a:rPr lang="en-US" sz="1600">
                  <a:latin typeface="Constantia" charset="0"/>
                </a:rPr>
                <a:t>radiación (fotones)</a:t>
              </a:r>
            </a:p>
          </p:txBody>
        </p:sp>
      </p:grpSp>
      <p:sp>
        <p:nvSpPr>
          <p:cNvPr id="70674" name="TextBox 10"/>
          <p:cNvSpPr txBox="1">
            <a:spLocks noChangeArrowheads="1"/>
          </p:cNvSpPr>
          <p:nvPr/>
        </p:nvSpPr>
        <p:spPr bwMode="auto">
          <a:xfrm>
            <a:off x="12700" y="2846388"/>
            <a:ext cx="2747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La contribución del vacío</a:t>
            </a:r>
          </a:p>
        </p:txBody>
      </p:sp>
      <p:sp>
        <p:nvSpPr>
          <p:cNvPr id="21511" name="TextBox 30"/>
          <p:cNvSpPr txBox="1">
            <a:spLocks noChangeArrowheads="1"/>
          </p:cNvSpPr>
          <p:nvPr/>
        </p:nvSpPr>
        <p:spPr bwMode="auto">
          <a:xfrm>
            <a:off x="2549525" y="327025"/>
            <a:ext cx="4506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>
                <a:latin typeface="Constantia" charset="0"/>
              </a:rPr>
              <a:t>Un universo de materia  y de vacío</a:t>
            </a:r>
          </a:p>
        </p:txBody>
      </p:sp>
      <p:pic>
        <p:nvPicPr>
          <p:cNvPr id="27" name="Picture 26" descr="Imagen 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250798"/>
            <a:ext cx="3176402" cy="2234979"/>
          </a:xfrm>
          <a:prstGeom prst="rect">
            <a:avLst/>
          </a:prstGeom>
          <a:effectLst>
            <a:softEdge rad="101600"/>
          </a:effectLst>
        </p:spPr>
      </p:pic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7475" y="4756150"/>
            <a:ext cx="4064000" cy="368300"/>
            <a:chOff x="117475" y="4756150"/>
            <a:chExt cx="4064000" cy="368300"/>
          </a:xfrm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17475" y="4756150"/>
              <a:ext cx="3949700" cy="368300"/>
              <a:chOff x="117234" y="4806462"/>
              <a:chExt cx="3949941" cy="369332"/>
            </a:xfrm>
          </p:grpSpPr>
          <p:sp>
            <p:nvSpPr>
              <p:cNvPr id="21531" name="TextBox 27"/>
              <p:cNvSpPr txBox="1">
                <a:spLocks noChangeArrowheads="1"/>
              </p:cNvSpPr>
              <p:nvPr/>
            </p:nvSpPr>
            <p:spPr bwMode="auto">
              <a:xfrm>
                <a:off x="117234" y="4806462"/>
                <a:ext cx="214245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Ecuación de estado</a:t>
                </a:r>
              </a:p>
            </p:txBody>
          </p:sp>
        </p:grpSp>
        <p:pic>
          <p:nvPicPr>
            <p:cNvPr id="21530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1238" y="4819650"/>
              <a:ext cx="1900237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01688" y="3308350"/>
            <a:ext cx="1982787" cy="965200"/>
            <a:chOff x="801688" y="3308350"/>
            <a:chExt cx="1982787" cy="965200"/>
          </a:xfrm>
        </p:grpSpPr>
        <p:cxnSp>
          <p:nvCxnSpPr>
            <p:cNvPr id="13" name="Elbow Connector 12"/>
            <p:cNvCxnSpPr/>
            <p:nvPr/>
          </p:nvCxnSpPr>
          <p:spPr bwMode="auto">
            <a:xfrm rot="5400000">
              <a:off x="862013" y="3692525"/>
              <a:ext cx="433387" cy="22701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 bwMode="auto">
            <a:xfrm rot="16200000" flipH="1">
              <a:off x="1784350" y="3679826"/>
              <a:ext cx="407987" cy="2778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52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31875" y="3308350"/>
              <a:ext cx="17526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7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01688" y="4022725"/>
              <a:ext cx="504825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93900" y="4013200"/>
              <a:ext cx="4445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444875" y="3335338"/>
            <a:ext cx="1938338" cy="284162"/>
            <a:chOff x="3444875" y="3335360"/>
            <a:chExt cx="1938338" cy="284140"/>
          </a:xfrm>
        </p:grpSpPr>
        <p:sp>
          <p:nvSpPr>
            <p:cNvPr id="25" name="Right Arrow 24"/>
            <p:cNvSpPr/>
            <p:nvPr/>
          </p:nvSpPr>
          <p:spPr bwMode="auto">
            <a:xfrm rot="161865">
              <a:off x="3444875" y="3335360"/>
              <a:ext cx="271463" cy="2746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21523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48100" y="3340100"/>
              <a:ext cx="1535113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66738" y="1531938"/>
            <a:ext cx="7797800" cy="989012"/>
            <a:chOff x="566737" y="1531362"/>
            <a:chExt cx="7797801" cy="989072"/>
          </a:xfrm>
        </p:grpSpPr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566737" y="1531362"/>
              <a:ext cx="7797801" cy="989072"/>
              <a:chOff x="566737" y="1531362"/>
              <a:chExt cx="7797801" cy="989072"/>
            </a:xfrm>
          </p:grpSpPr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3775537" y="1743966"/>
                <a:ext cx="4589001" cy="646331"/>
                <a:chOff x="4582230" y="1972427"/>
                <a:chExt cx="6008310" cy="646330"/>
              </a:xfrm>
            </p:grpSpPr>
            <p:sp>
              <p:nvSpPr>
                <p:cNvPr id="21520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8044011" y="1972427"/>
                  <a:ext cx="2546529" cy="646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>
                      <a:latin typeface="Constantia" charset="0"/>
                    </a:rPr>
                    <a:t>Incompatible con la edad el sol</a:t>
                  </a:r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 rot="161865">
                  <a:off x="4581624" y="2215462"/>
                  <a:ext cx="272283" cy="274654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  <p:graphicFrame>
            <p:nvGraphicFramePr>
              <p:cNvPr id="21507" name="Object 3"/>
              <p:cNvGraphicFramePr>
                <a:graphicFrameLocks noChangeAspect="1"/>
              </p:cNvGraphicFramePr>
              <p:nvPr/>
            </p:nvGraphicFramePr>
            <p:xfrm>
              <a:off x="1917700" y="2245928"/>
              <a:ext cx="1767681" cy="274506"/>
            </p:xfrm>
            <a:graphic>
              <a:graphicData uri="http://schemas.openxmlformats.org/presentationml/2006/ole">
                <p:oleObj spid="_x0000_s210947" name="Equation" r:id="rId9" imgW="1308100" imgH="203200" progId="Equation.3">
                  <p:embed/>
                </p:oleObj>
              </a:graphicData>
            </a:graphic>
          </p:graphicFrame>
          <p:graphicFrame>
            <p:nvGraphicFramePr>
              <p:cNvPr id="21508" name="Object 4"/>
              <p:cNvGraphicFramePr>
                <a:graphicFrameLocks noChangeAspect="1"/>
              </p:cNvGraphicFramePr>
              <p:nvPr/>
            </p:nvGraphicFramePr>
            <p:xfrm>
              <a:off x="566737" y="1531362"/>
              <a:ext cx="2652713" cy="652463"/>
            </p:xfrm>
            <a:graphic>
              <a:graphicData uri="http://schemas.openxmlformats.org/presentationml/2006/ole">
                <p:oleObj spid="_x0000_s210948" name="Equation" r:id="rId10" imgW="1651000" imgH="406400" progId="Equation.3">
                  <p:embed/>
                </p:oleObj>
              </a:graphicData>
            </a:graphic>
          </p:graphicFrame>
        </p:grpSp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4067175" y="1848972"/>
            <a:ext cx="2122802" cy="349716"/>
          </p:xfrm>
          <a:graphic>
            <a:graphicData uri="http://schemas.openxmlformats.org/presentationml/2006/ole">
              <p:oleObj spid="_x0000_s210946" name="Equation" r:id="rId11" imgW="1231900" imgH="203200" progId="Equation.3">
                <p:embed/>
              </p:oleObj>
            </a:graphicData>
          </a:graphic>
        </p:graphicFrame>
      </p:grp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566738" y="1071563"/>
            <a:ext cx="341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Un universo sólo de materia?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4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n 1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3346450"/>
            <a:ext cx="46736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magen 1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2775"/>
            <a:ext cx="3697288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87900" y="549275"/>
            <a:ext cx="3911600" cy="3068638"/>
            <a:chOff x="4787900" y="379712"/>
            <a:chExt cx="4114800" cy="3250767"/>
          </a:xfrm>
        </p:grpSpPr>
        <p:pic>
          <p:nvPicPr>
            <p:cNvPr id="19463" name="Picture 2" descr="Imagen 1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78400" y="379712"/>
              <a:ext cx="3924300" cy="325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4" name="TextBox 4"/>
            <p:cNvSpPr txBox="1">
              <a:spLocks noChangeArrowheads="1"/>
            </p:cNvSpPr>
            <p:nvPr/>
          </p:nvSpPr>
          <p:spPr bwMode="auto">
            <a:xfrm>
              <a:off x="4787900" y="2679700"/>
              <a:ext cx="278341" cy="37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latin typeface="Constantia" charset="0"/>
                </a:rPr>
                <a:t>1</a:t>
              </a:r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00" y="4787900"/>
            <a:ext cx="28019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1917700" y="381000"/>
            <a:ext cx="5532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CÓMO MEDIR EL PARÁMETRO DE HUBBLE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869950" y="1289050"/>
            <a:ext cx="43180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tantia" charset="0"/>
              </a:rPr>
              <a:t>Velocidad de la luz					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Constante gravitacional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Parámetro de Hubble					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Tiempo de Hubble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Radio o longitud de Hubble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Densidad Total o crítica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 de la materia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de la radiación 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del vacío </a:t>
            </a: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									</a:t>
            </a: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				 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0" y="1341438"/>
            <a:ext cx="14398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0900" y="2012950"/>
            <a:ext cx="206533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8200" y="2657475"/>
            <a:ext cx="15954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9788" y="3929063"/>
            <a:ext cx="14065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62325" y="5273675"/>
            <a:ext cx="15636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62325" y="5857875"/>
            <a:ext cx="17033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63" y="6418263"/>
            <a:ext cx="1392237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TextBox 13"/>
          <p:cNvSpPr txBox="1">
            <a:spLocks noChangeArrowheads="1"/>
          </p:cNvSpPr>
          <p:nvPr/>
        </p:nvSpPr>
        <p:spPr bwMode="auto">
          <a:xfrm>
            <a:off x="2741613" y="592138"/>
            <a:ext cx="3544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CONSTANTES Y PARÁMETROS</a:t>
            </a:r>
          </a:p>
        </p:txBody>
      </p:sp>
      <p:pic>
        <p:nvPicPr>
          <p:cNvPr id="1742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79788" y="4406900"/>
            <a:ext cx="33512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413125" y="3192463"/>
          <a:ext cx="1604963" cy="249237"/>
        </p:xfrm>
        <a:graphic>
          <a:graphicData uri="http://schemas.openxmlformats.org/presentationml/2006/ole">
            <p:oleObj spid="_x0000_s203778" name="Equation" r:id="rId11" imgW="13081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537" y="547392"/>
            <a:ext cx="3849687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5257800" y="4572000"/>
          <a:ext cx="3546475" cy="1662113"/>
        </p:xfrm>
        <a:graphic>
          <a:graphicData uri="http://schemas.openxmlformats.org/presentationml/2006/ole">
            <p:oleObj spid="_x0000_s214018" name="Photo Editor Photo" r:id="rId4" imgW="4860952" imgH="2278577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2133600" y="304800"/>
            <a:ext cx="5532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CÓMO MEDIR EL PARÁMETRO DE HUBBLE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1313" y="5180013"/>
            <a:ext cx="3468687" cy="736600"/>
            <a:chOff x="341313" y="5180013"/>
            <a:chExt cx="3468687" cy="736600"/>
          </a:xfrm>
        </p:grpSpPr>
        <p:pic>
          <p:nvPicPr>
            <p:cNvPr id="1846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4775" y="5180013"/>
              <a:ext cx="1165225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1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313" y="5313363"/>
              <a:ext cx="1773237" cy="40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254500" y="5054600"/>
            <a:ext cx="1139825" cy="1558925"/>
            <a:chOff x="4254500" y="5054600"/>
            <a:chExt cx="1139825" cy="1558925"/>
          </a:xfrm>
        </p:grpSpPr>
        <p:pic>
          <p:nvPicPr>
            <p:cNvPr id="1845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54500" y="5054600"/>
              <a:ext cx="1139825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9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19600" y="5876925"/>
              <a:ext cx="735013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44475" y="971550"/>
            <a:ext cx="8302625" cy="823913"/>
            <a:chOff x="142875" y="1327216"/>
            <a:chExt cx="8302625" cy="823847"/>
          </a:xfrm>
        </p:grpSpPr>
        <p:cxnSp>
          <p:nvCxnSpPr>
            <p:cNvPr id="3" name="Straight Connector 2"/>
            <p:cNvCxnSpPr/>
            <p:nvPr/>
          </p:nvCxnSpPr>
          <p:spPr>
            <a:xfrm rot="10800000" flipV="1">
              <a:off x="239714" y="1733843"/>
              <a:ext cx="8053389" cy="727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53" name="Picture 4" descr="Imagen 6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43998" y="1492583"/>
              <a:ext cx="352241" cy="24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4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996238" y="1733550"/>
              <a:ext cx="296862" cy="417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5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713663" y="1806575"/>
              <a:ext cx="20637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6" name="Picture 7" descr="Imagen 7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flipH="1">
              <a:off x="8148638" y="1327216"/>
              <a:ext cx="296862" cy="373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7" name="Picture 1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42875" y="1878013"/>
              <a:ext cx="198438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70538" y="2867025"/>
            <a:ext cx="3421062" cy="3348038"/>
            <a:chOff x="5570540" y="2798669"/>
            <a:chExt cx="3420742" cy="3348132"/>
          </a:xfrm>
        </p:grpSpPr>
        <p:sp>
          <p:nvSpPr>
            <p:cNvPr id="18" name="Notched Right Arrow 17"/>
            <p:cNvSpPr/>
            <p:nvPr/>
          </p:nvSpPr>
          <p:spPr>
            <a:xfrm>
              <a:off x="5570540" y="5541946"/>
              <a:ext cx="655576" cy="520715"/>
            </a:xfrm>
            <a:prstGeom prst="notch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5783204" y="2798669"/>
              <a:ext cx="3208078" cy="3348132"/>
              <a:chOff x="5783204" y="2798669"/>
              <a:chExt cx="3208078" cy="3348132"/>
            </a:xfrm>
          </p:grpSpPr>
          <p:pic>
            <p:nvPicPr>
              <p:cNvPr id="18449" name="Picture 13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642100" y="5575300"/>
                <a:ext cx="1116013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6530887" y="5306989"/>
                <a:ext cx="1414331" cy="839812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pic>
            <p:nvPicPr>
              <p:cNvPr id="18451" name="Picture 25" descr="Imagen 4.png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5783204" y="2798669"/>
                <a:ext cx="3208078" cy="1843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66700" y="2247900"/>
            <a:ext cx="4876800" cy="646113"/>
            <a:chOff x="266700" y="2400299"/>
            <a:chExt cx="4876800" cy="646615"/>
          </a:xfrm>
        </p:grpSpPr>
        <p:sp>
          <p:nvSpPr>
            <p:cNvPr id="18444" name="TextBox 8"/>
            <p:cNvSpPr txBox="1">
              <a:spLocks noChangeArrowheads="1"/>
            </p:cNvSpPr>
            <p:nvPr/>
          </p:nvSpPr>
          <p:spPr bwMode="auto">
            <a:xfrm>
              <a:off x="266700" y="2400299"/>
              <a:ext cx="2155533" cy="646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Si          es pequeño:  </a:t>
              </a:r>
            </a:p>
            <a:p>
              <a:endParaRPr lang="en-US" sz="1800">
                <a:latin typeface="Constantia" charset="0"/>
              </a:endParaRPr>
            </a:p>
          </p:txBody>
        </p:sp>
        <p:pic>
          <p:nvPicPr>
            <p:cNvPr id="18445" name="Picture 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422525" y="2449513"/>
              <a:ext cx="272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6" name="Picture 2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09600" y="2413000"/>
              <a:ext cx="4270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296988" y="464185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379538" y="2820988"/>
            <a:ext cx="2424112" cy="1344612"/>
            <a:chOff x="1379538" y="2821363"/>
            <a:chExt cx="2424112" cy="1344237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379538" y="3453934"/>
            <a:ext cx="2424112" cy="711666"/>
          </p:xfrm>
          <a:graphic>
            <a:graphicData uri="http://schemas.openxmlformats.org/presentationml/2006/ole">
              <p:oleObj spid="_x0000_s204802" name="Equation" r:id="rId17" imgW="1384300" imgH="406400" progId="Equation.3">
                <p:embed/>
              </p:oleObj>
            </a:graphicData>
          </a:graphic>
        </p:graphicFrame>
        <p:sp>
          <p:nvSpPr>
            <p:cNvPr id="33" name="Notched Right Arrow 32"/>
            <p:cNvSpPr/>
            <p:nvPr/>
          </p:nvSpPr>
          <p:spPr bwMode="auto">
            <a:xfrm rot="5555956">
              <a:off x="2618646" y="2849080"/>
              <a:ext cx="461833" cy="406400"/>
            </a:xfrm>
            <a:prstGeom prst="notch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2216150" y="250825"/>
            <a:ext cx="4970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 b="1">
                <a:latin typeface="Constantia" charset="0"/>
              </a:rPr>
              <a:t> </a:t>
            </a:r>
            <a:r>
              <a:rPr lang="en-US" sz="1800">
                <a:latin typeface="Constantia" charset="0"/>
              </a:rPr>
              <a:t>La radiación cósmica de fondo </a:t>
            </a:r>
            <a:r>
              <a:rPr lang="en-US" sz="1800" b="1">
                <a:latin typeface="Constantia" charset="0"/>
              </a:rPr>
              <a:t>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38738" y="955675"/>
            <a:ext cx="3879850" cy="2968625"/>
            <a:chOff x="5138738" y="1214438"/>
            <a:chExt cx="3879850" cy="2968625"/>
          </a:xfrm>
        </p:grpSpPr>
        <p:pic>
          <p:nvPicPr>
            <p:cNvPr id="15390" name="Picture 3" descr="Imagen 9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38738" y="1214438"/>
              <a:ext cx="3879850" cy="270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91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91541" y="3878263"/>
              <a:ext cx="13509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0" y="3736975"/>
            <a:ext cx="3997325" cy="1925638"/>
            <a:chOff x="0" y="3736975"/>
            <a:chExt cx="3997325" cy="192563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3736975"/>
              <a:ext cx="3997325" cy="1925638"/>
              <a:chOff x="0" y="3736975"/>
              <a:chExt cx="3997325" cy="1925638"/>
            </a:xfrm>
          </p:grpSpPr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87930" y="3736975"/>
                <a:ext cx="3810970" cy="373981"/>
                <a:chOff x="87930" y="3736975"/>
                <a:chExt cx="3810970" cy="373981"/>
              </a:xfrm>
            </p:grpSpPr>
            <p:sp>
              <p:nvSpPr>
                <p:cNvPr id="15388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87930" y="3741624"/>
                  <a:ext cx="288240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>
                      <a:latin typeface="Constantia" charset="0"/>
                    </a:rPr>
                    <a:t>Ley de Stephan-Boltzman</a:t>
                  </a:r>
                </a:p>
              </p:txBody>
            </p:sp>
            <p:pic>
              <p:nvPicPr>
                <p:cNvPr id="15389" name="Picture 3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940050" y="3736975"/>
                  <a:ext cx="958850" cy="3476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10" name="Elbow Connector 9"/>
              <p:cNvCxnSpPr/>
              <p:nvPr/>
            </p:nvCxnSpPr>
            <p:spPr>
              <a:xfrm rot="10800000" flipV="1">
                <a:off x="2422525" y="4151313"/>
                <a:ext cx="573088" cy="3127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386" name="Picture 4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0" y="4464050"/>
                <a:ext cx="2441575" cy="1198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87" name="Picture 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624138" y="4954588"/>
                <a:ext cx="1373187" cy="34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3" name="Elbow Connector 32"/>
            <p:cNvCxnSpPr/>
            <p:nvPr/>
          </p:nvCxnSpPr>
          <p:spPr>
            <a:xfrm>
              <a:off x="2130425" y="4814888"/>
              <a:ext cx="357188" cy="2476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2106613" y="5214938"/>
              <a:ext cx="381000" cy="32067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98500" y="1054100"/>
            <a:ext cx="4157663" cy="2482850"/>
            <a:chOff x="698498" y="1449039"/>
            <a:chExt cx="3511324" cy="2088484"/>
          </a:xfrm>
        </p:grpSpPr>
        <p:pic>
          <p:nvPicPr>
            <p:cNvPr id="15379" name="Picture 4" descr="Imagen 10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29692" y="1449039"/>
              <a:ext cx="2080130" cy="2088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0" name="TextBox 19"/>
            <p:cNvSpPr txBox="1">
              <a:spLocks noChangeArrowheads="1"/>
            </p:cNvSpPr>
            <p:nvPr/>
          </p:nvSpPr>
          <p:spPr bwMode="auto">
            <a:xfrm>
              <a:off x="698498" y="1465389"/>
              <a:ext cx="1327331" cy="699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onstantia" charset="0"/>
                </a:rPr>
                <a:t>Penzias &amp;Wilson</a:t>
              </a:r>
            </a:p>
            <a:p>
              <a:r>
                <a:rPr lang="en-US" sz="1200">
                  <a:latin typeface="Constantia" charset="0"/>
                </a:rPr>
                <a:t>Pebbles &amp; Dicke</a:t>
              </a:r>
            </a:p>
            <a:p>
              <a:r>
                <a:rPr lang="en-US" sz="1200">
                  <a:latin typeface="Constantia" charset="0"/>
                </a:rPr>
                <a:t>Gamow</a:t>
              </a:r>
            </a:p>
            <a:p>
              <a:r>
                <a:rPr lang="en-US" sz="1200">
                  <a:latin typeface="Constantia" charset="0"/>
                </a:rPr>
                <a:t>1965</a:t>
              </a:r>
            </a:p>
          </p:txBody>
        </p:sp>
      </p:grp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5329238" y="5060950"/>
          <a:ext cx="1104900" cy="322263"/>
        </p:xfrm>
        <a:graphic>
          <a:graphicData uri="http://schemas.openxmlformats.org/presentationml/2006/ole">
            <p:oleObj spid="_x0000_s1026" name="Equation" r:id="rId10" imgW="609600" imgH="177800" progId="Equation.3">
              <p:embed/>
            </p:oleObj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491288" y="4656138"/>
            <a:ext cx="2233612" cy="1166812"/>
            <a:chOff x="6491541" y="4656138"/>
            <a:chExt cx="2233359" cy="1166812"/>
          </a:xfrm>
        </p:grpSpPr>
        <p:pic>
          <p:nvPicPr>
            <p:cNvPr id="197640" name="Picture 8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135993" y="4687888"/>
              <a:ext cx="1588907" cy="303212"/>
            </a:xfrm>
            <a:prstGeom prst="rect">
              <a:avLst/>
            </a:prstGeom>
            <a:noFill/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>
              <a:outerShdw blurRad="50800" dist="63500" dir="2700000" algn="tl" rotWithShape="0">
                <a:srgbClr val="000000">
                  <a:alpha val="42999"/>
                </a:srgbClr>
              </a:outerShdw>
            </a:effectLst>
          </p:spPr>
        </p:pic>
        <p:pic>
          <p:nvPicPr>
            <p:cNvPr id="15376" name="Picture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334250" y="5540375"/>
              <a:ext cx="1154113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50113" y="5162550"/>
              <a:ext cx="13509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Notched Right Arrow 28"/>
            <p:cNvSpPr/>
            <p:nvPr/>
          </p:nvSpPr>
          <p:spPr bwMode="auto">
            <a:xfrm>
              <a:off x="6491541" y="4656138"/>
              <a:ext cx="517466" cy="406400"/>
            </a:xfrm>
            <a:prstGeom prst="notch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90913" y="3756025"/>
            <a:ext cx="2555875" cy="1235075"/>
            <a:chOff x="3490913" y="3755356"/>
            <a:chExt cx="2555875" cy="1235742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490913" y="4102098"/>
              <a:ext cx="2555875" cy="889000"/>
              <a:chOff x="3490913" y="4093482"/>
              <a:chExt cx="2556128" cy="867456"/>
            </a:xfrm>
          </p:grpSpPr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3490913" y="4093482"/>
                <a:ext cx="1647988" cy="867456"/>
                <a:chOff x="3490149" y="4093482"/>
                <a:chExt cx="1648399" cy="867456"/>
              </a:xfrm>
            </p:grpSpPr>
            <p:cxnSp>
              <p:nvCxnSpPr>
                <p:cNvPr id="13" name="Elbow Connector 12"/>
                <p:cNvCxnSpPr/>
                <p:nvPr/>
              </p:nvCxnSpPr>
              <p:spPr>
                <a:xfrm>
                  <a:off x="3490149" y="4156558"/>
                  <a:ext cx="1648399" cy="80438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lbow Connector 22"/>
                <p:cNvCxnSpPr/>
                <p:nvPr/>
              </p:nvCxnSpPr>
              <p:spPr>
                <a:xfrm rot="16200000" flipH="1">
                  <a:off x="4388355" y="4066648"/>
                  <a:ext cx="722237" cy="774970"/>
                </a:xfrm>
                <a:prstGeom prst="bentConnector2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5364" name="Object 4"/>
              <p:cNvGraphicFramePr>
                <a:graphicFrameLocks noChangeAspect="1"/>
              </p:cNvGraphicFramePr>
              <p:nvPr/>
            </p:nvGraphicFramePr>
            <p:xfrm>
              <a:off x="5277104" y="4682149"/>
              <a:ext cx="769937" cy="278789"/>
            </p:xfrm>
            <a:graphic>
              <a:graphicData uri="http://schemas.openxmlformats.org/presentationml/2006/ole">
                <p:oleObj spid="_x0000_s1028" name="Equation" r:id="rId13" imgW="457200" imgH="165100" progId="Equation.3">
                  <p:embed/>
                </p:oleObj>
              </a:graphicData>
            </a:graphic>
          </p:graphicFrame>
        </p:grpSp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4249738" y="3755356"/>
            <a:ext cx="889000" cy="355600"/>
          </p:xfrm>
          <a:graphic>
            <a:graphicData uri="http://schemas.openxmlformats.org/presentationml/2006/ole">
              <p:oleObj spid="_x0000_s1027" name="Equation" r:id="rId14" imgW="508000" imgH="203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92300" y="1738313"/>
            <a:ext cx="2068513" cy="347662"/>
            <a:chOff x="1435684" y="1738313"/>
            <a:chExt cx="2067929" cy="347662"/>
          </a:xfrm>
        </p:grpSpPr>
        <p:sp>
          <p:nvSpPr>
            <p:cNvPr id="5" name="Right Arrow 4"/>
            <p:cNvSpPr/>
            <p:nvPr/>
          </p:nvSpPr>
          <p:spPr>
            <a:xfrm rot="161865">
              <a:off x="1435684" y="1804988"/>
              <a:ext cx="271386" cy="274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174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35138" y="1738313"/>
              <a:ext cx="1768475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1488" y="2752725"/>
            <a:ext cx="4138612" cy="839788"/>
            <a:chOff x="471488" y="2752725"/>
            <a:chExt cx="4138612" cy="839788"/>
          </a:xfrm>
        </p:grpSpPr>
        <p:pic>
          <p:nvPicPr>
            <p:cNvPr id="1743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475" y="2752725"/>
              <a:ext cx="16144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3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1488" y="3178175"/>
              <a:ext cx="17002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ight Arrow 9"/>
            <p:cNvSpPr/>
            <p:nvPr/>
          </p:nvSpPr>
          <p:spPr>
            <a:xfrm rot="161865">
              <a:off x="2217738" y="3041650"/>
              <a:ext cx="271462" cy="27305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17435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6825" y="2852738"/>
              <a:ext cx="2073275" cy="73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16525" y="1317625"/>
            <a:ext cx="3514725" cy="3282950"/>
            <a:chOff x="5216726" y="1316946"/>
            <a:chExt cx="3514453" cy="3283653"/>
          </a:xfrm>
        </p:grpSpPr>
        <p:pic>
          <p:nvPicPr>
            <p:cNvPr id="17428" name="Picture 6" descr="Imagen 11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16726" y="1316946"/>
              <a:ext cx="3514453" cy="3283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9" name="Picture 1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897563" y="2311400"/>
              <a:ext cx="596900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0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778750" y="2114550"/>
              <a:ext cx="596900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1" name="Picture 16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653213" y="3760788"/>
              <a:ext cx="236537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4" name="TextBox 22"/>
          <p:cNvSpPr txBox="1">
            <a:spLocks noChangeArrowheads="1"/>
          </p:cNvSpPr>
          <p:nvPr/>
        </p:nvSpPr>
        <p:spPr bwMode="auto">
          <a:xfrm>
            <a:off x="1924050" y="288925"/>
            <a:ext cx="4970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 b="1">
                <a:latin typeface="Constantia" charset="0"/>
              </a:rPr>
              <a:t> </a:t>
            </a:r>
            <a:r>
              <a:rPr lang="en-US" sz="1800">
                <a:latin typeface="Constantia" charset="0"/>
              </a:rPr>
              <a:t>La radiación cósmica de fondo </a:t>
            </a:r>
            <a:r>
              <a:rPr lang="en-US" sz="1800" b="1">
                <a:latin typeface="Constantia" charset="0"/>
              </a:rPr>
              <a:t> 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659563" y="5270500"/>
            <a:ext cx="1382712" cy="815975"/>
            <a:chOff x="6659563" y="5270003"/>
            <a:chExt cx="1382712" cy="816472"/>
          </a:xfrm>
        </p:grpSpPr>
        <p:pic>
          <p:nvPicPr>
            <p:cNvPr id="17426" name="Picture 1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659563" y="5653088"/>
              <a:ext cx="1382712" cy="43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ight Arrow 23"/>
            <p:cNvSpPr/>
            <p:nvPr/>
          </p:nvSpPr>
          <p:spPr>
            <a:xfrm rot="5400000">
              <a:off x="7013492" y="5268499"/>
              <a:ext cx="271628" cy="2746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46063" y="1470025"/>
            <a:ext cx="1392237" cy="88582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</p:pic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52900" y="4546600"/>
            <a:ext cx="3398838" cy="692150"/>
            <a:chOff x="4152900" y="4546600"/>
            <a:chExt cx="3398838" cy="692150"/>
          </a:xfrm>
        </p:grpSpPr>
        <p:cxnSp>
          <p:nvCxnSpPr>
            <p:cNvPr id="20" name="Elbow Connector 19"/>
            <p:cNvCxnSpPr/>
            <p:nvPr/>
          </p:nvCxnSpPr>
          <p:spPr bwMode="auto">
            <a:xfrm>
              <a:off x="4152900" y="4624388"/>
              <a:ext cx="452438" cy="26828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425" name="Picture 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605338" y="4546600"/>
              <a:ext cx="2946400" cy="6921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-58738" y="4064000"/>
            <a:ext cx="4367213" cy="1552575"/>
            <a:chOff x="-58738" y="4063999"/>
            <a:chExt cx="4367213" cy="1552576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-58738" y="4063999"/>
              <a:ext cx="4367213" cy="1085850"/>
              <a:chOff x="-58608" y="4064002"/>
              <a:chExt cx="4367083" cy="1085849"/>
            </a:xfrm>
          </p:grpSpPr>
          <p:pic>
            <p:nvPicPr>
              <p:cNvPr id="17420" name="Picture 10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2260600" y="4311650"/>
                <a:ext cx="20478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1" name="TextBox 13"/>
              <p:cNvSpPr txBox="1">
                <a:spLocks noChangeArrowheads="1"/>
              </p:cNvSpPr>
              <p:nvPr/>
            </p:nvSpPr>
            <p:spPr bwMode="auto">
              <a:xfrm>
                <a:off x="-58608" y="4064002"/>
                <a:ext cx="1948382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Rotación de galaxias</a:t>
                </a:r>
              </a:p>
              <a:p>
                <a:r>
                  <a:rPr lang="en-US" sz="1400">
                    <a:latin typeface="Constantia" charset="0"/>
                  </a:rPr>
                  <a:t>Dinámica de cúmulos </a:t>
                </a:r>
              </a:p>
              <a:p>
                <a:r>
                  <a:rPr lang="en-US" sz="1400">
                    <a:latin typeface="Constantia" charset="0"/>
                  </a:rPr>
                  <a:t>globulares</a:t>
                </a:r>
              </a:p>
              <a:p>
                <a:r>
                  <a:rPr lang="en-US" sz="1400">
                    <a:latin typeface="Constantia" charset="0"/>
                  </a:rPr>
                  <a:t>Lentes gravitacionales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61865">
                <a:off x="1895547" y="4384677"/>
                <a:ext cx="273042" cy="274638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6" name="Elbow Connector 15"/>
              <p:cNvCxnSpPr/>
              <p:nvPr/>
            </p:nvCxnSpPr>
            <p:spPr>
              <a:xfrm rot="5400000">
                <a:off x="2132071" y="4868867"/>
                <a:ext cx="422275" cy="13969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508251" y="5086350"/>
            <a:ext cx="1401762" cy="530225"/>
          </p:xfrm>
          <a:graphic>
            <a:graphicData uri="http://schemas.openxmlformats.org/presentationml/2006/ole">
              <p:oleObj spid="_x0000_s206850" name="Equation" r:id="rId15" imgW="1143000" imgH="431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7788" y="1592263"/>
            <a:ext cx="4457700" cy="396875"/>
            <a:chOff x="78163" y="1592384"/>
            <a:chExt cx="4456812" cy="396754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78163" y="1621690"/>
              <a:ext cx="4230312" cy="367448"/>
              <a:chOff x="78163" y="1621690"/>
              <a:chExt cx="4230312" cy="367448"/>
            </a:xfrm>
          </p:grpSpPr>
          <p:sp>
            <p:nvSpPr>
              <p:cNvPr id="18460" name="TextBox 2"/>
              <p:cNvSpPr txBox="1">
                <a:spLocks noChangeArrowheads="1"/>
              </p:cNvSpPr>
              <p:nvPr/>
            </p:nvSpPr>
            <p:spPr bwMode="auto">
              <a:xfrm>
                <a:off x="78163" y="1621690"/>
                <a:ext cx="33009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onstantia" charset="0"/>
                  </a:rPr>
                  <a:t>Qué edad tenía el universo cuando  </a:t>
                </a:r>
              </a:p>
            </p:txBody>
          </p:sp>
          <p:pic>
            <p:nvPicPr>
              <p:cNvPr id="1846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30575" y="1682750"/>
                <a:ext cx="977900" cy="306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459" name="TextBox 4"/>
            <p:cNvSpPr txBox="1">
              <a:spLocks noChangeArrowheads="1"/>
            </p:cNvSpPr>
            <p:nvPr/>
          </p:nvSpPr>
          <p:spPr bwMode="auto">
            <a:xfrm>
              <a:off x="4239852" y="1592384"/>
              <a:ext cx="2951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?</a:t>
              </a:r>
            </a:p>
          </p:txBody>
        </p:sp>
      </p:grpSp>
      <p:sp>
        <p:nvSpPr>
          <p:cNvPr id="18438" name="TextBox 26"/>
          <p:cNvSpPr txBox="1">
            <a:spLocks noChangeArrowheads="1"/>
          </p:cNvSpPr>
          <p:nvPr/>
        </p:nvSpPr>
        <p:spPr bwMode="auto">
          <a:xfrm>
            <a:off x="2216150" y="377825"/>
            <a:ext cx="4970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 b="1">
                <a:latin typeface="Constantia" charset="0"/>
              </a:rPr>
              <a:t> </a:t>
            </a:r>
            <a:r>
              <a:rPr lang="en-US" sz="1800">
                <a:latin typeface="Constantia" charset="0"/>
              </a:rPr>
              <a:t>La radiación cósmica de fondo </a:t>
            </a:r>
            <a:r>
              <a:rPr lang="en-US" sz="1800" b="1">
                <a:latin typeface="Constantia" charset="0"/>
              </a:rPr>
              <a:t> 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565775" y="5454650"/>
            <a:ext cx="2735263" cy="962025"/>
            <a:chOff x="5565774" y="5454750"/>
            <a:chExt cx="2735214" cy="961925"/>
          </a:xfrm>
        </p:grpSpPr>
        <p:pic>
          <p:nvPicPr>
            <p:cNvPr id="18456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78487" y="5992836"/>
              <a:ext cx="2622501" cy="423839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pic>
          <p:nvPicPr>
            <p:cNvPr id="1845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65774" y="5454750"/>
              <a:ext cx="1774825" cy="36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46050" y="4430713"/>
            <a:ext cx="4799013" cy="398462"/>
            <a:chOff x="146050" y="4430713"/>
            <a:chExt cx="4799013" cy="398462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6050" y="4430713"/>
              <a:ext cx="4799013" cy="398462"/>
              <a:chOff x="146535" y="4431412"/>
              <a:chExt cx="4798727" cy="397233"/>
            </a:xfrm>
          </p:grpSpPr>
          <p:sp>
            <p:nvSpPr>
              <p:cNvPr id="18454" name="TextBox 22"/>
              <p:cNvSpPr txBox="1">
                <a:spLocks noChangeArrowheads="1"/>
              </p:cNvSpPr>
              <p:nvPr/>
            </p:nvSpPr>
            <p:spPr bwMode="auto">
              <a:xfrm>
                <a:off x="146535" y="4460719"/>
                <a:ext cx="36492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onstantia" charset="0"/>
                  </a:rPr>
                  <a:t>De qué tamaño era el universo cuando  </a:t>
                </a:r>
              </a:p>
            </p:txBody>
          </p:sp>
          <p:sp>
            <p:nvSpPr>
              <p:cNvPr id="18455" name="TextBox 24"/>
              <p:cNvSpPr txBox="1">
                <a:spLocks noChangeArrowheads="1"/>
              </p:cNvSpPr>
              <p:nvPr/>
            </p:nvSpPr>
            <p:spPr bwMode="auto">
              <a:xfrm>
                <a:off x="4650139" y="4431412"/>
                <a:ext cx="2951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?</a:t>
                </a:r>
              </a:p>
            </p:txBody>
          </p:sp>
        </p:grpSp>
        <p:pic>
          <p:nvPicPr>
            <p:cNvPr id="18453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21100" y="4522788"/>
              <a:ext cx="977900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7602" name="Picture 5" descr="Imagen 11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03838" y="1346200"/>
            <a:ext cx="351472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3825" y="2097088"/>
            <a:ext cx="4551363" cy="2135187"/>
            <a:chOff x="123825" y="2097186"/>
            <a:chExt cx="4551400" cy="2135089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23825" y="2941638"/>
              <a:ext cx="3922713" cy="1290637"/>
              <a:chOff x="123825" y="2941638"/>
              <a:chExt cx="3922713" cy="1290637"/>
            </a:xfrm>
          </p:grpSpPr>
          <p:pic>
            <p:nvPicPr>
              <p:cNvPr id="18448" name="Picture 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81138" y="2941638"/>
                <a:ext cx="2565400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49" name="Picture 6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123825" y="3810000"/>
                <a:ext cx="1495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50" name="Picture 7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263775" y="3868738"/>
                <a:ext cx="145415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Right Arrow 13"/>
              <p:cNvSpPr/>
              <p:nvPr/>
            </p:nvSpPr>
            <p:spPr>
              <a:xfrm rot="161865">
                <a:off x="1836752" y="3910028"/>
                <a:ext cx="271464" cy="274624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8447" name="TextBox 6"/>
            <p:cNvSpPr txBox="1">
              <a:spLocks noChangeArrowheads="1"/>
            </p:cNvSpPr>
            <p:nvPr/>
          </p:nvSpPr>
          <p:spPr bwMode="auto">
            <a:xfrm>
              <a:off x="166688" y="2246675"/>
              <a:ext cx="1540100" cy="30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Einstein-deSitter</a:t>
              </a:r>
            </a:p>
          </p:txBody>
        </p:sp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1792325" y="2097186"/>
            <a:ext cx="2882900" cy="708509"/>
          </p:xfrm>
          <a:graphic>
            <a:graphicData uri="http://schemas.openxmlformats.org/presentationml/2006/ole">
              <p:oleObj spid="_x0000_s207876" name="Equation" r:id="rId11" imgW="1651000" imgH="406400" progId="Equation.3">
                <p:embed/>
              </p:oleObj>
            </a:graphicData>
          </a:graphic>
        </p:graphicFrame>
      </p:grp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355600" y="4878388"/>
          <a:ext cx="2527300" cy="685800"/>
        </p:xfrm>
        <a:graphic>
          <a:graphicData uri="http://schemas.openxmlformats.org/presentationml/2006/ole">
            <p:oleObj spid="_x0000_s207874" name="Equation" r:id="rId12" imgW="1447800" imgH="393700" progId="Equation.3">
              <p:embed/>
            </p:oleObj>
          </a:graphicData>
        </a:graphic>
      </p:graphicFrame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998788" y="4643438"/>
            <a:ext cx="5006975" cy="774700"/>
            <a:chOff x="2999318" y="4643438"/>
            <a:chExt cx="5006445" cy="774700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999318" y="4914169"/>
              <a:ext cx="4161895" cy="342288"/>
              <a:chOff x="2999160" y="4913925"/>
              <a:chExt cx="4162053" cy="342288"/>
            </a:xfrm>
          </p:grpSpPr>
          <p:sp>
            <p:nvSpPr>
              <p:cNvPr id="18445" name="TextBox 25"/>
              <p:cNvSpPr txBox="1">
                <a:spLocks noChangeArrowheads="1"/>
              </p:cNvSpPr>
              <p:nvPr/>
            </p:nvSpPr>
            <p:spPr bwMode="auto">
              <a:xfrm>
                <a:off x="2999160" y="4913925"/>
                <a:ext cx="263584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Usando el modelo de radiación</a:t>
                </a:r>
              </a:p>
            </p:txBody>
          </p:sp>
        </p:grpSp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5654675" y="4643438"/>
            <a:ext cx="2351088" cy="774700"/>
          </p:xfrm>
          <a:graphic>
            <a:graphicData uri="http://schemas.openxmlformats.org/presentationml/2006/ole">
              <p:oleObj spid="_x0000_s207875" name="Equation" r:id="rId13" imgW="1346200" imgH="4445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447925" y="377825"/>
            <a:ext cx="4506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 b="1">
                <a:latin typeface="Constantia" charset="0"/>
              </a:rPr>
              <a:t> </a:t>
            </a:r>
            <a:r>
              <a:rPr lang="en-US" sz="1800">
                <a:latin typeface="Constantia" charset="0"/>
              </a:rPr>
              <a:t>La superficie de último scattering</a:t>
            </a:r>
            <a:endParaRPr lang="en-US" sz="1800" b="1">
              <a:latin typeface="Constantia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56000" y="1625600"/>
            <a:ext cx="368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tantia" charset="0"/>
              </a:rPr>
              <a:t>Cuando T = 3000ºK se forman átomos de H</a:t>
            </a:r>
          </a:p>
          <a:p>
            <a:r>
              <a:rPr lang="en-US" sz="1400">
                <a:latin typeface="Constantia" charset="0"/>
              </a:rPr>
              <a:t>Como T0 = 3ºK, z = 1000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621088" y="4826000"/>
            <a:ext cx="4303712" cy="788988"/>
            <a:chOff x="3621131" y="4826669"/>
            <a:chExt cx="4303713" cy="787670"/>
          </a:xfrm>
        </p:grpSpPr>
        <p:sp>
          <p:nvSpPr>
            <p:cNvPr id="19496" name="TextBox 55"/>
            <p:cNvSpPr txBox="1">
              <a:spLocks noChangeArrowheads="1"/>
            </p:cNvSpPr>
            <p:nvPr/>
          </p:nvSpPr>
          <p:spPr bwMode="auto">
            <a:xfrm>
              <a:off x="3640675" y="4826669"/>
              <a:ext cx="29445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Distancia actual de la superficie LS 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98863" y="2354263"/>
            <a:ext cx="3800475" cy="644525"/>
            <a:chOff x="3598863" y="2354263"/>
            <a:chExt cx="3800475" cy="644525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598863" y="2354263"/>
              <a:ext cx="3800475" cy="644525"/>
              <a:chOff x="3598069" y="2354263"/>
              <a:chExt cx="3800570" cy="644525"/>
            </a:xfrm>
          </p:grpSpPr>
          <p:sp>
            <p:nvSpPr>
              <p:cNvPr id="31" name="Right Arrow 30"/>
              <p:cNvSpPr/>
              <p:nvPr/>
            </p:nvSpPr>
            <p:spPr>
              <a:xfrm rot="161865">
                <a:off x="5385639" y="2519363"/>
                <a:ext cx="271469" cy="273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1949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8863" y="2354263"/>
              <a:ext cx="1616075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88038" y="2444750"/>
              <a:ext cx="15113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657600" y="4152900"/>
            <a:ext cx="5232400" cy="685800"/>
            <a:chOff x="3657600" y="4152900"/>
            <a:chExt cx="5232400" cy="685800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3657600" y="4152900"/>
              <a:ext cx="5232400" cy="685800"/>
              <a:chOff x="3657332" y="4153278"/>
              <a:chExt cx="5232091" cy="685800"/>
            </a:xfrm>
          </p:grpSpPr>
          <p:sp>
            <p:nvSpPr>
              <p:cNvPr id="19491" name="TextBox 50"/>
              <p:cNvSpPr txBox="1">
                <a:spLocks noChangeArrowheads="1"/>
              </p:cNvSpPr>
              <p:nvPr/>
            </p:nvSpPr>
            <p:spPr bwMode="auto">
              <a:xfrm>
                <a:off x="3657332" y="4153358"/>
                <a:ext cx="17703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Esa distancia hoy es</a:t>
                </a:r>
              </a:p>
            </p:txBody>
          </p:sp>
        </p:grpSp>
        <p:pic>
          <p:nvPicPr>
            <p:cNvPr id="19490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14975" y="4152900"/>
              <a:ext cx="337502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581400" y="3101975"/>
            <a:ext cx="3786188" cy="777875"/>
            <a:chOff x="3581400" y="3101975"/>
            <a:chExt cx="3786188" cy="777875"/>
          </a:xfrm>
        </p:grpSpPr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3581400" y="3101975"/>
              <a:ext cx="3786188" cy="777875"/>
              <a:chOff x="3581135" y="3102186"/>
              <a:chExt cx="3787140" cy="777682"/>
            </a:xfrm>
          </p:grpSpPr>
          <p:sp>
            <p:nvSpPr>
              <p:cNvPr id="19488" name="TextBox 48"/>
              <p:cNvSpPr txBox="1">
                <a:spLocks noChangeArrowheads="1"/>
              </p:cNvSpPr>
              <p:nvPr/>
            </p:nvSpPr>
            <p:spPr bwMode="auto">
              <a:xfrm>
                <a:off x="3581135" y="3102186"/>
                <a:ext cx="37871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Horizonte en ese instante (suponiendo E-d S)</a:t>
                </a:r>
              </a:p>
            </p:txBody>
          </p:sp>
        </p:grpSp>
        <p:pic>
          <p:nvPicPr>
            <p:cNvPr id="19487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35438" y="3536950"/>
              <a:ext cx="2605087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-58738" y="1660525"/>
            <a:ext cx="3695701" cy="3914775"/>
            <a:chOff x="-58738" y="1660525"/>
            <a:chExt cx="3695701" cy="3914775"/>
          </a:xfrm>
        </p:grpSpPr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-58738" y="1660525"/>
              <a:ext cx="3695701" cy="3914775"/>
              <a:chOff x="-58615" y="1660766"/>
              <a:chExt cx="3695760" cy="3914482"/>
            </a:xfrm>
          </p:grpSpPr>
          <p:sp>
            <p:nvSpPr>
              <p:cNvPr id="19475" name="TextBox 3"/>
              <p:cNvSpPr txBox="1">
                <a:spLocks noChangeArrowheads="1"/>
              </p:cNvSpPr>
              <p:nvPr/>
            </p:nvSpPr>
            <p:spPr bwMode="auto">
              <a:xfrm>
                <a:off x="224692" y="1660766"/>
                <a:ext cx="27349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La superficie de “last scattering”</a:t>
                </a:r>
              </a:p>
            </p:txBody>
          </p:sp>
          <p:sp>
            <p:nvSpPr>
              <p:cNvPr id="7" name="Parallelogram 6"/>
              <p:cNvSpPr/>
              <p:nvPr/>
            </p:nvSpPr>
            <p:spPr>
              <a:xfrm>
                <a:off x="176340" y="4679965"/>
                <a:ext cx="3360791" cy="895283"/>
              </a:xfrm>
              <a:prstGeom prst="parallelogram">
                <a:avLst>
                  <a:gd name="adj" fmla="val 100245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50800" dist="25400" dir="5400000" rotWithShape="0">
                  <a:srgbClr val="000000">
                    <a:alpha val="4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-58615" y="4122795"/>
                <a:ext cx="3695760" cy="1063545"/>
              </a:xfrm>
              <a:prstGeom prst="parallelogram">
                <a:avLst>
                  <a:gd name="adj" fmla="val 112241"/>
                </a:avLst>
              </a:prstGeom>
              <a:solidFill>
                <a:srgbClr val="FF7177"/>
              </a:solidFill>
              <a:ln>
                <a:noFill/>
              </a:ln>
              <a:effectLst>
                <a:outerShdw blurRad="50800" dist="25400" dir="5400000" rotWithShape="0">
                  <a:srgbClr val="000000">
                    <a:alpha val="4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>
                <a:off x="176340" y="2637006"/>
                <a:ext cx="3067099" cy="911157"/>
              </a:xfrm>
              <a:prstGeom prst="parallelogram">
                <a:avLst>
                  <a:gd name="adj" fmla="val 13156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25400" dir="5400000" rotWithShape="0">
                  <a:srgbClr val="000000">
                    <a:alpha val="4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5400000" flipH="1" flipV="1">
                <a:off x="1269387" y="2687008"/>
                <a:ext cx="811152" cy="95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577339" y="5268090"/>
                <a:ext cx="165088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665298" y="4329154"/>
                <a:ext cx="2032032" cy="585743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139222" y="4079142"/>
                <a:ext cx="108259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1619455" y="3852912"/>
                <a:ext cx="1225458" cy="615960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476437" y="3852912"/>
                <a:ext cx="1225458" cy="615960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85" name="TextBox 40"/>
              <p:cNvSpPr txBox="1">
                <a:spLocks noChangeArrowheads="1"/>
              </p:cNvSpPr>
              <p:nvPr/>
            </p:nvSpPr>
            <p:spPr bwMode="auto">
              <a:xfrm>
                <a:off x="1159933" y="4653351"/>
                <a:ext cx="45021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FFFF00"/>
                    </a:solidFill>
                    <a:latin typeface="Constantia" charset="0"/>
                  </a:rPr>
                  <a:t>LSS</a:t>
                </a:r>
              </a:p>
            </p:txBody>
          </p:sp>
        </p:grpSp>
        <p:pic>
          <p:nvPicPr>
            <p:cNvPr id="1946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62238" y="4943475"/>
              <a:ext cx="3460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8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97163" y="4146550"/>
              <a:ext cx="6223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655888" y="4298950"/>
              <a:ext cx="693737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0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109788" y="2638425"/>
              <a:ext cx="7048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1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65388" y="2801938"/>
              <a:ext cx="298450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2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014538" y="3013075"/>
              <a:ext cx="59848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3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608138" y="4995863"/>
              <a:ext cx="8747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4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09788" y="5327650"/>
              <a:ext cx="509587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782301" y="5286163"/>
          <a:ext cx="3763648" cy="671449"/>
        </p:xfrm>
        <a:graphic>
          <a:graphicData uri="http://schemas.openxmlformats.org/presentationml/2006/ole">
            <p:oleObj spid="_x0000_s220162" name="Equation" r:id="rId15" imgW="27051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138" y="1581150"/>
            <a:ext cx="8034337" cy="2665413"/>
            <a:chOff x="338138" y="1581150"/>
            <a:chExt cx="8034337" cy="2665413"/>
          </a:xfrm>
        </p:grpSpPr>
        <p:pic>
          <p:nvPicPr>
            <p:cNvPr id="20484" name="Picture 1" descr="Imagen 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40275" y="1581150"/>
              <a:ext cx="3632200" cy="266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5" name="TextBox 3"/>
            <p:cNvSpPr txBox="1">
              <a:spLocks noChangeArrowheads="1"/>
            </p:cNvSpPr>
            <p:nvPr/>
          </p:nvSpPr>
          <p:spPr bwMode="auto">
            <a:xfrm>
              <a:off x="338138" y="1730375"/>
              <a:ext cx="4054475" cy="175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Tamaño del horizonte sónico y la distancia de la superficie de último scattering depende de los parámetros cosmológicos como la densidad total, la densidad de bariones, la curvatura (energía), densidad de la materia…</a:t>
              </a:r>
            </a:p>
          </p:txBody>
        </p:sp>
      </p:grp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447925" y="377825"/>
            <a:ext cx="4506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APROXIMACIÓN  AL  UNIVERSO  REAL</a:t>
            </a:r>
          </a:p>
          <a:p>
            <a:pPr algn="ctr"/>
            <a:r>
              <a:rPr lang="en-US" sz="1800" b="1">
                <a:latin typeface="Constantia" charset="0"/>
              </a:rPr>
              <a:t> </a:t>
            </a:r>
            <a:r>
              <a:rPr lang="en-US" sz="1800">
                <a:latin typeface="Constantia" charset="0"/>
              </a:rPr>
              <a:t>Anisotropía de la temperatura de la CBR</a:t>
            </a:r>
            <a:endParaRPr lang="en-US" sz="1800" b="1">
              <a:latin typeface="Constanti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426</TotalTime>
  <Words>320</Words>
  <Application>Microsoft Macintosh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Flow</vt:lpstr>
      <vt:lpstr>Equation</vt:lpstr>
      <vt:lpstr>Photo Editor Photo</vt:lpstr>
      <vt:lpstr>EL UNIVERSO AL ALCANCE DEL CÁLCULO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Universidad de Los Andes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UNIVERSO AL ALCANCE DEL CÁLCULO</dc:title>
  <dc:creator>Hector Rago</dc:creator>
  <cp:lastModifiedBy>Hector Rago</cp:lastModifiedBy>
  <cp:revision>4</cp:revision>
  <dcterms:created xsi:type="dcterms:W3CDTF">2013-06-18T16:15:13Z</dcterms:created>
  <dcterms:modified xsi:type="dcterms:W3CDTF">2013-06-18T16:15:46Z</dcterms:modified>
</cp:coreProperties>
</file>