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7" r:id="rId1"/>
  </p:sldMasterIdLst>
  <p:notesMasterIdLst>
    <p:notesMasterId r:id="rId15"/>
  </p:notesMasterIdLst>
  <p:sldIdLst>
    <p:sldId id="256" r:id="rId2"/>
    <p:sldId id="257" r:id="rId3"/>
    <p:sldId id="258" r:id="rId4"/>
    <p:sldId id="259" r:id="rId5"/>
    <p:sldId id="269" r:id="rId6"/>
    <p:sldId id="260" r:id="rId7"/>
    <p:sldId id="266" r:id="rId8"/>
    <p:sldId id="267" r:id="rId9"/>
    <p:sldId id="261" r:id="rId10"/>
    <p:sldId id="262" r:id="rId11"/>
    <p:sldId id="268" r:id="rId12"/>
    <p:sldId id="263" r:id="rId13"/>
    <p:sldId id="264" r:id="rId14"/>
  </p:sldIdLst>
  <p:sldSz cx="9144000" cy="5143500" type="screen16x9"/>
  <p:notesSz cx="6858000" cy="9144000"/>
  <p:embeddedFontLst>
    <p:embeddedFont>
      <p:font typeface="Wingdings 3" panose="05040102010807070707" pitchFamily="18" charset="2"/>
      <p:regular r:id="rId16"/>
    </p:embeddedFont>
    <p:embeddedFont>
      <p:font typeface="Montserrat" panose="020B0604020202020204" charset="0"/>
      <p:regular r:id="rId17"/>
      <p:bold r:id="rId18"/>
      <p:italic r:id="rId19"/>
      <p:boldItalic r:id="rId20"/>
    </p:embeddedFont>
    <p:embeddedFont>
      <p:font typeface="Montserrat SemiBold" panose="020B0604020202020204" charset="0"/>
      <p:regular r:id="rId21"/>
      <p:bold r:id="rId22"/>
      <p:italic r:id="rId23"/>
      <p:boldItalic r:id="rId24"/>
    </p:embeddedFont>
    <p:embeddedFont>
      <p:font typeface="Tw Cen MT Condensed" panose="020B0606020104020203" pitchFamily="34" charset="0"/>
      <p:regular r:id="rId25"/>
      <p:bold r:id="rId26"/>
    </p:embeddedFont>
    <p:embeddedFont>
      <p:font typeface="Calibri" panose="020F0502020204030204" pitchFamily="34" charset="0"/>
      <p:regular r:id="rId27"/>
      <p:bold r:id="rId28"/>
      <p:italic r:id="rId29"/>
      <p:boldItalic r:id="rId30"/>
    </p:embeddedFont>
    <p:embeddedFont>
      <p:font typeface="Tw Cen MT" panose="020B0602020104020603" pitchFamily="34" charset="0"/>
      <p:regular r:id="rId31"/>
      <p:bold r:id="rId32"/>
      <p:italic r:id="rId33"/>
      <p:boldItalic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0904" autoAdjust="0"/>
  </p:normalViewPr>
  <p:slideViewPr>
    <p:cSldViewPr snapToGrid="0">
      <p:cViewPr varScale="1">
        <p:scale>
          <a:sx n="90" d="100"/>
          <a:sy n="90" d="100"/>
        </p:scale>
        <p:origin x="6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sire\Capstone%20project\Western%20Countries%20Financial%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sire\Capstone%20project\Western%20Countries%20Financial%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sire\Capstone%20project\Western%20Countries%20Financial%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sire\Capstone%20project\Western%20Countries%20Financial%20Dat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[Western Countries Financial Data.xlsx]Dash!PivotTable2</c:name>
    <c:fmtId val="4"/>
  </c:pivotSource>
  <c:chart>
    <c:title>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pPr>
            <a:solidFill>
              <a:schemeClr val="accent1"/>
            </a:solidFill>
            <a:ln w="9525">
              <a:solidFill>
                <a:schemeClr val="accent1"/>
              </a:solidFill>
              <a:round/>
            </a:ln>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Dash!$B$3</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Dash!$A$4:$A$9</c:f>
              <c:strCache>
                <c:ptCount val="5"/>
                <c:pt idx="0">
                  <c:v>United States of America</c:v>
                </c:pt>
                <c:pt idx="1">
                  <c:v>Mexico</c:v>
                </c:pt>
                <c:pt idx="2">
                  <c:v>France</c:v>
                </c:pt>
                <c:pt idx="3">
                  <c:v>Germany</c:v>
                </c:pt>
                <c:pt idx="4">
                  <c:v>Canada</c:v>
                </c:pt>
              </c:strCache>
            </c:strRef>
          </c:cat>
          <c:val>
            <c:numRef>
              <c:f>Dash!$B$4:$B$9</c:f>
              <c:numCache>
                <c:formatCode>General</c:formatCode>
                <c:ptCount val="5"/>
                <c:pt idx="0">
                  <c:v>14246</c:v>
                </c:pt>
                <c:pt idx="1">
                  <c:v>13394</c:v>
                </c:pt>
                <c:pt idx="2">
                  <c:v>13374</c:v>
                </c:pt>
                <c:pt idx="3">
                  <c:v>13370</c:v>
                </c:pt>
                <c:pt idx="4">
                  <c:v>13150</c:v>
                </c:pt>
              </c:numCache>
            </c:numRef>
          </c:val>
          <c:extLst>
            <c:ext xmlns:c16="http://schemas.microsoft.com/office/drawing/2014/chart" uri="{C3380CC4-5D6E-409C-BE32-E72D297353CC}">
              <c16:uniqueId val="{00000000-8B3C-499B-9F13-D4EB0E97AE1E}"/>
            </c:ext>
          </c:extLst>
        </c:ser>
        <c:dLbls>
          <c:dLblPos val="outEnd"/>
          <c:showLegendKey val="0"/>
          <c:showVal val="1"/>
          <c:showCatName val="0"/>
          <c:showSerName val="0"/>
          <c:showPercent val="0"/>
          <c:showBubbleSize val="0"/>
        </c:dLbls>
        <c:gapWidth val="444"/>
        <c:overlap val="-90"/>
        <c:axId val="545799583"/>
        <c:axId val="545804159"/>
      </c:barChart>
      <c:catAx>
        <c:axId val="5457995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545804159"/>
        <c:crosses val="autoZero"/>
        <c:auto val="1"/>
        <c:lblAlgn val="ctr"/>
        <c:lblOffset val="100"/>
        <c:noMultiLvlLbl val="0"/>
      </c:catAx>
      <c:valAx>
        <c:axId val="545804159"/>
        <c:scaling>
          <c:orientation val="minMax"/>
        </c:scaling>
        <c:delete val="1"/>
        <c:axPos val="l"/>
        <c:numFmt formatCode="General" sourceLinked="1"/>
        <c:majorTickMark val="none"/>
        <c:minorTickMark val="none"/>
        <c:tickLblPos val="nextTo"/>
        <c:crossAx val="545799583"/>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[Western Countries Financial Data.xlsx]Dash!PivotTable5</c:name>
    <c:fmtId val="4"/>
  </c:pivotSource>
  <c:chart>
    <c:autoTitleDeleted val="0"/>
    <c:pivotFmts>
      <c:pivotFmt>
        <c:idx val="0"/>
      </c:pivotFmt>
      <c:pivotFmt>
        <c:idx val="1"/>
      </c:pivotFmt>
      <c:pivotFmt>
        <c:idx val="2"/>
        <c:spPr>
          <a:solidFill>
            <a:schemeClr val="accent1"/>
          </a:solidFill>
          <a:ln>
            <a:noFill/>
          </a:ln>
          <a:effectLst/>
        </c:spPr>
        <c:marker>
          <c:spPr>
            <a:solidFill>
              <a:schemeClr val="accent1"/>
            </a:solidFill>
            <a:ln w="9525">
              <a:solidFill>
                <a:schemeClr val="accent1"/>
              </a:solidFill>
              <a:round/>
            </a:ln>
            <a:effectLst/>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2225" cap="rnd">
            <a:solidFill>
              <a:schemeClr val="accent1"/>
            </a:solidFill>
            <a:round/>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2225" cap="rnd">
            <a:solidFill>
              <a:schemeClr val="accent1"/>
            </a:solidFill>
            <a:round/>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w="22225" cap="rnd">
            <a:solidFill>
              <a:schemeClr val="accent1"/>
            </a:solidFill>
            <a:round/>
          </a:ln>
          <a:effectLst/>
        </c:spPr>
        <c:marker>
          <c:symbol val="square"/>
          <c:size val="6"/>
          <c:spPr>
            <a:solidFill>
              <a:schemeClr val="accent2"/>
            </a:solidFill>
            <a:ln w="9525">
              <a:solidFill>
                <a:schemeClr val="accent2"/>
              </a:solidFill>
              <a:round/>
            </a:ln>
            <a:effectLst/>
          </c:spPr>
        </c:marker>
      </c:pivotFmt>
      <c:pivotFmt>
        <c:idx val="9"/>
        <c:spPr>
          <a:solidFill>
            <a:schemeClr val="accent1"/>
          </a:solidFill>
          <a:ln>
            <a:noFill/>
          </a:ln>
          <a:effectLst/>
        </c:spPr>
        <c:marker>
          <c:symbol val="none"/>
        </c:marker>
      </c:pivotFmt>
      <c:pivotFmt>
        <c:idx val="10"/>
        <c:spPr>
          <a:solidFill>
            <a:schemeClr val="accent1"/>
          </a:solidFill>
          <a:ln w="22225" cap="rnd">
            <a:solidFill>
              <a:schemeClr val="accent1"/>
            </a:solidFill>
            <a:round/>
          </a:ln>
          <a:effectLst/>
        </c:spPr>
        <c:marker>
          <c:symbol val="square"/>
          <c:size val="6"/>
          <c:spPr>
            <a:solidFill>
              <a:schemeClr val="accent2"/>
            </a:solidFill>
            <a:ln w="9525">
              <a:solidFill>
                <a:schemeClr val="accent2"/>
              </a:solidFill>
              <a:round/>
            </a:ln>
            <a:effectLst/>
          </c:spPr>
        </c:marker>
      </c:pivotFmt>
      <c:pivotFmt>
        <c:idx val="11"/>
        <c:spPr>
          <a:solidFill>
            <a:schemeClr val="accent1"/>
          </a:solidFill>
          <a:ln>
            <a:noFill/>
          </a:ln>
          <a:effectLst/>
        </c:spPr>
        <c:marker>
          <c:symbol val="none"/>
        </c:marker>
      </c:pivotFmt>
      <c:pivotFmt>
        <c:idx val="12"/>
        <c:spPr>
          <a:solidFill>
            <a:schemeClr val="accent1"/>
          </a:solidFill>
          <a:ln w="22225" cap="rnd">
            <a:solidFill>
              <a:schemeClr val="accent1"/>
            </a:solidFill>
            <a:round/>
          </a:ln>
          <a:effectLst/>
        </c:spPr>
        <c:marker>
          <c:symbol val="square"/>
          <c:size val="6"/>
          <c:spPr>
            <a:solidFill>
              <a:schemeClr val="accent2"/>
            </a:solidFill>
            <a:ln w="9525">
              <a:solidFill>
                <a:schemeClr val="accent2"/>
              </a:solidFill>
              <a:round/>
            </a:ln>
            <a:effectLst/>
          </c:spPr>
        </c:marker>
      </c:pivotFmt>
    </c:pivotFmts>
    <c:plotArea>
      <c:layout/>
      <c:barChart>
        <c:barDir val="col"/>
        <c:grouping val="clustered"/>
        <c:varyColors val="0"/>
        <c:ser>
          <c:idx val="0"/>
          <c:order val="0"/>
          <c:tx>
            <c:strRef>
              <c:f>Dash!$B$19</c:f>
              <c:strCache>
                <c:ptCount val="1"/>
                <c:pt idx="0">
                  <c:v>Sum of Gross Sales</c:v>
                </c:pt>
              </c:strCache>
            </c:strRef>
          </c:tx>
          <c:spPr>
            <a:solidFill>
              <a:schemeClr val="accent1"/>
            </a:solidFill>
            <a:ln>
              <a:noFill/>
            </a:ln>
            <a:effectLst/>
          </c:spPr>
          <c:invertIfNegative val="0"/>
          <c:dLbls>
            <c:delete val="1"/>
          </c:dLbls>
          <c:cat>
            <c:strRef>
              <c:f>Dash!$A$20:$A$25</c:f>
              <c:strCache>
                <c:ptCount val="5"/>
                <c:pt idx="0">
                  <c:v>France</c:v>
                </c:pt>
                <c:pt idx="1">
                  <c:v>Germany</c:v>
                </c:pt>
                <c:pt idx="2">
                  <c:v>Canada</c:v>
                </c:pt>
                <c:pt idx="3">
                  <c:v>United States of America</c:v>
                </c:pt>
                <c:pt idx="4">
                  <c:v>Mexico</c:v>
                </c:pt>
              </c:strCache>
            </c:strRef>
          </c:cat>
          <c:val>
            <c:numRef>
              <c:f>Dash!$B$20:$B$25</c:f>
              <c:numCache>
                <c:formatCode>General</c:formatCode>
                <c:ptCount val="5"/>
                <c:pt idx="0">
                  <c:v>26081674.5</c:v>
                </c:pt>
                <c:pt idx="1">
                  <c:v>24921467.5</c:v>
                </c:pt>
                <c:pt idx="2">
                  <c:v>26932163.5</c:v>
                </c:pt>
                <c:pt idx="3">
                  <c:v>27269358</c:v>
                </c:pt>
                <c:pt idx="4">
                  <c:v>22726935</c:v>
                </c:pt>
              </c:numCache>
            </c:numRef>
          </c:val>
          <c:extLst>
            <c:ext xmlns:c16="http://schemas.microsoft.com/office/drawing/2014/chart" uri="{C3380CC4-5D6E-409C-BE32-E72D297353CC}">
              <c16:uniqueId val="{00000000-50BF-4F07-A11A-69765E8593B0}"/>
            </c:ext>
          </c:extLst>
        </c:ser>
        <c:dLbls>
          <c:showLegendKey val="0"/>
          <c:showVal val="1"/>
          <c:showCatName val="0"/>
          <c:showSerName val="0"/>
          <c:showPercent val="0"/>
          <c:showBubbleSize val="0"/>
        </c:dLbls>
        <c:gapWidth val="444"/>
        <c:axId val="650859904"/>
        <c:axId val="650853248"/>
      </c:barChart>
      <c:lineChart>
        <c:grouping val="standard"/>
        <c:varyColors val="0"/>
        <c:ser>
          <c:idx val="1"/>
          <c:order val="1"/>
          <c:tx>
            <c:strRef>
              <c:f>Dash!$C$19</c:f>
              <c:strCache>
                <c:ptCount val="1"/>
                <c:pt idx="0">
                  <c:v>Sum of Profit</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Dash!$A$20:$A$25</c:f>
              <c:strCache>
                <c:ptCount val="5"/>
                <c:pt idx="0">
                  <c:v>France</c:v>
                </c:pt>
                <c:pt idx="1">
                  <c:v>Germany</c:v>
                </c:pt>
                <c:pt idx="2">
                  <c:v>Canada</c:v>
                </c:pt>
                <c:pt idx="3">
                  <c:v>United States of America</c:v>
                </c:pt>
                <c:pt idx="4">
                  <c:v>Mexico</c:v>
                </c:pt>
              </c:strCache>
            </c:strRef>
          </c:cat>
          <c:val>
            <c:numRef>
              <c:f>Dash!$C$20:$C$25</c:f>
              <c:numCache>
                <c:formatCode>General</c:formatCode>
                <c:ptCount val="5"/>
                <c:pt idx="0">
                  <c:v>3781020.7800000007</c:v>
                </c:pt>
                <c:pt idx="1">
                  <c:v>3680388.8200000008</c:v>
                </c:pt>
                <c:pt idx="2">
                  <c:v>3529228.8850000002</c:v>
                </c:pt>
                <c:pt idx="3">
                  <c:v>2995540.6649999991</c:v>
                </c:pt>
                <c:pt idx="4">
                  <c:v>2907523.1100000003</c:v>
                </c:pt>
              </c:numCache>
            </c:numRef>
          </c:val>
          <c:smooth val="0"/>
          <c:extLst>
            <c:ext xmlns:c16="http://schemas.microsoft.com/office/drawing/2014/chart" uri="{C3380CC4-5D6E-409C-BE32-E72D297353CC}">
              <c16:uniqueId val="{00000001-50BF-4F07-A11A-69765E8593B0}"/>
            </c:ext>
          </c:extLst>
        </c:ser>
        <c:dLbls>
          <c:showLegendKey val="0"/>
          <c:showVal val="0"/>
          <c:showCatName val="0"/>
          <c:showSerName val="0"/>
          <c:showPercent val="0"/>
          <c:showBubbleSize val="0"/>
        </c:dLbls>
        <c:marker val="1"/>
        <c:smooth val="0"/>
        <c:axId val="650859904"/>
        <c:axId val="650853248"/>
      </c:lineChart>
      <c:catAx>
        <c:axId val="6508599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650853248"/>
        <c:crosses val="autoZero"/>
        <c:auto val="1"/>
        <c:lblAlgn val="ctr"/>
        <c:lblOffset val="100"/>
        <c:noMultiLvlLbl val="0"/>
      </c:catAx>
      <c:valAx>
        <c:axId val="650853248"/>
        <c:scaling>
          <c:orientation val="minMax"/>
        </c:scaling>
        <c:delete val="1"/>
        <c:axPos val="l"/>
        <c:numFmt formatCode="General" sourceLinked="1"/>
        <c:majorTickMark val="none"/>
        <c:minorTickMark val="none"/>
        <c:tickLblPos val="nextTo"/>
        <c:crossAx val="65085990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[Western Countries Financial Data.xlsx]Dash!PivotTable6</c:name>
    <c:fmtId val="5"/>
  </c:pivotSource>
  <c:chart>
    <c:title>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s>
    <c:plotArea>
      <c:layout/>
      <c:pieChart>
        <c:varyColors val="1"/>
        <c:ser>
          <c:idx val="0"/>
          <c:order val="0"/>
          <c:tx>
            <c:strRef>
              <c:f>Dash!$B$28</c:f>
              <c:strCache>
                <c:ptCount val="1"/>
                <c:pt idx="0">
                  <c:v>Total</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A051-49BB-966A-6C736A885AA7}"/>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03-A051-49BB-966A-6C736A885AA7}"/>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5-A051-49BB-966A-6C736A885AA7}"/>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c:ext xmlns:c16="http://schemas.microsoft.com/office/drawing/2014/chart" uri="{C3380CC4-5D6E-409C-BE32-E72D297353CC}">
                <c16:uniqueId val="{00000007-A051-49BB-966A-6C736A885AA7}"/>
              </c:ext>
            </c:extLst>
          </c:dPt>
          <c:dPt>
            <c:idx val="4"/>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9-A051-49BB-966A-6C736A885AA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15:layout/>
              </c:ext>
            </c:extLst>
          </c:dLbls>
          <c:cat>
            <c:strRef>
              <c:f>Dash!$A$29:$A$34</c:f>
              <c:strCache>
                <c:ptCount val="5"/>
                <c:pt idx="0">
                  <c:v>United States of America</c:v>
                </c:pt>
                <c:pt idx="1">
                  <c:v>Canada</c:v>
                </c:pt>
                <c:pt idx="2">
                  <c:v>France</c:v>
                </c:pt>
                <c:pt idx="3">
                  <c:v>Germany</c:v>
                </c:pt>
                <c:pt idx="4">
                  <c:v>Mexico</c:v>
                </c:pt>
              </c:strCache>
            </c:strRef>
          </c:cat>
          <c:val>
            <c:numRef>
              <c:f>Dash!$B$29:$B$34</c:f>
              <c:numCache>
                <c:formatCode>0.00%</c:formatCode>
                <c:ptCount val="5"/>
                <c:pt idx="0">
                  <c:v>0.21637745784632842</c:v>
                </c:pt>
                <c:pt idx="1">
                  <c:v>0.20974045573282157</c:v>
                </c:pt>
                <c:pt idx="2">
                  <c:v>0.20202903394989788</c:v>
                </c:pt>
                <c:pt idx="3">
                  <c:v>0.1946816899036152</c:v>
                </c:pt>
                <c:pt idx="4">
                  <c:v>0.17717136256733695</c:v>
                </c:pt>
              </c:numCache>
            </c:numRef>
          </c:val>
          <c:extLst>
            <c:ext xmlns:c16="http://schemas.microsoft.com/office/drawing/2014/chart" uri="{C3380CC4-5D6E-409C-BE32-E72D297353CC}">
              <c16:uniqueId val="{0000000A-A051-49BB-966A-6C736A885AA7}"/>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[Western Countries Financial Data.xlsx]Dash!PivotTable1</c:name>
    <c:fmtId val="9"/>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manualLayout>
          <c:layoutTarget val="inner"/>
          <c:xMode val="edge"/>
          <c:yMode val="edge"/>
          <c:x val="0.2285554450392813"/>
          <c:y val="3.960310247088545E-2"/>
          <c:w val="0.62857239720034996"/>
          <c:h val="0.75908829104695241"/>
        </c:manualLayout>
      </c:layout>
      <c:barChart>
        <c:barDir val="col"/>
        <c:grouping val="clustered"/>
        <c:varyColors val="0"/>
        <c:ser>
          <c:idx val="0"/>
          <c:order val="0"/>
          <c:tx>
            <c:strRef>
              <c:f>Dash!$B$36</c:f>
              <c:strCache>
                <c:ptCount val="1"/>
                <c:pt idx="0">
                  <c:v>Sum of Discounts</c:v>
                </c:pt>
              </c:strCache>
            </c:strRef>
          </c:tx>
          <c:spPr>
            <a:solidFill>
              <a:schemeClr val="accent1"/>
            </a:solidFill>
            <a:ln>
              <a:noFill/>
            </a:ln>
            <a:effectLst/>
          </c:spPr>
          <c:invertIfNegative val="0"/>
          <c:cat>
            <c:strRef>
              <c:f>Dash!$A$37:$A$42</c:f>
              <c:strCache>
                <c:ptCount val="5"/>
                <c:pt idx="0">
                  <c:v>France</c:v>
                </c:pt>
                <c:pt idx="1">
                  <c:v>Germany</c:v>
                </c:pt>
                <c:pt idx="2">
                  <c:v>Canada</c:v>
                </c:pt>
                <c:pt idx="3">
                  <c:v>United States of America</c:v>
                </c:pt>
                <c:pt idx="4">
                  <c:v>Mexico</c:v>
                </c:pt>
              </c:strCache>
            </c:strRef>
          </c:cat>
          <c:val>
            <c:numRef>
              <c:f>Dash!$B$37:$B$42</c:f>
              <c:numCache>
                <c:formatCode>0.00%</c:formatCode>
                <c:ptCount val="5"/>
                <c:pt idx="0">
                  <c:v>0.1876649249385153</c:v>
                </c:pt>
                <c:pt idx="1">
                  <c:v>0.15383905388302707</c:v>
                </c:pt>
                <c:pt idx="2">
                  <c:v>0.22210249649932309</c:v>
                </c:pt>
                <c:pt idx="3">
                  <c:v>0.24328815221608846</c:v>
                </c:pt>
                <c:pt idx="4">
                  <c:v>0.19310537246304618</c:v>
                </c:pt>
              </c:numCache>
            </c:numRef>
          </c:val>
          <c:extLst>
            <c:ext xmlns:c16="http://schemas.microsoft.com/office/drawing/2014/chart" uri="{C3380CC4-5D6E-409C-BE32-E72D297353CC}">
              <c16:uniqueId val="{00000000-9E5A-4EBF-8735-769B9077EC38}"/>
            </c:ext>
          </c:extLst>
        </c:ser>
        <c:ser>
          <c:idx val="1"/>
          <c:order val="1"/>
          <c:tx>
            <c:strRef>
              <c:f>Dash!$C$36</c:f>
              <c:strCache>
                <c:ptCount val="1"/>
                <c:pt idx="0">
                  <c:v>Sum of Profit</c:v>
                </c:pt>
              </c:strCache>
            </c:strRef>
          </c:tx>
          <c:spPr>
            <a:solidFill>
              <a:schemeClr val="accent2"/>
            </a:solidFill>
            <a:ln>
              <a:noFill/>
            </a:ln>
            <a:effectLst/>
          </c:spPr>
          <c:invertIfNegative val="0"/>
          <c:cat>
            <c:strRef>
              <c:f>Dash!$A$37:$A$42</c:f>
              <c:strCache>
                <c:ptCount val="5"/>
                <c:pt idx="0">
                  <c:v>France</c:v>
                </c:pt>
                <c:pt idx="1">
                  <c:v>Germany</c:v>
                </c:pt>
                <c:pt idx="2">
                  <c:v>Canada</c:v>
                </c:pt>
                <c:pt idx="3">
                  <c:v>United States of America</c:v>
                </c:pt>
                <c:pt idx="4">
                  <c:v>Mexico</c:v>
                </c:pt>
              </c:strCache>
            </c:strRef>
          </c:cat>
          <c:val>
            <c:numRef>
              <c:f>Dash!$C$37:$C$42</c:f>
              <c:numCache>
                <c:formatCode>0.00%</c:formatCode>
                <c:ptCount val="5"/>
                <c:pt idx="0">
                  <c:v>0.22381244334774966</c:v>
                </c:pt>
                <c:pt idx="1">
                  <c:v>0.21785566972576681</c:v>
                </c:pt>
                <c:pt idx="2">
                  <c:v>0.20890796053369062</c:v>
                </c:pt>
                <c:pt idx="3">
                  <c:v>0.17731700363233457</c:v>
                </c:pt>
                <c:pt idx="4">
                  <c:v>0.1721069227604583</c:v>
                </c:pt>
              </c:numCache>
            </c:numRef>
          </c:val>
          <c:extLst>
            <c:ext xmlns:c16="http://schemas.microsoft.com/office/drawing/2014/chart" uri="{C3380CC4-5D6E-409C-BE32-E72D297353CC}">
              <c16:uniqueId val="{00000001-9E5A-4EBF-8735-769B9077EC38}"/>
            </c:ext>
          </c:extLst>
        </c:ser>
        <c:dLbls>
          <c:showLegendKey val="0"/>
          <c:showVal val="0"/>
          <c:showCatName val="0"/>
          <c:showSerName val="0"/>
          <c:showPercent val="0"/>
          <c:showBubbleSize val="0"/>
        </c:dLbls>
        <c:gapWidth val="219"/>
        <c:overlap val="-27"/>
        <c:axId val="46528096"/>
        <c:axId val="46528512"/>
      </c:barChart>
      <c:catAx>
        <c:axId val="46528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528512"/>
        <c:crosses val="autoZero"/>
        <c:auto val="1"/>
        <c:lblAlgn val="ctr"/>
        <c:lblOffset val="100"/>
        <c:noMultiLvlLbl val="0"/>
      </c:catAx>
      <c:valAx>
        <c:axId val="465285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528096"/>
        <c:crosses val="autoZero"/>
        <c:crossBetween val="between"/>
      </c:valAx>
      <c:spPr>
        <a:noFill/>
        <a:ln>
          <a:noFill/>
        </a:ln>
        <a:effectLst/>
      </c:spPr>
    </c:plotArea>
    <c:legend>
      <c:legendPos val="r"/>
      <c:layout>
        <c:manualLayout>
          <c:xMode val="edge"/>
          <c:yMode val="edge"/>
          <c:x val="0.72940560667713394"/>
          <c:y val="7.3865168063343381E-2"/>
          <c:w val="0.19397270453757262"/>
          <c:h val="0.1919933067348573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238935-FC0E-429D-A150-65D7E7BA7BC2}" type="doc">
      <dgm:prSet loTypeId="urn:microsoft.com/office/officeart/2005/8/layout/process1" loCatId="process" qsTypeId="urn:microsoft.com/office/officeart/2005/8/quickstyle/simple1" qsCatId="simple" csTypeId="urn:microsoft.com/office/officeart/2005/8/colors/accent1_2" csCatId="accent1" phldr="1"/>
      <dgm:spPr/>
    </dgm:pt>
    <dgm:pt modelId="{AF89C04C-1AAC-40A9-ADED-C8DD5C92DBAD}">
      <dgm:prSet phldrT="[Text]"/>
      <dgm:spPr/>
      <dgm:t>
        <a:bodyPr/>
        <a:lstStyle/>
        <a:p>
          <a:r>
            <a:rPr lang="en-US" dirty="0" smtClean="0"/>
            <a:t>Open sql workbench</a:t>
          </a:r>
          <a:endParaRPr lang="en-US" dirty="0"/>
        </a:p>
      </dgm:t>
    </dgm:pt>
    <dgm:pt modelId="{E3F10A57-3E0A-47C7-B8A5-A1ED1EFC0F06}" type="parTrans" cxnId="{A5BD6F9E-3D1C-443E-BC6F-E507A9C33042}">
      <dgm:prSet/>
      <dgm:spPr/>
      <dgm:t>
        <a:bodyPr/>
        <a:lstStyle/>
        <a:p>
          <a:endParaRPr lang="en-US"/>
        </a:p>
      </dgm:t>
    </dgm:pt>
    <dgm:pt modelId="{2D594AFE-AFA0-4703-9F16-D9D45E851C2F}" type="sibTrans" cxnId="{A5BD6F9E-3D1C-443E-BC6F-E507A9C33042}">
      <dgm:prSet/>
      <dgm:spPr/>
      <dgm:t>
        <a:bodyPr/>
        <a:lstStyle/>
        <a:p>
          <a:endParaRPr lang="en-US"/>
        </a:p>
      </dgm:t>
    </dgm:pt>
    <dgm:pt modelId="{73AE7092-8A40-4154-9800-20DA2CC1F609}">
      <dgm:prSet phldrT="[Text]"/>
      <dgm:spPr/>
      <dgm:t>
        <a:bodyPr/>
        <a:lstStyle/>
        <a:p>
          <a:r>
            <a:rPr lang="en-US" dirty="0" smtClean="0"/>
            <a:t>Open sql query tab</a:t>
          </a:r>
          <a:endParaRPr lang="en-US" dirty="0"/>
        </a:p>
      </dgm:t>
    </dgm:pt>
    <dgm:pt modelId="{6AF24ED4-969E-4FDA-A253-231AFFE8E20B}" type="parTrans" cxnId="{37580CA4-D279-4CB4-846F-860859977EA0}">
      <dgm:prSet/>
      <dgm:spPr/>
      <dgm:t>
        <a:bodyPr/>
        <a:lstStyle/>
        <a:p>
          <a:endParaRPr lang="en-US"/>
        </a:p>
      </dgm:t>
    </dgm:pt>
    <dgm:pt modelId="{C1CBEFDF-8DC2-42EB-A4FF-6AFA131F638A}" type="sibTrans" cxnId="{37580CA4-D279-4CB4-846F-860859977EA0}">
      <dgm:prSet/>
      <dgm:spPr/>
      <dgm:t>
        <a:bodyPr/>
        <a:lstStyle/>
        <a:p>
          <a:endParaRPr lang="en-US"/>
        </a:p>
      </dgm:t>
    </dgm:pt>
    <dgm:pt modelId="{351DB105-A590-455A-8BDA-1DE2654B715B}">
      <dgm:prSet phldrT="[Text]"/>
      <dgm:spPr/>
      <dgm:t>
        <a:bodyPr/>
        <a:lstStyle/>
        <a:p>
          <a:r>
            <a:rPr lang="en-US" dirty="0" smtClean="0"/>
            <a:t>Create database and use it</a:t>
          </a:r>
          <a:endParaRPr lang="en-US" dirty="0"/>
        </a:p>
      </dgm:t>
    </dgm:pt>
    <dgm:pt modelId="{EE6D6B04-38D4-420C-B027-BD7D0BFE35AD}" type="parTrans" cxnId="{D88432C8-8FD3-4767-A695-783C5BA6773E}">
      <dgm:prSet/>
      <dgm:spPr/>
      <dgm:t>
        <a:bodyPr/>
        <a:lstStyle/>
        <a:p>
          <a:endParaRPr lang="en-US"/>
        </a:p>
      </dgm:t>
    </dgm:pt>
    <dgm:pt modelId="{90A65A5C-5838-4A28-9533-08BD033475A1}" type="sibTrans" cxnId="{D88432C8-8FD3-4767-A695-783C5BA6773E}">
      <dgm:prSet/>
      <dgm:spPr/>
      <dgm:t>
        <a:bodyPr/>
        <a:lstStyle/>
        <a:p>
          <a:endParaRPr lang="en-US"/>
        </a:p>
      </dgm:t>
    </dgm:pt>
    <dgm:pt modelId="{932DE737-38AE-49F1-BC3E-AFD8313ECC47}">
      <dgm:prSet/>
      <dgm:spPr/>
      <dgm:t>
        <a:bodyPr/>
        <a:lstStyle/>
        <a:p>
          <a:r>
            <a:rPr lang="en-US" dirty="0" smtClean="0"/>
            <a:t>Import csv format excel data into sql server</a:t>
          </a:r>
          <a:endParaRPr lang="en-US" dirty="0"/>
        </a:p>
      </dgm:t>
    </dgm:pt>
    <dgm:pt modelId="{291B629E-D994-489D-99D6-787D0AEA3585}" type="parTrans" cxnId="{531278E5-3044-4105-ACA1-7E13C8F9DBBB}">
      <dgm:prSet/>
      <dgm:spPr/>
      <dgm:t>
        <a:bodyPr/>
        <a:lstStyle/>
        <a:p>
          <a:endParaRPr lang="en-US"/>
        </a:p>
      </dgm:t>
    </dgm:pt>
    <dgm:pt modelId="{ABE18FC8-AD32-4E94-95EC-8CCF8DEDBD45}" type="sibTrans" cxnId="{531278E5-3044-4105-ACA1-7E13C8F9DBBB}">
      <dgm:prSet/>
      <dgm:spPr/>
      <dgm:t>
        <a:bodyPr/>
        <a:lstStyle/>
        <a:p>
          <a:endParaRPr lang="en-US"/>
        </a:p>
      </dgm:t>
    </dgm:pt>
    <dgm:pt modelId="{7B488963-0273-42AD-A550-A4D42404D17A}">
      <dgm:prSet/>
      <dgm:spPr/>
      <dgm:t>
        <a:bodyPr/>
        <a:lstStyle/>
        <a:p>
          <a:r>
            <a:rPr lang="en-US" dirty="0" smtClean="0"/>
            <a:t>Start analyzing data as per requirement</a:t>
          </a:r>
          <a:endParaRPr lang="en-US" dirty="0"/>
        </a:p>
      </dgm:t>
    </dgm:pt>
    <dgm:pt modelId="{0C29B0EA-7FF8-4118-AE3A-3E3B6E9864AE}" type="parTrans" cxnId="{5E79DDC2-4E2F-416C-8CBA-2CD377D1543B}">
      <dgm:prSet/>
      <dgm:spPr/>
      <dgm:t>
        <a:bodyPr/>
        <a:lstStyle/>
        <a:p>
          <a:endParaRPr lang="en-US"/>
        </a:p>
      </dgm:t>
    </dgm:pt>
    <dgm:pt modelId="{192ACC2B-FB90-4A7C-AEC6-19E85247A4F6}" type="sibTrans" cxnId="{5E79DDC2-4E2F-416C-8CBA-2CD377D1543B}">
      <dgm:prSet/>
      <dgm:spPr/>
      <dgm:t>
        <a:bodyPr/>
        <a:lstStyle/>
        <a:p>
          <a:endParaRPr lang="en-US"/>
        </a:p>
      </dgm:t>
    </dgm:pt>
    <dgm:pt modelId="{F969B091-A04C-4A8E-917F-E79886B79237}" type="pres">
      <dgm:prSet presAssocID="{A7238935-FC0E-429D-A150-65D7E7BA7BC2}" presName="Name0" presStyleCnt="0">
        <dgm:presLayoutVars>
          <dgm:dir/>
          <dgm:resizeHandles val="exact"/>
        </dgm:presLayoutVars>
      </dgm:prSet>
      <dgm:spPr/>
    </dgm:pt>
    <dgm:pt modelId="{E08F03E2-D663-4106-A92A-601F70769A13}" type="pres">
      <dgm:prSet presAssocID="{AF89C04C-1AAC-40A9-ADED-C8DD5C92DBAD}" presName="node" presStyleLbl="node1" presStyleIdx="0" presStyleCnt="5" custLinFactNeighborX="-7928" custLinFactNeighborY="-94223">
        <dgm:presLayoutVars>
          <dgm:bulletEnabled val="1"/>
        </dgm:presLayoutVars>
      </dgm:prSet>
      <dgm:spPr/>
      <dgm:t>
        <a:bodyPr/>
        <a:lstStyle/>
        <a:p>
          <a:endParaRPr lang="en-US"/>
        </a:p>
      </dgm:t>
    </dgm:pt>
    <dgm:pt modelId="{D2E6688D-C91E-4EC3-A2AA-F734B0ED9AAF}" type="pres">
      <dgm:prSet presAssocID="{2D594AFE-AFA0-4703-9F16-D9D45E851C2F}" presName="sibTrans" presStyleLbl="sibTrans2D1" presStyleIdx="0" presStyleCnt="4"/>
      <dgm:spPr/>
      <dgm:t>
        <a:bodyPr/>
        <a:lstStyle/>
        <a:p>
          <a:endParaRPr lang="en-US"/>
        </a:p>
      </dgm:t>
    </dgm:pt>
    <dgm:pt modelId="{AAF14627-5D5D-463B-920C-A868C2621B50}" type="pres">
      <dgm:prSet presAssocID="{2D594AFE-AFA0-4703-9F16-D9D45E851C2F}" presName="connectorText" presStyleLbl="sibTrans2D1" presStyleIdx="0" presStyleCnt="4"/>
      <dgm:spPr/>
      <dgm:t>
        <a:bodyPr/>
        <a:lstStyle/>
        <a:p>
          <a:endParaRPr lang="en-US"/>
        </a:p>
      </dgm:t>
    </dgm:pt>
    <dgm:pt modelId="{58FE5C8D-C17A-49F8-9769-9D35B253C88F}" type="pres">
      <dgm:prSet presAssocID="{73AE7092-8A40-4154-9800-20DA2CC1F609}" presName="node" presStyleLbl="node1" presStyleIdx="1" presStyleCnt="5" custLinFactNeighborX="12685" custLinFactNeighborY="-54141">
        <dgm:presLayoutVars>
          <dgm:bulletEnabled val="1"/>
        </dgm:presLayoutVars>
      </dgm:prSet>
      <dgm:spPr/>
      <dgm:t>
        <a:bodyPr/>
        <a:lstStyle/>
        <a:p>
          <a:endParaRPr lang="en-US"/>
        </a:p>
      </dgm:t>
    </dgm:pt>
    <dgm:pt modelId="{0157052B-C9DC-467B-B27D-B9919C90A913}" type="pres">
      <dgm:prSet presAssocID="{C1CBEFDF-8DC2-42EB-A4FF-6AFA131F638A}" presName="sibTrans" presStyleLbl="sibTrans2D1" presStyleIdx="1" presStyleCnt="4"/>
      <dgm:spPr/>
      <dgm:t>
        <a:bodyPr/>
        <a:lstStyle/>
        <a:p>
          <a:endParaRPr lang="en-US"/>
        </a:p>
      </dgm:t>
    </dgm:pt>
    <dgm:pt modelId="{8FB3EE32-16AE-41B9-A897-40A276F60767}" type="pres">
      <dgm:prSet presAssocID="{C1CBEFDF-8DC2-42EB-A4FF-6AFA131F638A}" presName="connectorText" presStyleLbl="sibTrans2D1" presStyleIdx="1" presStyleCnt="4"/>
      <dgm:spPr/>
      <dgm:t>
        <a:bodyPr/>
        <a:lstStyle/>
        <a:p>
          <a:endParaRPr lang="en-US"/>
        </a:p>
      </dgm:t>
    </dgm:pt>
    <dgm:pt modelId="{6771AA25-3017-431C-9D0C-74C1DBED79B7}" type="pres">
      <dgm:prSet presAssocID="{351DB105-A590-455A-8BDA-1DE2654B715B}" presName="node" presStyleLbl="node1" presStyleIdx="2" presStyleCnt="5">
        <dgm:presLayoutVars>
          <dgm:bulletEnabled val="1"/>
        </dgm:presLayoutVars>
      </dgm:prSet>
      <dgm:spPr/>
      <dgm:t>
        <a:bodyPr/>
        <a:lstStyle/>
        <a:p>
          <a:endParaRPr lang="en-US"/>
        </a:p>
      </dgm:t>
    </dgm:pt>
    <dgm:pt modelId="{C564523D-CC02-464F-8E74-4C1100062029}" type="pres">
      <dgm:prSet presAssocID="{90A65A5C-5838-4A28-9533-08BD033475A1}" presName="sibTrans" presStyleLbl="sibTrans2D1" presStyleIdx="2" presStyleCnt="4"/>
      <dgm:spPr/>
      <dgm:t>
        <a:bodyPr/>
        <a:lstStyle/>
        <a:p>
          <a:endParaRPr lang="en-US"/>
        </a:p>
      </dgm:t>
    </dgm:pt>
    <dgm:pt modelId="{83050F7D-2631-45AA-A08C-01878A6B96B0}" type="pres">
      <dgm:prSet presAssocID="{90A65A5C-5838-4A28-9533-08BD033475A1}" presName="connectorText" presStyleLbl="sibTrans2D1" presStyleIdx="2" presStyleCnt="4"/>
      <dgm:spPr/>
      <dgm:t>
        <a:bodyPr/>
        <a:lstStyle/>
        <a:p>
          <a:endParaRPr lang="en-US"/>
        </a:p>
      </dgm:t>
    </dgm:pt>
    <dgm:pt modelId="{1F43CDB1-59ED-406E-8351-4E2100CB6816}" type="pres">
      <dgm:prSet presAssocID="{932DE737-38AE-49F1-BC3E-AFD8313ECC47}" presName="node" presStyleLbl="node1" presStyleIdx="3" presStyleCnt="5" custLinFactNeighborY="47642">
        <dgm:presLayoutVars>
          <dgm:bulletEnabled val="1"/>
        </dgm:presLayoutVars>
      </dgm:prSet>
      <dgm:spPr/>
      <dgm:t>
        <a:bodyPr/>
        <a:lstStyle/>
        <a:p>
          <a:endParaRPr lang="en-US"/>
        </a:p>
      </dgm:t>
    </dgm:pt>
    <dgm:pt modelId="{0AF81DC3-5F6A-42A5-B68C-3C881DCB8414}" type="pres">
      <dgm:prSet presAssocID="{ABE18FC8-AD32-4E94-95EC-8CCF8DEDBD45}" presName="sibTrans" presStyleLbl="sibTrans2D1" presStyleIdx="3" presStyleCnt="4"/>
      <dgm:spPr/>
      <dgm:t>
        <a:bodyPr/>
        <a:lstStyle/>
        <a:p>
          <a:endParaRPr lang="en-US"/>
        </a:p>
      </dgm:t>
    </dgm:pt>
    <dgm:pt modelId="{6F5623A0-D1CB-48B8-846B-39933532DADE}" type="pres">
      <dgm:prSet presAssocID="{ABE18FC8-AD32-4E94-95EC-8CCF8DEDBD45}" presName="connectorText" presStyleLbl="sibTrans2D1" presStyleIdx="3" presStyleCnt="4"/>
      <dgm:spPr/>
      <dgm:t>
        <a:bodyPr/>
        <a:lstStyle/>
        <a:p>
          <a:endParaRPr lang="en-US"/>
        </a:p>
      </dgm:t>
    </dgm:pt>
    <dgm:pt modelId="{2ED2E15B-F1D9-4F42-A23C-0533C8F88A78}" type="pres">
      <dgm:prSet presAssocID="{7B488963-0273-42AD-A550-A4D42404D17A}" presName="node" presStyleLbl="node1" presStyleIdx="4" presStyleCnt="5" custLinFactY="19142" custLinFactNeighborX="3171" custLinFactNeighborY="100000">
        <dgm:presLayoutVars>
          <dgm:bulletEnabled val="1"/>
        </dgm:presLayoutVars>
      </dgm:prSet>
      <dgm:spPr/>
      <dgm:t>
        <a:bodyPr/>
        <a:lstStyle/>
        <a:p>
          <a:endParaRPr lang="en-US"/>
        </a:p>
      </dgm:t>
    </dgm:pt>
  </dgm:ptLst>
  <dgm:cxnLst>
    <dgm:cxn modelId="{D88432C8-8FD3-4767-A695-783C5BA6773E}" srcId="{A7238935-FC0E-429D-A150-65D7E7BA7BC2}" destId="{351DB105-A590-455A-8BDA-1DE2654B715B}" srcOrd="2" destOrd="0" parTransId="{EE6D6B04-38D4-420C-B027-BD7D0BFE35AD}" sibTransId="{90A65A5C-5838-4A28-9533-08BD033475A1}"/>
    <dgm:cxn modelId="{37580CA4-D279-4CB4-846F-860859977EA0}" srcId="{A7238935-FC0E-429D-A150-65D7E7BA7BC2}" destId="{73AE7092-8A40-4154-9800-20DA2CC1F609}" srcOrd="1" destOrd="0" parTransId="{6AF24ED4-969E-4FDA-A253-231AFFE8E20B}" sibTransId="{C1CBEFDF-8DC2-42EB-A4FF-6AFA131F638A}"/>
    <dgm:cxn modelId="{93F779A2-97C8-4AFB-BB2E-4B25E8F27FD6}" type="presOf" srcId="{C1CBEFDF-8DC2-42EB-A4FF-6AFA131F638A}" destId="{0157052B-C9DC-467B-B27D-B9919C90A913}" srcOrd="0" destOrd="0" presId="urn:microsoft.com/office/officeart/2005/8/layout/process1"/>
    <dgm:cxn modelId="{D5B6D91B-8BD8-472F-AE11-48931267E0AC}" type="presOf" srcId="{2D594AFE-AFA0-4703-9F16-D9D45E851C2F}" destId="{AAF14627-5D5D-463B-920C-A868C2621B50}" srcOrd="1" destOrd="0" presId="urn:microsoft.com/office/officeart/2005/8/layout/process1"/>
    <dgm:cxn modelId="{6E9ADB66-CDE7-4D32-9D0C-000D4817273A}" type="presOf" srcId="{90A65A5C-5838-4A28-9533-08BD033475A1}" destId="{C564523D-CC02-464F-8E74-4C1100062029}" srcOrd="0" destOrd="0" presId="urn:microsoft.com/office/officeart/2005/8/layout/process1"/>
    <dgm:cxn modelId="{5E79DDC2-4E2F-416C-8CBA-2CD377D1543B}" srcId="{A7238935-FC0E-429D-A150-65D7E7BA7BC2}" destId="{7B488963-0273-42AD-A550-A4D42404D17A}" srcOrd="4" destOrd="0" parTransId="{0C29B0EA-7FF8-4118-AE3A-3E3B6E9864AE}" sibTransId="{192ACC2B-FB90-4A7C-AEC6-19E85247A4F6}"/>
    <dgm:cxn modelId="{A1D4B18F-98FC-4D37-8DA9-14C6DACE87E2}" type="presOf" srcId="{AF89C04C-1AAC-40A9-ADED-C8DD5C92DBAD}" destId="{E08F03E2-D663-4106-A92A-601F70769A13}" srcOrd="0" destOrd="0" presId="urn:microsoft.com/office/officeart/2005/8/layout/process1"/>
    <dgm:cxn modelId="{AE864340-413C-4DED-A32D-11B5BF5F949E}" type="presOf" srcId="{2D594AFE-AFA0-4703-9F16-D9D45E851C2F}" destId="{D2E6688D-C91E-4EC3-A2AA-F734B0ED9AAF}" srcOrd="0" destOrd="0" presId="urn:microsoft.com/office/officeart/2005/8/layout/process1"/>
    <dgm:cxn modelId="{1B4FAD12-4737-4C31-A669-787CDFBC2C19}" type="presOf" srcId="{351DB105-A590-455A-8BDA-1DE2654B715B}" destId="{6771AA25-3017-431C-9D0C-74C1DBED79B7}" srcOrd="0" destOrd="0" presId="urn:microsoft.com/office/officeart/2005/8/layout/process1"/>
    <dgm:cxn modelId="{9FFCA11D-1638-46F9-A5C0-8F2506EB552D}" type="presOf" srcId="{ABE18FC8-AD32-4E94-95EC-8CCF8DEDBD45}" destId="{0AF81DC3-5F6A-42A5-B68C-3C881DCB8414}" srcOrd="0" destOrd="0" presId="urn:microsoft.com/office/officeart/2005/8/layout/process1"/>
    <dgm:cxn modelId="{1CD208D0-597F-4EA6-B517-0B86ADAE8EA7}" type="presOf" srcId="{C1CBEFDF-8DC2-42EB-A4FF-6AFA131F638A}" destId="{8FB3EE32-16AE-41B9-A897-40A276F60767}" srcOrd="1" destOrd="0" presId="urn:microsoft.com/office/officeart/2005/8/layout/process1"/>
    <dgm:cxn modelId="{A5BD6F9E-3D1C-443E-BC6F-E507A9C33042}" srcId="{A7238935-FC0E-429D-A150-65D7E7BA7BC2}" destId="{AF89C04C-1AAC-40A9-ADED-C8DD5C92DBAD}" srcOrd="0" destOrd="0" parTransId="{E3F10A57-3E0A-47C7-B8A5-A1ED1EFC0F06}" sibTransId="{2D594AFE-AFA0-4703-9F16-D9D45E851C2F}"/>
    <dgm:cxn modelId="{6346AB0F-D02F-4AF2-B77A-79F3C04951CB}" type="presOf" srcId="{A7238935-FC0E-429D-A150-65D7E7BA7BC2}" destId="{F969B091-A04C-4A8E-917F-E79886B79237}" srcOrd="0" destOrd="0" presId="urn:microsoft.com/office/officeart/2005/8/layout/process1"/>
    <dgm:cxn modelId="{F648DADD-4E14-4E09-BB30-5DDA4F61966D}" type="presOf" srcId="{90A65A5C-5838-4A28-9533-08BD033475A1}" destId="{83050F7D-2631-45AA-A08C-01878A6B96B0}" srcOrd="1" destOrd="0" presId="urn:microsoft.com/office/officeart/2005/8/layout/process1"/>
    <dgm:cxn modelId="{754B339E-B792-4A05-8A16-ABB302D116AE}" type="presOf" srcId="{73AE7092-8A40-4154-9800-20DA2CC1F609}" destId="{58FE5C8D-C17A-49F8-9769-9D35B253C88F}" srcOrd="0" destOrd="0" presId="urn:microsoft.com/office/officeart/2005/8/layout/process1"/>
    <dgm:cxn modelId="{DBE1E5A0-212E-4040-9759-F9E9DD9C40C0}" type="presOf" srcId="{ABE18FC8-AD32-4E94-95EC-8CCF8DEDBD45}" destId="{6F5623A0-D1CB-48B8-846B-39933532DADE}" srcOrd="1" destOrd="0" presId="urn:microsoft.com/office/officeart/2005/8/layout/process1"/>
    <dgm:cxn modelId="{531278E5-3044-4105-ACA1-7E13C8F9DBBB}" srcId="{A7238935-FC0E-429D-A150-65D7E7BA7BC2}" destId="{932DE737-38AE-49F1-BC3E-AFD8313ECC47}" srcOrd="3" destOrd="0" parTransId="{291B629E-D994-489D-99D6-787D0AEA3585}" sibTransId="{ABE18FC8-AD32-4E94-95EC-8CCF8DEDBD45}"/>
    <dgm:cxn modelId="{264D812B-091C-4AC3-920E-83FE014F81CE}" type="presOf" srcId="{7B488963-0273-42AD-A550-A4D42404D17A}" destId="{2ED2E15B-F1D9-4F42-A23C-0533C8F88A78}" srcOrd="0" destOrd="0" presId="urn:microsoft.com/office/officeart/2005/8/layout/process1"/>
    <dgm:cxn modelId="{29DB01B3-F2AD-46EF-9098-EB1186C3F70A}" type="presOf" srcId="{932DE737-38AE-49F1-BC3E-AFD8313ECC47}" destId="{1F43CDB1-59ED-406E-8351-4E2100CB6816}" srcOrd="0" destOrd="0" presId="urn:microsoft.com/office/officeart/2005/8/layout/process1"/>
    <dgm:cxn modelId="{C8816AA3-187B-4465-ADBC-956E70ABB56B}" type="presParOf" srcId="{F969B091-A04C-4A8E-917F-E79886B79237}" destId="{E08F03E2-D663-4106-A92A-601F70769A13}" srcOrd="0" destOrd="0" presId="urn:microsoft.com/office/officeart/2005/8/layout/process1"/>
    <dgm:cxn modelId="{A5729641-6929-4484-BAD9-A0E7FD369A80}" type="presParOf" srcId="{F969B091-A04C-4A8E-917F-E79886B79237}" destId="{D2E6688D-C91E-4EC3-A2AA-F734B0ED9AAF}" srcOrd="1" destOrd="0" presId="urn:microsoft.com/office/officeart/2005/8/layout/process1"/>
    <dgm:cxn modelId="{865E0AA8-1C9A-44FE-BE5C-744C055511BB}" type="presParOf" srcId="{D2E6688D-C91E-4EC3-A2AA-F734B0ED9AAF}" destId="{AAF14627-5D5D-463B-920C-A868C2621B50}" srcOrd="0" destOrd="0" presId="urn:microsoft.com/office/officeart/2005/8/layout/process1"/>
    <dgm:cxn modelId="{3791F055-D445-41C6-93F8-2B669176D789}" type="presParOf" srcId="{F969B091-A04C-4A8E-917F-E79886B79237}" destId="{58FE5C8D-C17A-49F8-9769-9D35B253C88F}" srcOrd="2" destOrd="0" presId="urn:microsoft.com/office/officeart/2005/8/layout/process1"/>
    <dgm:cxn modelId="{9AFE5607-25A9-4A4C-86BF-D5531C63CCF8}" type="presParOf" srcId="{F969B091-A04C-4A8E-917F-E79886B79237}" destId="{0157052B-C9DC-467B-B27D-B9919C90A913}" srcOrd="3" destOrd="0" presId="urn:microsoft.com/office/officeart/2005/8/layout/process1"/>
    <dgm:cxn modelId="{B983DA48-908A-4CA1-A516-E2E8356D9DB9}" type="presParOf" srcId="{0157052B-C9DC-467B-B27D-B9919C90A913}" destId="{8FB3EE32-16AE-41B9-A897-40A276F60767}" srcOrd="0" destOrd="0" presId="urn:microsoft.com/office/officeart/2005/8/layout/process1"/>
    <dgm:cxn modelId="{D108A286-55DD-4FA7-92AB-6915D0E46D7D}" type="presParOf" srcId="{F969B091-A04C-4A8E-917F-E79886B79237}" destId="{6771AA25-3017-431C-9D0C-74C1DBED79B7}" srcOrd="4" destOrd="0" presId="urn:microsoft.com/office/officeart/2005/8/layout/process1"/>
    <dgm:cxn modelId="{128F9A9A-93BC-4A83-A9D2-9275F112B015}" type="presParOf" srcId="{F969B091-A04C-4A8E-917F-E79886B79237}" destId="{C564523D-CC02-464F-8E74-4C1100062029}" srcOrd="5" destOrd="0" presId="urn:microsoft.com/office/officeart/2005/8/layout/process1"/>
    <dgm:cxn modelId="{BF29DC0C-A354-4A53-8A99-55F78AC16A0A}" type="presParOf" srcId="{C564523D-CC02-464F-8E74-4C1100062029}" destId="{83050F7D-2631-45AA-A08C-01878A6B96B0}" srcOrd="0" destOrd="0" presId="urn:microsoft.com/office/officeart/2005/8/layout/process1"/>
    <dgm:cxn modelId="{FBF6CB4B-A418-447D-B039-30875E7EA9DF}" type="presParOf" srcId="{F969B091-A04C-4A8E-917F-E79886B79237}" destId="{1F43CDB1-59ED-406E-8351-4E2100CB6816}" srcOrd="6" destOrd="0" presId="urn:microsoft.com/office/officeart/2005/8/layout/process1"/>
    <dgm:cxn modelId="{E8E9F2AB-25A3-4EB8-85DC-D4E7B77E227A}" type="presParOf" srcId="{F969B091-A04C-4A8E-917F-E79886B79237}" destId="{0AF81DC3-5F6A-42A5-B68C-3C881DCB8414}" srcOrd="7" destOrd="0" presId="urn:microsoft.com/office/officeart/2005/8/layout/process1"/>
    <dgm:cxn modelId="{16506EBD-523B-4306-9F3F-DBFBE4CBD816}" type="presParOf" srcId="{0AF81DC3-5F6A-42A5-B68C-3C881DCB8414}" destId="{6F5623A0-D1CB-48B8-846B-39933532DADE}" srcOrd="0" destOrd="0" presId="urn:microsoft.com/office/officeart/2005/8/layout/process1"/>
    <dgm:cxn modelId="{7D09C2BF-18F5-4428-9BDE-080A4346B4C1}" type="presParOf" srcId="{F969B091-A04C-4A8E-917F-E79886B79237}" destId="{2ED2E15B-F1D9-4F42-A23C-0533C8F88A78}"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F03E2-D663-4106-A92A-601F70769A13}">
      <dsp:nvSpPr>
        <dsp:cNvPr id="0" name=""/>
        <dsp:cNvSpPr/>
      </dsp:nvSpPr>
      <dsp:spPr>
        <a:xfrm>
          <a:off x="0" y="608850"/>
          <a:ext cx="1211573" cy="98676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Open sql workbench</a:t>
          </a:r>
          <a:endParaRPr lang="en-US" sz="1600" kern="1200" dirty="0"/>
        </a:p>
      </dsp:txBody>
      <dsp:txXfrm>
        <a:off x="28901" y="637751"/>
        <a:ext cx="1153771" cy="928967"/>
      </dsp:txXfrm>
    </dsp:sp>
    <dsp:sp modelId="{D2E6688D-C91E-4EC3-A2AA-F734B0ED9AAF}">
      <dsp:nvSpPr>
        <dsp:cNvPr id="0" name=""/>
        <dsp:cNvSpPr/>
      </dsp:nvSpPr>
      <dsp:spPr>
        <a:xfrm rot="759263">
          <a:off x="1345448" y="1151611"/>
          <a:ext cx="298764" cy="300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346537" y="1201888"/>
        <a:ext cx="209135" cy="180282"/>
      </dsp:txXfrm>
    </dsp:sp>
    <dsp:sp modelId="{58FE5C8D-C17A-49F8-9769-9D35B253C88F}">
      <dsp:nvSpPr>
        <dsp:cNvPr id="0" name=""/>
        <dsp:cNvSpPr/>
      </dsp:nvSpPr>
      <dsp:spPr>
        <a:xfrm>
          <a:off x="1761586" y="1004368"/>
          <a:ext cx="1211573" cy="98676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Open sql query tab</a:t>
          </a:r>
          <a:endParaRPr lang="en-US" sz="1600" kern="1200" dirty="0"/>
        </a:p>
      </dsp:txBody>
      <dsp:txXfrm>
        <a:off x="1790487" y="1033269"/>
        <a:ext cx="1153771" cy="928967"/>
      </dsp:txXfrm>
    </dsp:sp>
    <dsp:sp modelId="{0157052B-C9DC-467B-B27D-B9919C90A913}">
      <dsp:nvSpPr>
        <dsp:cNvPr id="0" name=""/>
        <dsp:cNvSpPr/>
      </dsp:nvSpPr>
      <dsp:spPr>
        <a:xfrm rot="1085878">
          <a:off x="3073112" y="1616715"/>
          <a:ext cx="235944" cy="300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3074863" y="1665815"/>
        <a:ext cx="165161" cy="180282"/>
      </dsp:txXfrm>
    </dsp:sp>
    <dsp:sp modelId="{6771AA25-3017-431C-9D0C-74C1DBED79B7}">
      <dsp:nvSpPr>
        <dsp:cNvPr id="0" name=""/>
        <dsp:cNvSpPr/>
      </dsp:nvSpPr>
      <dsp:spPr>
        <a:xfrm>
          <a:off x="3396314" y="1538615"/>
          <a:ext cx="1211573" cy="98676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Create database and use it</a:t>
          </a:r>
          <a:endParaRPr lang="en-US" sz="1600" kern="1200" dirty="0"/>
        </a:p>
      </dsp:txBody>
      <dsp:txXfrm>
        <a:off x="3425215" y="1567516"/>
        <a:ext cx="1153771" cy="928967"/>
      </dsp:txXfrm>
    </dsp:sp>
    <dsp:sp modelId="{C564523D-CC02-464F-8E74-4C1100062029}">
      <dsp:nvSpPr>
        <dsp:cNvPr id="0" name=""/>
        <dsp:cNvSpPr/>
      </dsp:nvSpPr>
      <dsp:spPr>
        <a:xfrm rot="929470">
          <a:off x="4724203" y="2118838"/>
          <a:ext cx="266536" cy="300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725655" y="2168254"/>
        <a:ext cx="186575" cy="180282"/>
      </dsp:txXfrm>
    </dsp:sp>
    <dsp:sp modelId="{1F43CDB1-59ED-406E-8351-4E2100CB6816}">
      <dsp:nvSpPr>
        <dsp:cNvPr id="0" name=""/>
        <dsp:cNvSpPr/>
      </dsp:nvSpPr>
      <dsp:spPr>
        <a:xfrm>
          <a:off x="5092517" y="2008731"/>
          <a:ext cx="1211573" cy="98676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Import csv format excel data into sql server</a:t>
          </a:r>
          <a:endParaRPr lang="en-US" sz="1600" kern="1200" dirty="0"/>
        </a:p>
      </dsp:txBody>
      <dsp:txXfrm>
        <a:off x="5121418" y="2037632"/>
        <a:ext cx="1153771" cy="928967"/>
      </dsp:txXfrm>
    </dsp:sp>
    <dsp:sp modelId="{0AF81DC3-5F6A-42A5-B68C-3C881DCB8414}">
      <dsp:nvSpPr>
        <dsp:cNvPr id="0" name=""/>
        <dsp:cNvSpPr/>
      </dsp:nvSpPr>
      <dsp:spPr>
        <a:xfrm rot="1352297">
          <a:off x="6415519" y="2707693"/>
          <a:ext cx="280336" cy="3004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6418731" y="2751669"/>
        <a:ext cx="196235" cy="180282"/>
      </dsp:txXfrm>
    </dsp:sp>
    <dsp:sp modelId="{2ED2E15B-F1D9-4F42-A23C-0533C8F88A78}">
      <dsp:nvSpPr>
        <dsp:cNvPr id="0" name=""/>
        <dsp:cNvSpPr/>
      </dsp:nvSpPr>
      <dsp:spPr>
        <a:xfrm>
          <a:off x="6792628" y="2714272"/>
          <a:ext cx="1211573" cy="98676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Start analyzing data as per requirement</a:t>
          </a:r>
          <a:endParaRPr lang="en-US" sz="1600" kern="1200" dirty="0"/>
        </a:p>
      </dsp:txBody>
      <dsp:txXfrm>
        <a:off x="6821529" y="2743173"/>
        <a:ext cx="1153771" cy="9289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716c57d0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 name="Google Shape;62;g1716c57d09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716c57d096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716c57d096_0_1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716c57d096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 name="Google Shape;71;g1716c57d096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716c57d09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1716c57d096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716c57d096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1716c57d096_0_1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716c57d096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1716c57d096_0_1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smtClean="0"/>
              <a:t>In above slide,</a:t>
            </a:r>
            <a:r>
              <a:rPr lang="en-US" baseline="0" dirty="0" smtClean="0"/>
              <a:t> we can understand one thing that manufacturing price of similar items can vary with different countries and different market segments.</a:t>
            </a:r>
          </a:p>
          <a:p>
            <a:pPr marL="0" lvl="0" indent="0" algn="l" rtl="0">
              <a:lnSpc>
                <a:spcPct val="100000"/>
              </a:lnSpc>
              <a:spcBef>
                <a:spcPts val="0"/>
              </a:spcBef>
              <a:spcAft>
                <a:spcPts val="0"/>
              </a:spcAft>
              <a:buSzPts val="1100"/>
              <a:buNone/>
            </a:pPr>
            <a:r>
              <a:rPr lang="en-US" baseline="0" dirty="0" smtClean="0"/>
              <a:t>If we can apply filters on market segment and looking for particular item or segment then whole data of country &amp; product get change accordingly.</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above slide , we can say</a:t>
            </a:r>
            <a:r>
              <a:rPr lang="en-US" baseline="0" dirty="0" smtClean="0"/>
              <a:t> that profit is higher in France though gross sales is higher in US but this value can be different if we change the segment of market which is mentioned in previous slide and taken as slicer tool in excel.</a:t>
            </a:r>
          </a:p>
          <a:p>
            <a:r>
              <a:rPr lang="en-US" baseline="0" dirty="0" smtClean="0"/>
              <a:t>If we change the market segment to “small business” then we can find that US has obtained higher profit in that domain while Canada obtained higher profit in “channel partners” market segment.</a:t>
            </a:r>
            <a:endParaRPr lang="en-US" dirty="0"/>
          </a:p>
        </p:txBody>
      </p:sp>
    </p:spTree>
    <p:extLst>
      <p:ext uri="{BB962C8B-B14F-4D97-AF65-F5344CB8AC3E}">
        <p14:creationId xmlns:p14="http://schemas.microsoft.com/office/powerpoint/2010/main" val="715899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716c57d096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1716c57d096_0_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716c57d09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1716c57d096_0_1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716c57d096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1716c57d096_0_1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3429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smtClean="0"/>
              <a:pPr/>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4095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0075712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7" name="Straight Connector 6"/>
          <p:cNvCxnSpPr/>
          <p:nvPr/>
        </p:nvCxnSpPr>
        <p:spPr>
          <a:xfrm rot="5400000" flipV="1">
            <a:off x="7543800" y="44447"/>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9957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257175" lvl="0" indent="-192881">
              <a:spcBef>
                <a:spcPts val="0"/>
              </a:spcBef>
              <a:spcAft>
                <a:spcPts val="0"/>
              </a:spcAft>
              <a:buSzPts val="1800"/>
              <a:buChar char="●"/>
              <a:defRPr/>
            </a:lvl1pPr>
            <a:lvl2pPr marL="514350" lvl="1" indent="-178594">
              <a:spcBef>
                <a:spcPts val="0"/>
              </a:spcBef>
              <a:spcAft>
                <a:spcPts val="0"/>
              </a:spcAft>
              <a:buSzPts val="1400"/>
              <a:buChar char="○"/>
              <a:defRPr/>
            </a:lvl2pPr>
            <a:lvl3pPr marL="771525" lvl="2" indent="-178594">
              <a:spcBef>
                <a:spcPts val="0"/>
              </a:spcBef>
              <a:spcAft>
                <a:spcPts val="0"/>
              </a:spcAft>
              <a:buSzPts val="1400"/>
              <a:buChar char="■"/>
              <a:defRPr/>
            </a:lvl3pPr>
            <a:lvl4pPr marL="1028700" lvl="3" indent="-178594">
              <a:spcBef>
                <a:spcPts val="0"/>
              </a:spcBef>
              <a:spcAft>
                <a:spcPts val="0"/>
              </a:spcAft>
              <a:buSzPts val="1400"/>
              <a:buChar char="●"/>
              <a:defRPr/>
            </a:lvl4pPr>
            <a:lvl5pPr marL="1285875" lvl="4" indent="-178594">
              <a:spcBef>
                <a:spcPts val="0"/>
              </a:spcBef>
              <a:spcAft>
                <a:spcPts val="0"/>
              </a:spcAft>
              <a:buSzPts val="1400"/>
              <a:buChar char="○"/>
              <a:defRPr/>
            </a:lvl5pPr>
            <a:lvl6pPr marL="1543050" lvl="5" indent="-178594">
              <a:spcBef>
                <a:spcPts val="0"/>
              </a:spcBef>
              <a:spcAft>
                <a:spcPts val="0"/>
              </a:spcAft>
              <a:buSzPts val="1400"/>
              <a:buChar char="■"/>
              <a:defRPr/>
            </a:lvl6pPr>
            <a:lvl7pPr marL="1800225" lvl="6" indent="-178594">
              <a:spcBef>
                <a:spcPts val="0"/>
              </a:spcBef>
              <a:spcAft>
                <a:spcPts val="0"/>
              </a:spcAft>
              <a:buSzPts val="1400"/>
              <a:buChar char="●"/>
              <a:defRPr/>
            </a:lvl7pPr>
            <a:lvl8pPr marL="2057400" lvl="7" indent="-178594">
              <a:spcBef>
                <a:spcPts val="0"/>
              </a:spcBef>
              <a:spcAft>
                <a:spcPts val="0"/>
              </a:spcAft>
              <a:buSzPts val="1400"/>
              <a:buChar char="○"/>
              <a:defRPr/>
            </a:lvl8pPr>
            <a:lvl9pPr marL="2314575" lvl="8" indent="-178594">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79009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11230181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3429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9144000" cy="3429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48395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8891156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smtClean="0"/>
              <a:t>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58017245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93716279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044780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smtClean="0"/>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39273586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CDD058F-B960-4439-B370-43D89816EE05}" type="datetimeFigureOut">
              <a:rPr lang="en-US" smtClean="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6049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96DFF08F-DC6B-4601-B491-B0F83F6DD2DA}" type="datetimeFigureOut">
              <a:rPr lang="en-US" smtClean="0"/>
              <a:pPr/>
              <a:t>2/7/2023</a:t>
            </a:fld>
            <a:endParaRPr lang="en-US" dirty="0"/>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00000000-1234-1234-1234-123412341234}" type="slidenum">
              <a:rPr lang="en" smtClean="0"/>
              <a:pPr/>
              <a:t>‹#›</a:t>
            </a:fld>
            <a:endParaRPr lang="en"/>
          </a:p>
        </p:txBody>
      </p:sp>
      <p:cxnSp>
        <p:nvCxnSpPr>
          <p:cNvPr id="7" name="Straight Connector 6"/>
          <p:cNvCxnSpPr/>
          <p:nvPr/>
        </p:nvCxnSpPr>
        <p:spPr>
          <a:xfrm flipV="1">
            <a:off x="571500" y="61974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89357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Lst>
  <p:hf sldNum="0"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chart" Target="../charts/char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p:nvPr/>
        </p:nvSpPr>
        <p:spPr>
          <a:xfrm>
            <a:off x="226828" y="659219"/>
            <a:ext cx="5571460" cy="3919869"/>
          </a:xfrm>
          <a:prstGeom prst="rect">
            <a:avLst/>
          </a:prstGeom>
          <a:solidFill>
            <a:srgbClr val="E6F6F2"/>
          </a:solidFill>
          <a:ln>
            <a:noFill/>
          </a:ln>
        </p:spPr>
        <p:txBody>
          <a:bodyPr spcFirstLastPara="1" wrap="square" lIns="51427" tIns="51427" rIns="51427" bIns="51427" anchor="ctr" anchorCtr="0">
            <a:noAutofit/>
          </a:bodyPr>
          <a:lstStyle/>
          <a:p>
            <a:pPr>
              <a:buSzPts val="1400"/>
            </a:pPr>
            <a:endParaRPr sz="788" dirty="0"/>
          </a:p>
          <a:p>
            <a:pPr>
              <a:buSzPts val="1400"/>
            </a:pPr>
            <a:endParaRPr sz="788" dirty="0"/>
          </a:p>
          <a:p>
            <a:pPr>
              <a:buSzPts val="1400"/>
            </a:pPr>
            <a:endParaRPr sz="788" dirty="0"/>
          </a:p>
          <a:p>
            <a:pPr>
              <a:buSzPts val="1400"/>
            </a:pPr>
            <a:endParaRPr sz="788" dirty="0"/>
          </a:p>
          <a:p>
            <a:pPr>
              <a:buSzPts val="1400"/>
            </a:pPr>
            <a:endParaRPr sz="788" dirty="0"/>
          </a:p>
          <a:p>
            <a:pPr>
              <a:buSzPts val="1400"/>
            </a:pPr>
            <a:endParaRPr sz="788" dirty="0"/>
          </a:p>
          <a:p>
            <a:pPr>
              <a:buSzPts val="1400"/>
            </a:pPr>
            <a:endParaRPr sz="788" dirty="0"/>
          </a:p>
          <a:p>
            <a:pPr>
              <a:buSzPts val="1400"/>
            </a:pPr>
            <a:endParaRPr sz="788" dirty="0"/>
          </a:p>
          <a:p>
            <a:pPr>
              <a:buSzPts val="1400"/>
            </a:pPr>
            <a:endParaRPr sz="788" dirty="0"/>
          </a:p>
          <a:p>
            <a:pPr>
              <a:buSzPts val="1400"/>
            </a:pPr>
            <a:endParaRPr sz="788" dirty="0"/>
          </a:p>
          <a:p>
            <a:pPr>
              <a:buSzPts val="1400"/>
            </a:pPr>
            <a:endParaRPr sz="788" dirty="0"/>
          </a:p>
          <a:p>
            <a:pPr>
              <a:buSzPts val="1400"/>
            </a:pPr>
            <a:endParaRPr sz="788" dirty="0"/>
          </a:p>
          <a:p>
            <a:pPr>
              <a:buSzPts val="1400"/>
            </a:pPr>
            <a:endParaRPr sz="788" dirty="0"/>
          </a:p>
          <a:p>
            <a:pPr>
              <a:buSzPts val="1400"/>
            </a:pPr>
            <a:endParaRPr sz="788" dirty="0"/>
          </a:p>
          <a:p>
            <a:pPr>
              <a:buSzPts val="1400"/>
            </a:pPr>
            <a:endParaRPr sz="788" dirty="0"/>
          </a:p>
          <a:p>
            <a:pPr>
              <a:buSzPts val="1400"/>
            </a:pPr>
            <a:endParaRPr sz="788" dirty="0"/>
          </a:p>
          <a:p>
            <a:pPr>
              <a:buSzPts val="1400"/>
            </a:pPr>
            <a:endParaRPr sz="788" dirty="0"/>
          </a:p>
          <a:p>
            <a:pPr marL="257175" indent="-178594">
              <a:buSzPts val="1400"/>
              <a:buChar char="-"/>
            </a:pPr>
            <a:r>
              <a:rPr lang="en" sz="2800" b="1" dirty="0" smtClean="0"/>
              <a:t>By </a:t>
            </a:r>
            <a:r>
              <a:rPr lang="en" sz="2800" b="1" dirty="0">
                <a:latin typeface="Montserrat"/>
                <a:ea typeface="Montserrat"/>
                <a:cs typeface="Montserrat"/>
              </a:rPr>
              <a:t>Chetan</a:t>
            </a:r>
            <a:r>
              <a:rPr lang="en" sz="2800" b="1" dirty="0" smtClean="0"/>
              <a:t> Mathur</a:t>
            </a:r>
            <a:endParaRPr sz="2800" b="1" dirty="0"/>
          </a:p>
        </p:txBody>
      </p:sp>
      <p:sp>
        <p:nvSpPr>
          <p:cNvPr id="65" name="Google Shape;65;p15"/>
          <p:cNvSpPr txBox="1"/>
          <p:nvPr/>
        </p:nvSpPr>
        <p:spPr>
          <a:xfrm>
            <a:off x="2541891" y="986601"/>
            <a:ext cx="3142983" cy="934855"/>
          </a:xfrm>
          <a:prstGeom prst="rect">
            <a:avLst/>
          </a:prstGeom>
          <a:noFill/>
          <a:ln>
            <a:noFill/>
          </a:ln>
        </p:spPr>
        <p:txBody>
          <a:bodyPr spcFirstLastPara="1" wrap="square" lIns="51427" tIns="51427" rIns="51427" bIns="51427" anchor="t" anchorCtr="0">
            <a:spAutoFit/>
          </a:bodyPr>
          <a:lstStyle/>
          <a:p>
            <a:pPr>
              <a:buSzPts val="2900"/>
            </a:pPr>
            <a:r>
              <a:rPr lang="en" b="1" dirty="0">
                <a:latin typeface="Montserrat"/>
                <a:ea typeface="Montserrat"/>
                <a:cs typeface="Montserrat"/>
                <a:sym typeface="Montserrat"/>
              </a:rPr>
              <a:t>Business Analyst Career Program </a:t>
            </a:r>
            <a:r>
              <a:rPr lang="en" b="1" dirty="0" smtClean="0">
                <a:latin typeface="Montserrat"/>
                <a:ea typeface="Montserrat"/>
                <a:cs typeface="Montserrat"/>
                <a:sym typeface="Montserrat"/>
              </a:rPr>
              <a:t>– Capstone Project</a:t>
            </a:r>
            <a:endParaRPr dirty="0"/>
          </a:p>
        </p:txBody>
      </p:sp>
      <p:sp>
        <p:nvSpPr>
          <p:cNvPr id="66" name="Google Shape;66;p15"/>
          <p:cNvSpPr txBox="1"/>
          <p:nvPr/>
        </p:nvSpPr>
        <p:spPr>
          <a:xfrm>
            <a:off x="2176167" y="1985071"/>
            <a:ext cx="31219" cy="426769"/>
          </a:xfrm>
          <a:prstGeom prst="rect">
            <a:avLst/>
          </a:prstGeom>
          <a:solidFill>
            <a:srgbClr val="04A57E"/>
          </a:solidFill>
          <a:ln>
            <a:noFill/>
          </a:ln>
        </p:spPr>
        <p:txBody>
          <a:bodyPr spcFirstLastPara="1" wrap="square" lIns="51427" tIns="51427" rIns="51427" bIns="51427" anchor="ctr" anchorCtr="0">
            <a:noAutofit/>
          </a:bodyPr>
          <a:lstStyle/>
          <a:p>
            <a:pPr>
              <a:buSzPts val="1400"/>
            </a:pPr>
            <a:endParaRPr sz="788"/>
          </a:p>
        </p:txBody>
      </p:sp>
      <p:sp>
        <p:nvSpPr>
          <p:cNvPr id="67" name="Google Shape;67;p15"/>
          <p:cNvSpPr txBox="1">
            <a:spLocks noGrp="1"/>
          </p:cNvSpPr>
          <p:nvPr>
            <p:ph type="sldNum" sz="quarter" idx="12"/>
          </p:nvPr>
        </p:nvSpPr>
        <p:spPr>
          <a:xfrm>
            <a:off x="6766009" y="3748200"/>
            <a:ext cx="308644" cy="221400"/>
          </a:xfrm>
          <a:prstGeom prst="rect">
            <a:avLst/>
          </a:prstGeom>
          <a:noFill/>
          <a:ln>
            <a:noFill/>
          </a:ln>
        </p:spPr>
        <p:txBody>
          <a:bodyPr spcFirstLastPara="1" vert="horz" wrap="square" lIns="51427" tIns="51427" rIns="51427" bIns="51427" rtlCol="0" anchor="ctr" anchorCtr="0">
            <a:normAutofit/>
          </a:bodyPr>
          <a:lstStyle/>
          <a:p>
            <a:fld id="{00000000-1234-1234-1234-123412341234}" type="slidenum">
              <a:rPr lang="en"/>
              <a:pPr/>
              <a:t>1</a:t>
            </a:fld>
            <a:endParaRPr/>
          </a:p>
        </p:txBody>
      </p:sp>
      <p:pic>
        <p:nvPicPr>
          <p:cNvPr id="68" name="Google Shape;68;p15"/>
          <p:cNvPicPr preferRelativeResize="0"/>
          <p:nvPr/>
        </p:nvPicPr>
        <p:blipFill>
          <a:blip r:embed="rId3">
            <a:alphaModFix/>
          </a:blip>
          <a:stretch>
            <a:fillRect/>
          </a:stretch>
        </p:blipFill>
        <p:spPr>
          <a:xfrm>
            <a:off x="6132793" y="659219"/>
            <a:ext cx="2578816" cy="331038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577301" y="310633"/>
            <a:ext cx="7498617" cy="464738"/>
          </a:xfrm>
          <a:prstGeom prst="rect">
            <a:avLst/>
          </a:prstGeom>
          <a:noFill/>
          <a:ln>
            <a:noFill/>
          </a:ln>
        </p:spPr>
        <p:txBody>
          <a:bodyPr spcFirstLastPara="1" vert="horz" wrap="square" lIns="51427" tIns="51427" rIns="51427" bIns="51427" rtlCol="0" anchor="t" anchorCtr="0">
            <a:normAutofit/>
          </a:bodyPr>
          <a:lstStyle/>
          <a:p>
            <a:r>
              <a:rPr lang="en" sz="2400" b="1" dirty="0" smtClean="0">
                <a:solidFill>
                  <a:srgbClr val="04A57E"/>
                </a:solidFill>
                <a:latin typeface="Montserrat"/>
                <a:ea typeface="Montserrat"/>
                <a:cs typeface="Montserrat"/>
                <a:sym typeface="Montserrat"/>
              </a:rPr>
              <a:t>Continue…..</a:t>
            </a:r>
            <a:endParaRPr sz="2400" b="1" dirty="0">
              <a:solidFill>
                <a:srgbClr val="04A57E"/>
              </a:solidFill>
              <a:latin typeface="Montserrat"/>
              <a:ea typeface="Montserrat"/>
              <a:cs typeface="Montserrat"/>
              <a:sym typeface="Montserrat"/>
            </a:endParaRPr>
          </a:p>
        </p:txBody>
      </p:sp>
      <p:sp>
        <p:nvSpPr>
          <p:cNvPr id="105" name="Google Shape;105;p21"/>
          <p:cNvSpPr txBox="1">
            <a:spLocks noGrp="1"/>
          </p:cNvSpPr>
          <p:nvPr>
            <p:ph type="body" idx="1"/>
          </p:nvPr>
        </p:nvSpPr>
        <p:spPr>
          <a:xfrm>
            <a:off x="1093219" y="1124325"/>
            <a:ext cx="4792838" cy="1878863"/>
          </a:xfrm>
          <a:prstGeom prst="rect">
            <a:avLst/>
          </a:prstGeom>
          <a:noFill/>
          <a:ln>
            <a:noFill/>
          </a:ln>
        </p:spPr>
        <p:txBody>
          <a:bodyPr spcFirstLastPara="1" vert="horz" wrap="square" lIns="51427" tIns="51427" rIns="51427" bIns="51427" rtlCol="0" anchor="t" anchorCtr="0">
            <a:normAutofit/>
          </a:bodyPr>
          <a:lstStyle/>
          <a:p>
            <a:pPr marL="0" indent="0">
              <a:buNone/>
            </a:pPr>
            <a:endParaRPr sz="900" dirty="0">
              <a:latin typeface="Montserrat"/>
              <a:ea typeface="Montserrat"/>
              <a:cs typeface="Montserrat"/>
              <a:sym typeface="Montserrat"/>
            </a:endParaRPr>
          </a:p>
          <a:p>
            <a:pPr marL="0" indent="0">
              <a:buNone/>
            </a:pPr>
            <a:endParaRPr sz="900" dirty="0">
              <a:latin typeface="Montserrat"/>
              <a:ea typeface="Montserrat"/>
              <a:cs typeface="Montserrat"/>
              <a:sym typeface="Montserrat"/>
            </a:endParaRPr>
          </a:p>
          <a:p>
            <a:pPr marL="0" indent="0">
              <a:buNone/>
            </a:pPr>
            <a:endParaRPr sz="900" dirty="0">
              <a:latin typeface="Montserrat"/>
              <a:ea typeface="Montserrat"/>
              <a:cs typeface="Montserrat"/>
              <a:sym typeface="Montserrat"/>
            </a:endParaRPr>
          </a:p>
          <a:p>
            <a:pPr marL="0" indent="0">
              <a:buNone/>
            </a:pPr>
            <a:endParaRPr sz="900" dirty="0">
              <a:latin typeface="Montserrat"/>
              <a:ea typeface="Montserrat"/>
              <a:cs typeface="Montserrat"/>
              <a:sym typeface="Montserrat"/>
            </a:endParaRPr>
          </a:p>
        </p:txBody>
      </p:sp>
      <p:sp>
        <p:nvSpPr>
          <p:cNvPr id="106" name="Google Shape;106;p21"/>
          <p:cNvSpPr txBox="1"/>
          <p:nvPr/>
        </p:nvSpPr>
        <p:spPr>
          <a:xfrm>
            <a:off x="2175582" y="1670051"/>
            <a:ext cx="3710475" cy="199141"/>
          </a:xfrm>
          <a:prstGeom prst="rect">
            <a:avLst/>
          </a:prstGeom>
          <a:noFill/>
          <a:ln>
            <a:noFill/>
          </a:ln>
        </p:spPr>
        <p:txBody>
          <a:bodyPr spcFirstLastPara="1" wrap="square" lIns="51427" tIns="51427" rIns="51427" bIns="51427" anchor="t" anchorCtr="0">
            <a:spAutoFit/>
          </a:bodyPr>
          <a:lstStyle/>
          <a:p>
            <a:r>
              <a:rPr lang="en" sz="619" i="1"/>
              <a:t>(This is a dummy “about us” section)</a:t>
            </a:r>
            <a:endParaRPr sz="619" i="1"/>
          </a:p>
        </p:txBody>
      </p:sp>
      <p:pic>
        <p:nvPicPr>
          <p:cNvPr id="2" name="Picture 1"/>
          <p:cNvPicPr>
            <a:picLocks noChangeAspect="1"/>
          </p:cNvPicPr>
          <p:nvPr/>
        </p:nvPicPr>
        <p:blipFill>
          <a:blip r:embed="rId3"/>
          <a:stretch>
            <a:fillRect/>
          </a:stretch>
        </p:blipFill>
        <p:spPr>
          <a:xfrm>
            <a:off x="797100" y="945136"/>
            <a:ext cx="2692538" cy="3121125"/>
          </a:xfrm>
          <a:prstGeom prst="rect">
            <a:avLst/>
          </a:prstGeom>
        </p:spPr>
      </p:pic>
      <p:sp>
        <p:nvSpPr>
          <p:cNvPr id="5" name="TextBox 4"/>
          <p:cNvSpPr txBox="1"/>
          <p:nvPr/>
        </p:nvSpPr>
        <p:spPr>
          <a:xfrm>
            <a:off x="4326609" y="945136"/>
            <a:ext cx="3841519" cy="2862322"/>
          </a:xfrm>
          <a:prstGeom prst="rect">
            <a:avLst/>
          </a:prstGeom>
          <a:noFill/>
        </p:spPr>
        <p:txBody>
          <a:bodyPr wrap="square" rtlCol="0">
            <a:spAutoFit/>
          </a:bodyPr>
          <a:lstStyle/>
          <a:p>
            <a:r>
              <a:rPr lang="en-US" sz="2000" dirty="0" smtClean="0"/>
              <a:t>We have created a database named as “western_countries_financial_data”</a:t>
            </a:r>
          </a:p>
          <a:p>
            <a:r>
              <a:rPr lang="en-US" sz="2000" dirty="0" smtClean="0"/>
              <a:t>Then we right click on table and import csv format file into sql with table name as financial_data</a:t>
            </a:r>
          </a:p>
          <a:p>
            <a:r>
              <a:rPr lang="en-US" sz="2000" dirty="0" smtClean="0"/>
              <a:t>And then we have run some queries to check if our data is imported correctly or not.</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423759"/>
            <a:ext cx="8520600" cy="572700"/>
          </a:xfrm>
        </p:spPr>
        <p:txBody>
          <a:bodyPr>
            <a:normAutofit/>
          </a:bodyPr>
          <a:lstStyle/>
          <a:p>
            <a:r>
              <a:rPr lang="en-US" sz="2400" b="1" dirty="0">
                <a:solidFill>
                  <a:srgbClr val="04A57E"/>
                </a:solidFill>
                <a:latin typeface="Montserrat"/>
                <a:ea typeface="Montserrat"/>
                <a:cs typeface="Montserrat"/>
              </a:rPr>
              <a:t>Continue….</a:t>
            </a:r>
          </a:p>
        </p:txBody>
      </p:sp>
      <p:pic>
        <p:nvPicPr>
          <p:cNvPr id="4" name="Picture 3"/>
          <p:cNvPicPr>
            <a:picLocks noChangeAspect="1"/>
          </p:cNvPicPr>
          <p:nvPr/>
        </p:nvPicPr>
        <p:blipFill>
          <a:blip r:embed="rId2"/>
          <a:stretch>
            <a:fillRect/>
          </a:stretch>
        </p:blipFill>
        <p:spPr>
          <a:xfrm>
            <a:off x="666549" y="1312551"/>
            <a:ext cx="7810901" cy="3391074"/>
          </a:xfrm>
          <a:prstGeom prst="rect">
            <a:avLst/>
          </a:prstGeom>
        </p:spPr>
      </p:pic>
      <p:sp>
        <p:nvSpPr>
          <p:cNvPr id="3" name="Text Placeholder 2"/>
          <p:cNvSpPr>
            <a:spLocks noGrp="1"/>
          </p:cNvSpPr>
          <p:nvPr>
            <p:ph type="body" idx="1"/>
          </p:nvPr>
        </p:nvSpPr>
        <p:spPr>
          <a:xfrm>
            <a:off x="311700" y="1152474"/>
            <a:ext cx="8520600" cy="3809385"/>
          </a:xfrm>
        </p:spPr>
        <p:txBody>
          <a:bodyPr/>
          <a:lstStyle/>
          <a:p>
            <a:endParaRPr lang="en-US" dirty="0"/>
          </a:p>
        </p:txBody>
      </p:sp>
    </p:spTree>
    <p:extLst>
      <p:ext uri="{BB962C8B-B14F-4D97-AF65-F5344CB8AC3E}">
        <p14:creationId xmlns:p14="http://schemas.microsoft.com/office/powerpoint/2010/main" val="39732050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82223" y="200667"/>
            <a:ext cx="6475778" cy="727910"/>
          </a:xfrm>
          <a:prstGeom prst="rect">
            <a:avLst/>
          </a:prstGeom>
          <a:noFill/>
          <a:ln>
            <a:noFill/>
          </a:ln>
        </p:spPr>
        <p:txBody>
          <a:bodyPr spcFirstLastPara="1" vert="horz" wrap="square" lIns="51427" tIns="51427" rIns="51427" bIns="51427" rtlCol="0" anchor="t" anchorCtr="0">
            <a:noAutofit/>
          </a:bodyPr>
          <a:lstStyle/>
          <a:p>
            <a:r>
              <a:rPr lang="en" sz="2400" b="1" dirty="0">
                <a:solidFill>
                  <a:srgbClr val="04A57E"/>
                </a:solidFill>
                <a:latin typeface="Montserrat"/>
                <a:ea typeface="Montserrat"/>
                <a:cs typeface="Montserrat"/>
                <a:sym typeface="Montserrat"/>
              </a:rPr>
              <a:t>Interactive Dashboard by using visualization tools</a:t>
            </a:r>
            <a:endParaRPr sz="2400" b="1" dirty="0">
              <a:solidFill>
                <a:srgbClr val="04A57E"/>
              </a:solidFill>
              <a:latin typeface="Montserrat"/>
              <a:ea typeface="Montserrat"/>
              <a:cs typeface="Montserrat"/>
              <a:sym typeface="Montserrat"/>
            </a:endParaRPr>
          </a:p>
        </p:txBody>
      </p:sp>
      <p:sp>
        <p:nvSpPr>
          <p:cNvPr id="112" name="Google Shape;112;p22"/>
          <p:cNvSpPr txBox="1">
            <a:spLocks noGrp="1"/>
          </p:cNvSpPr>
          <p:nvPr>
            <p:ph type="body" idx="1"/>
          </p:nvPr>
        </p:nvSpPr>
        <p:spPr>
          <a:xfrm>
            <a:off x="668511" y="928577"/>
            <a:ext cx="6299908" cy="2935223"/>
          </a:xfrm>
          <a:prstGeom prst="rect">
            <a:avLst/>
          </a:prstGeom>
          <a:noFill/>
          <a:ln>
            <a:noFill/>
          </a:ln>
        </p:spPr>
        <p:txBody>
          <a:bodyPr spcFirstLastPara="1" vert="horz" wrap="square" lIns="51427" tIns="51427" rIns="51427" bIns="51427" rtlCol="0" anchor="t" anchorCtr="0">
            <a:normAutofit/>
          </a:bodyPr>
          <a:lstStyle/>
          <a:p>
            <a:pPr marL="0" indent="0">
              <a:buNone/>
            </a:pPr>
            <a:endParaRPr sz="900" dirty="0">
              <a:latin typeface="Montserrat"/>
              <a:ea typeface="Montserrat"/>
              <a:cs typeface="Montserrat"/>
              <a:sym typeface="Montserrat"/>
            </a:endParaRPr>
          </a:p>
          <a:p>
            <a:pPr marL="0" indent="0">
              <a:buNone/>
            </a:pPr>
            <a:endParaRPr sz="900" dirty="0">
              <a:latin typeface="Montserrat"/>
              <a:ea typeface="Montserrat"/>
              <a:cs typeface="Montserrat"/>
              <a:sym typeface="Montserrat"/>
            </a:endParaRPr>
          </a:p>
          <a:p>
            <a:pPr marL="0" indent="0">
              <a:buNone/>
            </a:pPr>
            <a:endParaRPr sz="900" dirty="0">
              <a:latin typeface="Montserrat"/>
              <a:ea typeface="Montserrat"/>
              <a:cs typeface="Montserrat"/>
              <a:sym typeface="Montserrat"/>
            </a:endParaRPr>
          </a:p>
          <a:p>
            <a:pPr marL="0" indent="0">
              <a:buNone/>
            </a:pPr>
            <a:endParaRPr sz="900" dirty="0">
              <a:latin typeface="Montserrat"/>
              <a:ea typeface="Montserrat"/>
              <a:cs typeface="Montserrat"/>
              <a:sym typeface="Montserrat"/>
            </a:endParaRPr>
          </a:p>
        </p:txBody>
      </p:sp>
      <p:sp>
        <p:nvSpPr>
          <p:cNvPr id="113" name="Google Shape;113;p22"/>
          <p:cNvSpPr txBox="1"/>
          <p:nvPr/>
        </p:nvSpPr>
        <p:spPr>
          <a:xfrm>
            <a:off x="2175582" y="1670051"/>
            <a:ext cx="3710475" cy="199141"/>
          </a:xfrm>
          <a:prstGeom prst="rect">
            <a:avLst/>
          </a:prstGeom>
          <a:noFill/>
          <a:ln>
            <a:noFill/>
          </a:ln>
        </p:spPr>
        <p:txBody>
          <a:bodyPr spcFirstLastPara="1" wrap="square" lIns="51427" tIns="51427" rIns="51427" bIns="51427" anchor="t" anchorCtr="0">
            <a:spAutoFit/>
          </a:bodyPr>
          <a:lstStyle/>
          <a:p>
            <a:r>
              <a:rPr lang="en" sz="619" i="1"/>
              <a:t>(This is a dummy “about us” section)</a:t>
            </a:r>
            <a:endParaRPr sz="619" i="1"/>
          </a:p>
        </p:txBody>
      </p:sp>
      <p:pic>
        <p:nvPicPr>
          <p:cNvPr id="3" name="Picture 2"/>
          <p:cNvPicPr>
            <a:picLocks noChangeAspect="1"/>
          </p:cNvPicPr>
          <p:nvPr/>
        </p:nvPicPr>
        <p:blipFill>
          <a:blip r:embed="rId3"/>
          <a:stretch>
            <a:fillRect/>
          </a:stretch>
        </p:blipFill>
        <p:spPr>
          <a:xfrm>
            <a:off x="507804" y="928577"/>
            <a:ext cx="8490146" cy="371327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578481" y="280116"/>
            <a:ext cx="7445555" cy="464738"/>
          </a:xfrm>
          <a:prstGeom prst="rect">
            <a:avLst/>
          </a:prstGeom>
          <a:noFill/>
          <a:ln>
            <a:noFill/>
          </a:ln>
        </p:spPr>
        <p:txBody>
          <a:bodyPr spcFirstLastPara="1" vert="horz" wrap="square" lIns="51427" tIns="51427" rIns="51427" bIns="51427" rtlCol="0" anchor="t" anchorCtr="0">
            <a:normAutofit/>
          </a:bodyPr>
          <a:lstStyle/>
          <a:p>
            <a:r>
              <a:rPr lang="en" sz="2400" b="1" dirty="0">
                <a:solidFill>
                  <a:srgbClr val="04A57E"/>
                </a:solidFill>
                <a:latin typeface="Montserrat"/>
                <a:ea typeface="Montserrat"/>
                <a:cs typeface="Montserrat"/>
                <a:sym typeface="Montserrat"/>
              </a:rPr>
              <a:t>Conclusion</a:t>
            </a:r>
            <a:r>
              <a:rPr lang="en" sz="1013" b="1" dirty="0">
                <a:solidFill>
                  <a:srgbClr val="04A57E"/>
                </a:solidFill>
                <a:latin typeface="Montserrat"/>
                <a:ea typeface="Montserrat"/>
                <a:cs typeface="Montserrat"/>
                <a:sym typeface="Montserrat"/>
              </a:rPr>
              <a:t> </a:t>
            </a:r>
            <a:r>
              <a:rPr lang="en" sz="2400" b="1" dirty="0">
                <a:solidFill>
                  <a:srgbClr val="04A57E"/>
                </a:solidFill>
                <a:latin typeface="Montserrat"/>
                <a:ea typeface="Montserrat"/>
                <a:cs typeface="Montserrat"/>
                <a:sym typeface="Montserrat"/>
              </a:rPr>
              <a:t>and Inferences</a:t>
            </a:r>
            <a:endParaRPr sz="2400" b="1" dirty="0">
              <a:solidFill>
                <a:srgbClr val="04A57E"/>
              </a:solidFill>
              <a:latin typeface="Montserrat"/>
              <a:ea typeface="Montserrat"/>
              <a:cs typeface="Montserrat"/>
              <a:sym typeface="Montserrat"/>
            </a:endParaRPr>
          </a:p>
        </p:txBody>
      </p:sp>
      <p:sp>
        <p:nvSpPr>
          <p:cNvPr id="119" name="Google Shape;119;p23"/>
          <p:cNvSpPr txBox="1">
            <a:spLocks noGrp="1"/>
          </p:cNvSpPr>
          <p:nvPr>
            <p:ph type="body" idx="1"/>
          </p:nvPr>
        </p:nvSpPr>
        <p:spPr>
          <a:xfrm>
            <a:off x="670630" y="843516"/>
            <a:ext cx="8346369" cy="3785191"/>
          </a:xfrm>
          <a:prstGeom prst="rect">
            <a:avLst/>
          </a:prstGeom>
          <a:noFill/>
          <a:ln>
            <a:noFill/>
          </a:ln>
        </p:spPr>
        <p:txBody>
          <a:bodyPr spcFirstLastPara="1" vert="horz" wrap="square" lIns="51427" tIns="51427" rIns="51427" bIns="51427" rtlCol="0" anchor="t" anchorCtr="0">
            <a:normAutofit lnSpcReduction="10000"/>
          </a:bodyPr>
          <a:lstStyle/>
          <a:p>
            <a:pPr marL="0" indent="0">
              <a:buNone/>
            </a:pPr>
            <a:r>
              <a:rPr lang="en-US" sz="1800" dirty="0">
                <a:latin typeface="Montserrat"/>
                <a:ea typeface="Montserrat"/>
                <a:cs typeface="Montserrat"/>
                <a:sym typeface="Montserrat"/>
              </a:rPr>
              <a:t>From data analysis using pivot tables in excel file &amp; power BI, we can conclude the following things:-</a:t>
            </a:r>
            <a:endParaRPr lang="en-US" sz="1800" dirty="0">
              <a:latin typeface="Montserrat"/>
              <a:ea typeface="Montserrat"/>
              <a:cs typeface="Montserrat"/>
              <a:sym typeface="Montserrat"/>
            </a:endParaRPr>
          </a:p>
          <a:p>
            <a:pPr marL="0" indent="0">
              <a:buNone/>
            </a:pPr>
            <a:endParaRPr lang="en-US" sz="900" dirty="0" smtClean="0">
              <a:latin typeface="Montserrat"/>
              <a:ea typeface="Montserrat"/>
              <a:cs typeface="Montserrat"/>
              <a:sym typeface="Montserrat"/>
            </a:endParaRPr>
          </a:p>
          <a:p>
            <a:pPr marL="171450" indent="-171450">
              <a:buFont typeface="Arial" panose="020B0604020202020204" pitchFamily="34" charset="0"/>
              <a:buChar char="•"/>
            </a:pPr>
            <a:r>
              <a:rPr lang="en-US" sz="1800" dirty="0" smtClean="0">
                <a:latin typeface="Montserrat"/>
                <a:ea typeface="Montserrat"/>
                <a:cs typeface="Montserrat"/>
                <a:sym typeface="Montserrat"/>
              </a:rPr>
              <a:t>Country wise manufacturing price, cogs,  sales, profit ,  discount vary with variation in market </a:t>
            </a:r>
            <a:r>
              <a:rPr lang="en-US" sz="1800" dirty="0" smtClean="0">
                <a:latin typeface="Montserrat"/>
                <a:ea typeface="Montserrat"/>
                <a:cs typeface="Montserrat"/>
                <a:sym typeface="Montserrat"/>
              </a:rPr>
              <a:t>segments and different conditions suit to different people across different regions.</a:t>
            </a:r>
          </a:p>
          <a:p>
            <a:pPr marL="171450" indent="-171450">
              <a:buFont typeface="Arial" panose="020B0604020202020204" pitchFamily="34" charset="0"/>
              <a:buChar char="•"/>
            </a:pPr>
            <a:r>
              <a:rPr lang="en-US" sz="1800" dirty="0" smtClean="0">
                <a:latin typeface="Montserrat"/>
                <a:ea typeface="Montserrat"/>
                <a:cs typeface="Montserrat"/>
                <a:sym typeface="Montserrat"/>
              </a:rPr>
              <a:t>Sum of manufacturing price is higher in US while lowest in Canada across different market segments, in terms of  product it is highest in VTT product.</a:t>
            </a:r>
          </a:p>
          <a:p>
            <a:pPr marL="171450" indent="-171450">
              <a:buFont typeface="Arial" panose="020B0604020202020204" pitchFamily="34" charset="0"/>
              <a:buChar char="•"/>
            </a:pPr>
            <a:r>
              <a:rPr lang="en-US" sz="1800" dirty="0" smtClean="0">
                <a:latin typeface="Montserrat"/>
                <a:ea typeface="Montserrat"/>
                <a:cs typeface="Montserrat"/>
                <a:sym typeface="Montserrat"/>
              </a:rPr>
              <a:t>Sum of gross sales is highest in US overall while France generates highest profit across market segment including 2013, 2014, 2015 year.</a:t>
            </a:r>
          </a:p>
          <a:p>
            <a:pPr marL="171450" indent="-171450">
              <a:buFont typeface="Arial" panose="020B0604020202020204" pitchFamily="34" charset="0"/>
              <a:buChar char="•"/>
            </a:pPr>
            <a:r>
              <a:rPr lang="en-US" sz="1800" dirty="0" smtClean="0">
                <a:latin typeface="Montserrat"/>
                <a:ea typeface="Montserrat"/>
                <a:cs typeface="Montserrat"/>
                <a:sym typeface="Montserrat"/>
              </a:rPr>
              <a:t>In case of channel partner &amp; government segment US making highest profit that means government provide better &amp; competitive rates in market as compared to other segment while Canada getting more with channel partners so people are more influenced towards channel business and making more money through co-branding of products.</a:t>
            </a:r>
          </a:p>
          <a:p>
            <a:pPr marL="0" indent="0">
              <a:buNone/>
            </a:pPr>
            <a:endParaRPr lang="en-US" sz="2900" dirty="0" smtClean="0">
              <a:latin typeface="Montserrat"/>
              <a:ea typeface="Montserrat"/>
              <a:cs typeface="Montserrat"/>
              <a:sym typeface="Montserrat"/>
            </a:endParaRPr>
          </a:p>
          <a:p>
            <a:pPr marL="171450" indent="-171450">
              <a:buFont typeface="Arial" panose="020B0604020202020204" pitchFamily="34" charset="0"/>
              <a:buChar char="•"/>
            </a:pPr>
            <a:endParaRPr lang="en-US" sz="900" dirty="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72"/>
        <p:cNvGrpSpPr/>
        <p:nvPr/>
      </p:nvGrpSpPr>
      <p:grpSpPr>
        <a:xfrm>
          <a:off x="0" y="0"/>
          <a:ext cx="0" cy="0"/>
          <a:chOff x="0" y="0"/>
          <a:chExt cx="0" cy="0"/>
        </a:xfrm>
      </p:grpSpPr>
      <p:sp>
        <p:nvSpPr>
          <p:cNvPr id="73" name="Google Shape;73;p16"/>
          <p:cNvSpPr txBox="1"/>
          <p:nvPr/>
        </p:nvSpPr>
        <p:spPr>
          <a:xfrm>
            <a:off x="2124098" y="185696"/>
            <a:ext cx="3600450" cy="380857"/>
          </a:xfrm>
          <a:prstGeom prst="rect">
            <a:avLst/>
          </a:prstGeom>
          <a:noFill/>
          <a:ln>
            <a:noFill/>
          </a:ln>
        </p:spPr>
        <p:txBody>
          <a:bodyPr spcFirstLastPara="1" wrap="square" lIns="51427" tIns="51427" rIns="51427" bIns="51427" anchor="t" anchorCtr="0">
            <a:spAutoFit/>
          </a:bodyPr>
          <a:lstStyle/>
          <a:p>
            <a:pPr>
              <a:buClr>
                <a:srgbClr val="04A57E"/>
              </a:buClr>
              <a:buSzPts val="1800"/>
            </a:pPr>
            <a:r>
              <a:rPr lang="en" dirty="0">
                <a:solidFill>
                  <a:srgbClr val="04A57E"/>
                </a:solidFill>
                <a:latin typeface="Montserrat"/>
                <a:ea typeface="Montserrat"/>
                <a:cs typeface="Montserrat"/>
                <a:sym typeface="Montserrat"/>
              </a:rPr>
              <a:t>Agenda</a:t>
            </a:r>
            <a:endParaRPr dirty="0"/>
          </a:p>
        </p:txBody>
      </p:sp>
      <p:sp>
        <p:nvSpPr>
          <p:cNvPr id="74" name="Google Shape;74;p16"/>
          <p:cNvSpPr txBox="1"/>
          <p:nvPr/>
        </p:nvSpPr>
        <p:spPr>
          <a:xfrm>
            <a:off x="555363" y="577944"/>
            <a:ext cx="8119910" cy="3335512"/>
          </a:xfrm>
          <a:prstGeom prst="rect">
            <a:avLst/>
          </a:prstGeom>
          <a:noFill/>
          <a:ln>
            <a:noFill/>
          </a:ln>
        </p:spPr>
        <p:txBody>
          <a:bodyPr spcFirstLastPara="1" wrap="square" lIns="51427" tIns="51427" rIns="51427" bIns="51427" anchor="t" anchorCtr="0">
            <a:spAutoFit/>
          </a:bodyPr>
          <a:lstStyle/>
          <a:p>
            <a:pPr>
              <a:lnSpc>
                <a:spcPct val="150000"/>
              </a:lnSpc>
              <a:buSzPts val="1200"/>
            </a:pPr>
            <a:endParaRPr sz="2000" dirty="0">
              <a:latin typeface="Montserrat SemiBold"/>
              <a:ea typeface="Montserrat SemiBold"/>
              <a:cs typeface="Montserrat SemiBold"/>
              <a:sym typeface="Montserrat SemiBold"/>
            </a:endParaRPr>
          </a:p>
          <a:p>
            <a:pPr marL="257175" indent="-178594">
              <a:lnSpc>
                <a:spcPct val="150000"/>
              </a:lnSpc>
              <a:buSzPts val="1400"/>
              <a:buFont typeface="Montserrat SemiBold"/>
              <a:buChar char="●"/>
            </a:pPr>
            <a:r>
              <a:rPr lang="en" sz="2000" dirty="0">
                <a:latin typeface="Montserrat SemiBold"/>
                <a:ea typeface="Montserrat SemiBold"/>
                <a:cs typeface="Montserrat SemiBold"/>
                <a:sym typeface="Montserrat SemiBold"/>
              </a:rPr>
              <a:t>Data Exploration </a:t>
            </a:r>
            <a:endParaRPr sz="2000" dirty="0">
              <a:latin typeface="Montserrat SemiBold"/>
              <a:ea typeface="Montserrat SemiBold"/>
              <a:cs typeface="Montserrat SemiBold"/>
              <a:sym typeface="Montserrat SemiBold"/>
            </a:endParaRPr>
          </a:p>
          <a:p>
            <a:pPr marL="257175" indent="-178594">
              <a:lnSpc>
                <a:spcPct val="150000"/>
              </a:lnSpc>
              <a:buSzPts val="1400"/>
              <a:buFont typeface="Montserrat SemiBold"/>
              <a:buChar char="●"/>
            </a:pPr>
            <a:r>
              <a:rPr lang="en" sz="2000" dirty="0">
                <a:latin typeface="Montserrat SemiBold"/>
                <a:ea typeface="Montserrat SemiBold"/>
                <a:cs typeface="Montserrat SemiBold"/>
                <a:sym typeface="Montserrat SemiBold"/>
              </a:rPr>
              <a:t>Statistical Analysis using Excel</a:t>
            </a:r>
            <a:endParaRPr sz="2000" dirty="0">
              <a:latin typeface="Montserrat SemiBold"/>
              <a:ea typeface="Montserrat SemiBold"/>
              <a:cs typeface="Montserrat SemiBold"/>
              <a:sym typeface="Montserrat SemiBold"/>
            </a:endParaRPr>
          </a:p>
          <a:p>
            <a:pPr marL="257175" indent="-178594">
              <a:lnSpc>
                <a:spcPct val="150000"/>
              </a:lnSpc>
              <a:buSzPts val="1400"/>
              <a:buFont typeface="Montserrat SemiBold"/>
              <a:buChar char="●"/>
            </a:pPr>
            <a:r>
              <a:rPr lang="en" sz="2000" dirty="0">
                <a:latin typeface="Montserrat SemiBold"/>
                <a:ea typeface="Montserrat SemiBold"/>
                <a:cs typeface="Montserrat SemiBold"/>
                <a:sym typeface="Montserrat SemiBold"/>
              </a:rPr>
              <a:t>Graphical Analysis using Excel</a:t>
            </a:r>
            <a:endParaRPr sz="2000" dirty="0">
              <a:latin typeface="Montserrat SemiBold"/>
              <a:ea typeface="Montserrat SemiBold"/>
              <a:cs typeface="Montserrat SemiBold"/>
              <a:sym typeface="Montserrat SemiBold"/>
            </a:endParaRPr>
          </a:p>
          <a:p>
            <a:pPr marL="257175" indent="-178594">
              <a:lnSpc>
                <a:spcPct val="150000"/>
              </a:lnSpc>
              <a:buSzPts val="1400"/>
              <a:buFont typeface="Montserrat SemiBold"/>
              <a:buChar char="●"/>
            </a:pPr>
            <a:r>
              <a:rPr lang="en" sz="2000" dirty="0">
                <a:latin typeface="Montserrat SemiBold"/>
                <a:ea typeface="Montserrat SemiBold"/>
                <a:cs typeface="Montserrat SemiBold"/>
                <a:sym typeface="Montserrat SemiBold"/>
              </a:rPr>
              <a:t>Insert the given data into the SQL server</a:t>
            </a:r>
            <a:endParaRPr sz="2000" dirty="0">
              <a:latin typeface="Montserrat SemiBold"/>
              <a:ea typeface="Montserrat SemiBold"/>
              <a:cs typeface="Montserrat SemiBold"/>
              <a:sym typeface="Montserrat SemiBold"/>
            </a:endParaRPr>
          </a:p>
          <a:p>
            <a:pPr marL="257175" indent="-178594">
              <a:lnSpc>
                <a:spcPct val="150000"/>
              </a:lnSpc>
              <a:buSzPts val="1400"/>
              <a:buFont typeface="Montserrat SemiBold"/>
              <a:buChar char="●"/>
            </a:pPr>
            <a:r>
              <a:rPr lang="en" sz="2000" dirty="0" smtClean="0">
                <a:latin typeface="Montserrat SemiBold"/>
                <a:ea typeface="Montserrat SemiBold"/>
                <a:cs typeface="Montserrat SemiBold"/>
                <a:sym typeface="Montserrat SemiBold"/>
              </a:rPr>
              <a:t>Interactive </a:t>
            </a:r>
            <a:r>
              <a:rPr lang="en" sz="2000" dirty="0">
                <a:latin typeface="Montserrat SemiBold"/>
                <a:ea typeface="Montserrat SemiBold"/>
                <a:cs typeface="Montserrat SemiBold"/>
                <a:sym typeface="Montserrat SemiBold"/>
              </a:rPr>
              <a:t>Dashboard by using visualization tools</a:t>
            </a:r>
            <a:endParaRPr sz="2000" dirty="0">
              <a:latin typeface="Montserrat SemiBold"/>
              <a:ea typeface="Montserrat SemiBold"/>
              <a:cs typeface="Montserrat SemiBold"/>
              <a:sym typeface="Montserrat SemiBold"/>
            </a:endParaRPr>
          </a:p>
          <a:p>
            <a:pPr marL="257175" indent="-178594">
              <a:lnSpc>
                <a:spcPct val="150000"/>
              </a:lnSpc>
              <a:buSzPts val="1400"/>
              <a:buFont typeface="Montserrat SemiBold"/>
              <a:buChar char="●"/>
            </a:pPr>
            <a:r>
              <a:rPr lang="en" sz="2000" dirty="0">
                <a:latin typeface="Montserrat SemiBold"/>
                <a:ea typeface="Montserrat SemiBold"/>
                <a:cs typeface="Montserrat SemiBold"/>
                <a:sym typeface="Montserrat SemiBold"/>
              </a:rPr>
              <a:t>Conclusion and </a:t>
            </a:r>
            <a:r>
              <a:rPr lang="en" sz="2000" dirty="0" smtClean="0">
                <a:latin typeface="Montserrat SemiBold"/>
                <a:ea typeface="Montserrat SemiBold"/>
                <a:cs typeface="Montserrat SemiBold"/>
                <a:sym typeface="Montserrat SemiBold"/>
              </a:rPr>
              <a:t>Inferences</a:t>
            </a:r>
            <a:endParaRPr sz="2000" dirty="0">
              <a:latin typeface="Montserrat SemiBold"/>
              <a:ea typeface="Montserrat SemiBold"/>
              <a:cs typeface="Montserrat SemiBold"/>
              <a:sym typeface="Montserrat SemiBold"/>
            </a:endParaRPr>
          </a:p>
        </p:txBody>
      </p:sp>
      <p:pic>
        <p:nvPicPr>
          <p:cNvPr id="75" name="Google Shape;75;p16" descr="agenda – Palo Alto Daily Post"/>
          <p:cNvPicPr preferRelativeResize="0"/>
          <p:nvPr/>
        </p:nvPicPr>
        <p:blipFill rotWithShape="1">
          <a:blip r:embed="rId3">
            <a:alphaModFix/>
          </a:blip>
          <a:srcRect/>
          <a:stretch/>
        </p:blipFill>
        <p:spPr>
          <a:xfrm>
            <a:off x="5947301" y="783138"/>
            <a:ext cx="1473398" cy="98048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2175581" y="326664"/>
            <a:ext cx="4792838" cy="450563"/>
          </a:xfrm>
          <a:prstGeom prst="rect">
            <a:avLst/>
          </a:prstGeom>
          <a:noFill/>
          <a:ln>
            <a:noFill/>
          </a:ln>
        </p:spPr>
        <p:txBody>
          <a:bodyPr spcFirstLastPara="1" vert="horz" wrap="square" lIns="51427" tIns="51427" rIns="51427" bIns="51427" rtlCol="0" anchor="t" anchorCtr="0">
            <a:normAutofit/>
          </a:bodyPr>
          <a:lstStyle/>
          <a:p>
            <a:pPr algn="ctr"/>
            <a:r>
              <a:rPr lang="en" sz="2000" dirty="0">
                <a:solidFill>
                  <a:srgbClr val="04A57E"/>
                </a:solidFill>
                <a:latin typeface="Montserrat"/>
                <a:ea typeface="Montserrat"/>
                <a:cs typeface="Montserrat"/>
                <a:sym typeface="Montserrat"/>
              </a:rPr>
              <a:t>Data Exploration </a:t>
            </a:r>
            <a:endParaRPr sz="2000" dirty="0">
              <a:solidFill>
                <a:srgbClr val="04A57E"/>
              </a:solidFill>
              <a:latin typeface="Montserrat"/>
              <a:ea typeface="Montserrat"/>
              <a:cs typeface="Montserrat"/>
              <a:sym typeface="Montserrat"/>
            </a:endParaRPr>
          </a:p>
        </p:txBody>
      </p:sp>
      <p:sp>
        <p:nvSpPr>
          <p:cNvPr id="81" name="Google Shape;81;p17"/>
          <p:cNvSpPr txBox="1">
            <a:spLocks noGrp="1"/>
          </p:cNvSpPr>
          <p:nvPr>
            <p:ph type="body" idx="1"/>
          </p:nvPr>
        </p:nvSpPr>
        <p:spPr>
          <a:xfrm>
            <a:off x="121920" y="777226"/>
            <a:ext cx="8862060" cy="3528074"/>
          </a:xfrm>
          <a:prstGeom prst="rect">
            <a:avLst/>
          </a:prstGeom>
          <a:noFill/>
          <a:ln>
            <a:noFill/>
          </a:ln>
        </p:spPr>
        <p:txBody>
          <a:bodyPr spcFirstLastPara="1" vert="horz" wrap="square" lIns="51427" tIns="51427" rIns="51427" bIns="51427" rtlCol="0" anchor="t" anchorCtr="0">
            <a:noAutofit/>
          </a:bodyPr>
          <a:lstStyle/>
          <a:p>
            <a:pPr marL="0" indent="0" algn="ctr">
              <a:buNone/>
            </a:pPr>
            <a:r>
              <a:rPr lang="en-US" sz="1600" dirty="0">
                <a:latin typeface="Montserrat"/>
                <a:ea typeface="Montserrat"/>
                <a:cs typeface="Montserrat"/>
                <a:sym typeface="Montserrat"/>
              </a:rPr>
              <a:t>Western Countries Financial Data</a:t>
            </a:r>
          </a:p>
          <a:p>
            <a:pPr marL="128588" indent="-128588" algn="just">
              <a:buFont typeface="+mj-lt"/>
              <a:buAutoNum type="arabicPeriod"/>
            </a:pPr>
            <a:r>
              <a:rPr lang="en-US" sz="2400" dirty="0">
                <a:latin typeface="Montserrat"/>
                <a:ea typeface="Montserrat"/>
                <a:cs typeface="Montserrat"/>
                <a:sym typeface="Montserrat"/>
              </a:rPr>
              <a:t>The data that we need to analyze is related to the same products that are manufactures in different conditions or regions with different market scenarios or demographic of a country or region &amp; market segment  which create variations in manufacturing price, sale price, discount bands </a:t>
            </a:r>
            <a:r>
              <a:rPr lang="en-US" sz="2400" dirty="0" smtClean="0">
                <a:latin typeface="Montserrat"/>
                <a:ea typeface="Montserrat"/>
                <a:cs typeface="Montserrat"/>
                <a:sym typeface="Montserrat"/>
              </a:rPr>
              <a:t>or profits </a:t>
            </a:r>
            <a:r>
              <a:rPr lang="en-US" sz="2400" dirty="0">
                <a:latin typeface="Montserrat"/>
                <a:ea typeface="Montserrat"/>
                <a:cs typeface="Montserrat"/>
                <a:sym typeface="Montserrat"/>
              </a:rPr>
              <a:t>of similar kind of products.</a:t>
            </a:r>
          </a:p>
          <a:p>
            <a:pPr marL="128588" indent="-128588">
              <a:buFont typeface="+mj-lt"/>
              <a:buAutoNum type="arabicPeriod"/>
            </a:pPr>
            <a:r>
              <a:rPr lang="en-US" sz="2400" dirty="0">
                <a:latin typeface="Montserrat"/>
                <a:ea typeface="Montserrat"/>
                <a:cs typeface="Montserrat"/>
                <a:sym typeface="Montserrat"/>
              </a:rPr>
              <a:t>The data that we have is in structured form contain dimensions &amp; measures.</a:t>
            </a:r>
          </a:p>
          <a:p>
            <a:pPr marL="128588" indent="-128588">
              <a:buFont typeface="+mj-lt"/>
              <a:buAutoNum type="arabicPeriod"/>
            </a:pPr>
            <a:r>
              <a:rPr lang="en-US" sz="2400" dirty="0">
                <a:latin typeface="Montserrat"/>
                <a:ea typeface="Montserrat"/>
                <a:cs typeface="Montserrat"/>
                <a:sym typeface="Montserrat"/>
              </a:rPr>
              <a:t>The data contain 16 columns &amp; 700 rows.</a:t>
            </a:r>
          </a:p>
          <a:p>
            <a:pPr marL="0" indent="0">
              <a:buNone/>
            </a:pPr>
            <a:endParaRPr lang="en-US" sz="1600" dirty="0">
              <a:latin typeface="Montserrat"/>
              <a:ea typeface="Montserrat"/>
              <a:cs typeface="Montserrat"/>
              <a:sym typeface="Montserrat"/>
            </a:endParaRPr>
          </a:p>
          <a:p>
            <a:pPr marL="128588" indent="-128588">
              <a:buFont typeface="+mj-lt"/>
              <a:buAutoNum type="arabicPeriod"/>
            </a:pPr>
            <a:endParaRPr lang="en-US" sz="1600" dirty="0">
              <a:latin typeface="Montserrat"/>
              <a:ea typeface="Montserrat"/>
              <a:cs typeface="Montserrat"/>
              <a:sym typeface="Montserrat"/>
            </a:endParaRPr>
          </a:p>
          <a:p>
            <a:pPr marL="128588" indent="-128588">
              <a:buFont typeface="+mj-lt"/>
              <a:buAutoNum type="arabicParenR"/>
            </a:pPr>
            <a:endParaRPr sz="1600" dirty="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708731" y="387624"/>
            <a:ext cx="4792838" cy="590276"/>
          </a:xfrm>
          <a:prstGeom prst="rect">
            <a:avLst/>
          </a:prstGeom>
          <a:noFill/>
          <a:ln>
            <a:noFill/>
          </a:ln>
        </p:spPr>
        <p:txBody>
          <a:bodyPr spcFirstLastPara="1" vert="horz" wrap="square" lIns="51427" tIns="51427" rIns="51427" bIns="51427" rtlCol="0" anchor="t" anchorCtr="0">
            <a:noAutofit/>
          </a:bodyPr>
          <a:lstStyle/>
          <a:p>
            <a:r>
              <a:rPr lang="en" sz="2000" dirty="0">
                <a:solidFill>
                  <a:srgbClr val="04A57E"/>
                </a:solidFill>
                <a:latin typeface="Montserrat"/>
                <a:ea typeface="Montserrat"/>
                <a:cs typeface="Montserrat"/>
                <a:sym typeface="Montserrat"/>
              </a:rPr>
              <a:t>Statistical Analysis using Excel</a:t>
            </a:r>
            <a:endParaRPr sz="2000" dirty="0">
              <a:solidFill>
                <a:srgbClr val="04A57E"/>
              </a:solidFill>
              <a:latin typeface="Montserrat"/>
              <a:ea typeface="Montserrat"/>
              <a:cs typeface="Montserrat"/>
              <a:sym typeface="Montserrat"/>
            </a:endParaRPr>
          </a:p>
        </p:txBody>
      </p:sp>
      <p:sp>
        <p:nvSpPr>
          <p:cNvPr id="87" name="Google Shape;87;p18"/>
          <p:cNvSpPr txBox="1">
            <a:spLocks noGrp="1"/>
          </p:cNvSpPr>
          <p:nvPr>
            <p:ph type="body" idx="1"/>
          </p:nvPr>
        </p:nvSpPr>
        <p:spPr>
          <a:xfrm>
            <a:off x="2175581" y="1984937"/>
            <a:ext cx="4792838" cy="1878863"/>
          </a:xfrm>
          <a:prstGeom prst="rect">
            <a:avLst/>
          </a:prstGeom>
          <a:noFill/>
          <a:ln>
            <a:noFill/>
          </a:ln>
        </p:spPr>
        <p:txBody>
          <a:bodyPr spcFirstLastPara="1" vert="horz" wrap="square" lIns="51427" tIns="51427" rIns="51427" bIns="51427" rtlCol="0" anchor="t" anchorCtr="0">
            <a:normAutofit/>
          </a:bodyPr>
          <a:lstStyle/>
          <a:p>
            <a:pPr marL="0" indent="0">
              <a:buNone/>
            </a:pPr>
            <a:r>
              <a:rPr lang="en" sz="900">
                <a:latin typeface="Montserrat"/>
                <a:ea typeface="Montserrat"/>
                <a:cs typeface="Montserrat"/>
                <a:sym typeface="Montserrat"/>
              </a:rPr>
              <a:t>Insert the relevant screenshots and give brief summary about the  Statistical Analysis using Excel</a:t>
            </a:r>
            <a:endParaRPr sz="900">
              <a:latin typeface="Montserrat"/>
              <a:ea typeface="Montserrat"/>
              <a:cs typeface="Montserrat"/>
              <a:sym typeface="Montserrat"/>
            </a:endParaRPr>
          </a:p>
          <a:p>
            <a:pPr marL="0" indent="0">
              <a:buNone/>
            </a:pPr>
            <a:endParaRPr sz="900">
              <a:latin typeface="Montserrat"/>
              <a:ea typeface="Montserrat"/>
              <a:cs typeface="Montserrat"/>
              <a:sym typeface="Montserrat"/>
            </a:endParaRPr>
          </a:p>
        </p:txBody>
      </p:sp>
      <p:pic>
        <p:nvPicPr>
          <p:cNvPr id="2" name="Picture 1"/>
          <p:cNvPicPr>
            <a:picLocks noChangeAspect="1"/>
          </p:cNvPicPr>
          <p:nvPr/>
        </p:nvPicPr>
        <p:blipFill>
          <a:blip r:embed="rId3"/>
          <a:stretch>
            <a:fillRect/>
          </a:stretch>
        </p:blipFill>
        <p:spPr>
          <a:xfrm>
            <a:off x="791281" y="1054100"/>
            <a:ext cx="7956770" cy="33147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solidFill>
                  <a:srgbClr val="04A57E"/>
                </a:solidFill>
                <a:latin typeface="Montserrat"/>
                <a:ea typeface="Montserrat"/>
                <a:cs typeface="Montserrat"/>
              </a:rPr>
              <a:t>Continue</a:t>
            </a:r>
            <a:r>
              <a:rPr lang="en-US" sz="2200" dirty="0" smtClean="0">
                <a:solidFill>
                  <a:srgbClr val="04A57E"/>
                </a:solidFill>
                <a:latin typeface="Montserrat"/>
                <a:ea typeface="Montserrat"/>
                <a:cs typeface="Montserrat"/>
              </a:rPr>
              <a:t>…</a:t>
            </a:r>
            <a:endParaRPr lang="en-US" dirty="0"/>
          </a:p>
        </p:txBody>
      </p:sp>
      <p:pic>
        <p:nvPicPr>
          <p:cNvPr id="4" name="Picture 3"/>
          <p:cNvPicPr>
            <a:picLocks noChangeAspect="1"/>
          </p:cNvPicPr>
          <p:nvPr/>
        </p:nvPicPr>
        <p:blipFill>
          <a:blip r:embed="rId2"/>
          <a:stretch>
            <a:fillRect/>
          </a:stretch>
        </p:blipFill>
        <p:spPr>
          <a:xfrm>
            <a:off x="406400" y="999992"/>
            <a:ext cx="8210972" cy="3568883"/>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3501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92500" y="120924"/>
            <a:ext cx="8309539" cy="450563"/>
          </a:xfrm>
          <a:prstGeom prst="rect">
            <a:avLst/>
          </a:prstGeom>
          <a:noFill/>
          <a:ln>
            <a:noFill/>
          </a:ln>
        </p:spPr>
        <p:txBody>
          <a:bodyPr spcFirstLastPara="1" vert="horz" wrap="square" lIns="51427" tIns="51427" rIns="51427" bIns="51427" rtlCol="0" anchor="t" anchorCtr="0">
            <a:normAutofit/>
          </a:bodyPr>
          <a:lstStyle/>
          <a:p>
            <a:pPr algn="ctr"/>
            <a:r>
              <a:rPr lang="en" sz="2000" dirty="0">
                <a:solidFill>
                  <a:srgbClr val="04A57E"/>
                </a:solidFill>
                <a:latin typeface="Montserrat"/>
                <a:ea typeface="Montserrat"/>
                <a:cs typeface="Montserrat"/>
                <a:sym typeface="Montserrat"/>
              </a:rPr>
              <a:t>Graphical Analysis using Excel</a:t>
            </a:r>
            <a:endParaRPr sz="2000" dirty="0">
              <a:solidFill>
                <a:srgbClr val="04A57E"/>
              </a:solidFill>
              <a:latin typeface="Montserrat"/>
              <a:ea typeface="Montserrat"/>
              <a:cs typeface="Montserrat"/>
              <a:sym typeface="Montserrat"/>
            </a:endParaRPr>
          </a:p>
        </p:txBody>
      </p:sp>
      <p:sp>
        <p:nvSpPr>
          <p:cNvPr id="93" name="Google Shape;93;p19"/>
          <p:cNvSpPr txBox="1">
            <a:spLocks noGrp="1"/>
          </p:cNvSpPr>
          <p:nvPr>
            <p:ph type="body" idx="1"/>
          </p:nvPr>
        </p:nvSpPr>
        <p:spPr>
          <a:xfrm>
            <a:off x="392500" y="609587"/>
            <a:ext cx="8469559" cy="3596653"/>
          </a:xfrm>
          <a:prstGeom prst="rect">
            <a:avLst/>
          </a:prstGeom>
          <a:noFill/>
          <a:ln>
            <a:noFill/>
          </a:ln>
        </p:spPr>
        <p:txBody>
          <a:bodyPr spcFirstLastPara="1" vert="horz" wrap="square" lIns="51427" tIns="51427" rIns="51427" bIns="51427" rtlCol="0" anchor="t" anchorCtr="0">
            <a:normAutofit/>
          </a:bodyPr>
          <a:lstStyle/>
          <a:p>
            <a:pPr marL="0" indent="0">
              <a:buNone/>
            </a:pPr>
            <a:r>
              <a:rPr lang="en" sz="900" dirty="0" smtClean="0">
                <a:latin typeface="Montserrat"/>
                <a:ea typeface="Montserrat"/>
                <a:cs typeface="Montserrat"/>
                <a:sym typeface="Montserrat"/>
              </a:rPr>
              <a:t>Using Pivot tables we  can derived various insights and make various relevant charts for the given data which is as follow:-</a:t>
            </a:r>
            <a:endParaRPr sz="900" dirty="0">
              <a:latin typeface="Montserrat"/>
              <a:ea typeface="Montserrat"/>
              <a:cs typeface="Montserrat"/>
              <a:sym typeface="Montserrat"/>
            </a:endParaRPr>
          </a:p>
          <a:p>
            <a:pPr marL="0" indent="0">
              <a:buNone/>
            </a:pPr>
            <a:endParaRPr sz="900" dirty="0">
              <a:latin typeface="Montserrat"/>
              <a:ea typeface="Montserrat"/>
              <a:cs typeface="Montserrat"/>
              <a:sym typeface="Montserrat"/>
            </a:endParaRPr>
          </a:p>
        </p:txBody>
      </p:sp>
      <p:graphicFrame>
        <p:nvGraphicFramePr>
          <p:cNvPr id="2" name="Table 1"/>
          <p:cNvGraphicFramePr>
            <a:graphicFrameLocks noGrp="1"/>
          </p:cNvGraphicFramePr>
          <p:nvPr>
            <p:extLst>
              <p:ext uri="{D42A27DB-BD31-4B8C-83A1-F6EECF244321}">
                <p14:modId xmlns:p14="http://schemas.microsoft.com/office/powerpoint/2010/main" val="1956334049"/>
              </p:ext>
            </p:extLst>
          </p:nvPr>
        </p:nvGraphicFramePr>
        <p:xfrm>
          <a:off x="392499" y="1060150"/>
          <a:ext cx="3213100" cy="128905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val="164068296"/>
                    </a:ext>
                  </a:extLst>
                </a:gridCol>
                <a:gridCol w="1701800">
                  <a:extLst>
                    <a:ext uri="{9D8B030D-6E8A-4147-A177-3AD203B41FA5}">
                      <a16:colId xmlns:a16="http://schemas.microsoft.com/office/drawing/2014/main" val="147589025"/>
                    </a:ext>
                  </a:extLst>
                </a:gridCol>
              </a:tblGrid>
              <a:tr h="184150">
                <a:tc>
                  <a:txBody>
                    <a:bodyPr/>
                    <a:lstStyle/>
                    <a:p>
                      <a:pPr algn="l" fontAlgn="b"/>
                      <a:r>
                        <a:rPr lang="en-US" sz="1100" u="none" strike="noStrike">
                          <a:effectLst/>
                        </a:rPr>
                        <a:t>Country</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Sum of Manufacturing Price</a:t>
                      </a:r>
                      <a:endParaRPr lang="en-US"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99458312"/>
                  </a:ext>
                </a:extLst>
              </a:tr>
              <a:tr h="184150">
                <a:tc>
                  <a:txBody>
                    <a:bodyPr/>
                    <a:lstStyle/>
                    <a:p>
                      <a:pPr algn="l" fontAlgn="b"/>
                      <a:r>
                        <a:rPr lang="en-US" sz="1100" u="none" strike="noStrike">
                          <a:effectLst/>
                        </a:rPr>
                        <a:t>United States of America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14246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88063552"/>
                  </a:ext>
                </a:extLst>
              </a:tr>
              <a:tr h="184150">
                <a:tc>
                  <a:txBody>
                    <a:bodyPr/>
                    <a:lstStyle/>
                    <a:p>
                      <a:pPr algn="l" fontAlgn="b"/>
                      <a:r>
                        <a:rPr lang="en-US" sz="1100" u="none" strike="noStrike">
                          <a:effectLst/>
                        </a:rPr>
                        <a:t>Mexico</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13394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99022870"/>
                  </a:ext>
                </a:extLst>
              </a:tr>
              <a:tr h="184150">
                <a:tc>
                  <a:txBody>
                    <a:bodyPr/>
                    <a:lstStyle/>
                    <a:p>
                      <a:pPr algn="l" fontAlgn="b"/>
                      <a:r>
                        <a:rPr lang="en-US" sz="1100" u="none" strike="noStrike">
                          <a:effectLst/>
                        </a:rPr>
                        <a:t>France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13374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09542882"/>
                  </a:ext>
                </a:extLst>
              </a:tr>
              <a:tr h="184150">
                <a:tc>
                  <a:txBody>
                    <a:bodyPr/>
                    <a:lstStyle/>
                    <a:p>
                      <a:pPr algn="l" fontAlgn="b"/>
                      <a:r>
                        <a:rPr lang="en-US" sz="1100" u="none" strike="noStrike">
                          <a:effectLst/>
                        </a:rPr>
                        <a:t>Germany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13370</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61927048"/>
                  </a:ext>
                </a:extLst>
              </a:tr>
              <a:tr h="184150">
                <a:tc>
                  <a:txBody>
                    <a:bodyPr/>
                    <a:lstStyle/>
                    <a:p>
                      <a:pPr algn="l" fontAlgn="b"/>
                      <a:r>
                        <a:rPr lang="en-US" sz="1100" u="none" strike="noStrike">
                          <a:effectLst/>
                        </a:rPr>
                        <a:t>Canada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13150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55087069"/>
                  </a:ext>
                </a:extLst>
              </a:tr>
              <a:tr h="184150">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67534</a:t>
                      </a:r>
                      <a:endParaRPr lang="en-US"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9828309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712574217"/>
              </p:ext>
            </p:extLst>
          </p:nvPr>
        </p:nvGraphicFramePr>
        <p:xfrm>
          <a:off x="392499" y="3209069"/>
          <a:ext cx="3213100" cy="147320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val="982010553"/>
                    </a:ext>
                  </a:extLst>
                </a:gridCol>
                <a:gridCol w="1701800">
                  <a:extLst>
                    <a:ext uri="{9D8B030D-6E8A-4147-A177-3AD203B41FA5}">
                      <a16:colId xmlns:a16="http://schemas.microsoft.com/office/drawing/2014/main" val="2810269900"/>
                    </a:ext>
                  </a:extLst>
                </a:gridCol>
              </a:tblGrid>
              <a:tr h="184150">
                <a:tc>
                  <a:txBody>
                    <a:bodyPr/>
                    <a:lstStyle/>
                    <a:p>
                      <a:pPr algn="l" fontAlgn="b"/>
                      <a:r>
                        <a:rPr lang="en-US" sz="1100" u="none" strike="noStrike">
                          <a:effectLst/>
                        </a:rPr>
                        <a:t>Product</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Sum of Manufacturing Price</a:t>
                      </a:r>
                      <a:endParaRPr lang="en-US"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04459099"/>
                  </a:ext>
                </a:extLst>
              </a:tr>
              <a:tr h="184150">
                <a:tc>
                  <a:txBody>
                    <a:bodyPr/>
                    <a:lstStyle/>
                    <a:p>
                      <a:pPr algn="l" fontAlgn="b"/>
                      <a:r>
                        <a:rPr lang="en-US" sz="1100" u="none" strike="noStrike">
                          <a:effectLst/>
                        </a:rPr>
                        <a:t>VTT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27250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99819409"/>
                  </a:ext>
                </a:extLst>
              </a:tr>
              <a:tr h="184150">
                <a:tc>
                  <a:txBody>
                    <a:bodyPr/>
                    <a:lstStyle/>
                    <a:p>
                      <a:pPr algn="l" fontAlgn="b"/>
                      <a:r>
                        <a:rPr lang="en-US" sz="1100" u="none" strike="noStrike">
                          <a:effectLst/>
                        </a:rPr>
                        <a:t>Amarilla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24440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07772556"/>
                  </a:ext>
                </a:extLst>
              </a:tr>
              <a:tr h="184150">
                <a:tc>
                  <a:txBody>
                    <a:bodyPr/>
                    <a:lstStyle/>
                    <a:p>
                      <a:pPr algn="l" fontAlgn="b"/>
                      <a:r>
                        <a:rPr lang="en-US" sz="1100" u="none" strike="noStrike">
                          <a:effectLst/>
                        </a:rPr>
                        <a:t>Velo</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13080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98056172"/>
                  </a:ext>
                </a:extLst>
              </a:tr>
              <a:tr h="184150">
                <a:tc>
                  <a:txBody>
                    <a:bodyPr/>
                    <a:lstStyle/>
                    <a:p>
                      <a:pPr algn="l" fontAlgn="b"/>
                      <a:r>
                        <a:rPr lang="en-US" sz="1100" u="none" strike="noStrike">
                          <a:effectLst/>
                        </a:rPr>
                        <a:t>Paseo</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2020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92207097"/>
                  </a:ext>
                </a:extLst>
              </a:tr>
              <a:tr h="184150">
                <a:tc>
                  <a:txBody>
                    <a:bodyPr/>
                    <a:lstStyle/>
                    <a:p>
                      <a:pPr algn="l" fontAlgn="b"/>
                      <a:r>
                        <a:rPr lang="en-US" sz="1100" u="none" strike="noStrike">
                          <a:effectLst/>
                        </a:rPr>
                        <a:t>Montana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465</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14960296"/>
                  </a:ext>
                </a:extLst>
              </a:tr>
              <a:tr h="184150">
                <a:tc>
                  <a:txBody>
                    <a:bodyPr/>
                    <a:lstStyle/>
                    <a:p>
                      <a:pPr algn="l" fontAlgn="b"/>
                      <a:r>
                        <a:rPr lang="en-US" sz="1100" u="none" strike="noStrike">
                          <a:effectLst/>
                        </a:rPr>
                        <a:t>Carretera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279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2692914"/>
                  </a:ext>
                </a:extLst>
              </a:tr>
              <a:tr h="184150">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67534</a:t>
                      </a:r>
                      <a:endParaRPr lang="en-US"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9469232"/>
                  </a:ext>
                </a:extLst>
              </a:tr>
            </a:tbl>
          </a:graphicData>
        </a:graphic>
      </p:graphicFrame>
      <p:pic>
        <p:nvPicPr>
          <p:cNvPr id="4" name="Picture 3"/>
          <p:cNvPicPr>
            <a:picLocks noChangeAspect="1"/>
          </p:cNvPicPr>
          <p:nvPr/>
        </p:nvPicPr>
        <p:blipFill>
          <a:blip r:embed="rId3"/>
          <a:stretch>
            <a:fillRect/>
          </a:stretch>
        </p:blipFill>
        <p:spPr>
          <a:xfrm>
            <a:off x="4103956" y="3143946"/>
            <a:ext cx="1458644" cy="1708437"/>
          </a:xfrm>
          <a:prstGeom prst="rect">
            <a:avLst/>
          </a:prstGeom>
        </p:spPr>
      </p:pic>
      <p:pic>
        <p:nvPicPr>
          <p:cNvPr id="6" name="Picture 5"/>
          <p:cNvPicPr>
            <a:picLocks noChangeAspect="1"/>
          </p:cNvPicPr>
          <p:nvPr/>
        </p:nvPicPr>
        <p:blipFill>
          <a:blip r:embed="rId4"/>
          <a:stretch>
            <a:fillRect/>
          </a:stretch>
        </p:blipFill>
        <p:spPr>
          <a:xfrm>
            <a:off x="5841007" y="3183603"/>
            <a:ext cx="2664183" cy="1524132"/>
          </a:xfrm>
          <a:prstGeom prst="rect">
            <a:avLst/>
          </a:prstGeom>
        </p:spPr>
      </p:pic>
      <p:graphicFrame>
        <p:nvGraphicFramePr>
          <p:cNvPr id="9" name="Chart 8"/>
          <p:cNvGraphicFramePr>
            <a:graphicFrameLocks/>
          </p:cNvGraphicFramePr>
          <p:nvPr>
            <p:extLst>
              <p:ext uri="{D42A27DB-BD31-4B8C-83A1-F6EECF244321}">
                <p14:modId xmlns:p14="http://schemas.microsoft.com/office/powerpoint/2010/main" val="144160932"/>
              </p:ext>
            </p:extLst>
          </p:nvPr>
        </p:nvGraphicFramePr>
        <p:xfrm>
          <a:off x="3909019" y="1060150"/>
          <a:ext cx="4953040" cy="2155825"/>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rgbClr val="04A57E"/>
                </a:solidFill>
                <a:latin typeface="Montserrat"/>
                <a:ea typeface="Montserrat"/>
                <a:cs typeface="Montserrat"/>
              </a:rPr>
              <a:t>Continue…</a:t>
            </a:r>
            <a:endParaRPr lang="en-US" sz="2000" dirty="0">
              <a:solidFill>
                <a:srgbClr val="04A57E"/>
              </a:solidFill>
              <a:latin typeface="Montserrat"/>
              <a:ea typeface="Montserrat"/>
              <a:cs typeface="Montserrat"/>
            </a:endParaRPr>
          </a:p>
        </p:txBody>
      </p:sp>
      <p:sp>
        <p:nvSpPr>
          <p:cNvPr id="3" name="Text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26578246"/>
              </p:ext>
            </p:extLst>
          </p:nvPr>
        </p:nvGraphicFramePr>
        <p:xfrm>
          <a:off x="662940" y="1283494"/>
          <a:ext cx="3482340" cy="2579843"/>
        </p:xfrm>
        <a:graphic>
          <a:graphicData uri="http://schemas.openxmlformats.org/drawingml/2006/table">
            <a:tbl>
              <a:tblPr>
                <a:tableStyleId>{5C22544A-7EE6-4342-B048-85BDC9FD1C3A}</a:tableStyleId>
              </a:tblPr>
              <a:tblGrid>
                <a:gridCol w="1303140">
                  <a:extLst>
                    <a:ext uri="{9D8B030D-6E8A-4147-A177-3AD203B41FA5}">
                      <a16:colId xmlns:a16="http://schemas.microsoft.com/office/drawing/2014/main" val="2094267578"/>
                    </a:ext>
                  </a:extLst>
                </a:gridCol>
                <a:gridCol w="1467401">
                  <a:extLst>
                    <a:ext uri="{9D8B030D-6E8A-4147-A177-3AD203B41FA5}">
                      <a16:colId xmlns:a16="http://schemas.microsoft.com/office/drawing/2014/main" val="2977216570"/>
                    </a:ext>
                  </a:extLst>
                </a:gridCol>
                <a:gridCol w="711799">
                  <a:extLst>
                    <a:ext uri="{9D8B030D-6E8A-4147-A177-3AD203B41FA5}">
                      <a16:colId xmlns:a16="http://schemas.microsoft.com/office/drawing/2014/main" val="3341606070"/>
                    </a:ext>
                  </a:extLst>
                </a:gridCol>
              </a:tblGrid>
              <a:tr h="368549">
                <a:tc>
                  <a:txBody>
                    <a:bodyPr/>
                    <a:lstStyle/>
                    <a:p>
                      <a:pPr algn="l" fontAlgn="b"/>
                      <a:r>
                        <a:rPr lang="en-US" sz="1100" u="none" strike="noStrike">
                          <a:effectLst/>
                        </a:rPr>
                        <a:t>Country</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Sum of Gross Sales</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Sum of Profit</a:t>
                      </a:r>
                      <a:endParaRPr lang="en-US"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71801428"/>
                  </a:ext>
                </a:extLst>
              </a:tr>
              <a:tr h="368549">
                <a:tc>
                  <a:txBody>
                    <a:bodyPr/>
                    <a:lstStyle/>
                    <a:p>
                      <a:pPr algn="l" fontAlgn="b"/>
                      <a:r>
                        <a:rPr lang="en-US" sz="1100" u="none" strike="noStrike">
                          <a:effectLst/>
                        </a:rPr>
                        <a:t>France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26081674.5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3781020.78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25120441"/>
                  </a:ext>
                </a:extLst>
              </a:tr>
              <a:tr h="368549">
                <a:tc>
                  <a:txBody>
                    <a:bodyPr/>
                    <a:lstStyle/>
                    <a:p>
                      <a:pPr algn="l" fontAlgn="b"/>
                      <a:r>
                        <a:rPr lang="en-US" sz="1100" u="none" strike="noStrike">
                          <a:effectLst/>
                        </a:rPr>
                        <a:t>Germany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24921467.5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3680388.82</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7118987"/>
                  </a:ext>
                </a:extLst>
              </a:tr>
              <a:tr h="368549">
                <a:tc>
                  <a:txBody>
                    <a:bodyPr/>
                    <a:lstStyle/>
                    <a:p>
                      <a:pPr algn="l" fontAlgn="b"/>
                      <a:r>
                        <a:rPr lang="en-US" sz="1100" u="none" strike="noStrike">
                          <a:effectLst/>
                        </a:rPr>
                        <a:t>Canada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26932163.5</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3529228.885</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5156516"/>
                  </a:ext>
                </a:extLst>
              </a:tr>
              <a:tr h="368549">
                <a:tc>
                  <a:txBody>
                    <a:bodyPr/>
                    <a:lstStyle/>
                    <a:p>
                      <a:pPr algn="l" fontAlgn="b"/>
                      <a:r>
                        <a:rPr lang="en-US" sz="1100" u="none" strike="noStrike">
                          <a:effectLst/>
                        </a:rPr>
                        <a:t>United States of America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27269358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2995540.665</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55644630"/>
                  </a:ext>
                </a:extLst>
              </a:tr>
              <a:tr h="368549">
                <a:tc>
                  <a:txBody>
                    <a:bodyPr/>
                    <a:lstStyle/>
                    <a:p>
                      <a:pPr algn="l" fontAlgn="b"/>
                      <a:r>
                        <a:rPr lang="en-US" sz="1100" u="none" strike="noStrike">
                          <a:effectLst/>
                        </a:rPr>
                        <a:t>Mexico</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22726935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2907523.11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19822944"/>
                  </a:ext>
                </a:extLst>
              </a:tr>
              <a:tr h="368549">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127931598.5</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16893702.26</a:t>
                      </a:r>
                      <a:endParaRPr lang="en-US"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92492101"/>
                  </a:ext>
                </a:extLst>
              </a:tr>
            </a:tbl>
          </a:graphicData>
        </a:graphic>
      </p:graphicFrame>
      <p:graphicFrame>
        <p:nvGraphicFramePr>
          <p:cNvPr id="5" name="Chart 4"/>
          <p:cNvGraphicFramePr>
            <a:graphicFrameLocks/>
          </p:cNvGraphicFramePr>
          <p:nvPr>
            <p:extLst>
              <p:ext uri="{D42A27DB-BD31-4B8C-83A1-F6EECF244321}">
                <p14:modId xmlns:p14="http://schemas.microsoft.com/office/powerpoint/2010/main" val="670183178"/>
              </p:ext>
            </p:extLst>
          </p:nvPr>
        </p:nvGraphicFramePr>
        <p:xfrm>
          <a:off x="4599189" y="1200944"/>
          <a:ext cx="4335463"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12780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1700" y="288351"/>
            <a:ext cx="8520600" cy="572700"/>
          </a:xfrm>
        </p:spPr>
        <p:txBody>
          <a:bodyPr>
            <a:normAutofit fontScale="90000"/>
          </a:bodyPr>
          <a:lstStyle/>
          <a:p>
            <a:r>
              <a:rPr lang="en-US" sz="2200" dirty="0">
                <a:solidFill>
                  <a:srgbClr val="04A57E"/>
                </a:solidFill>
                <a:latin typeface="Montserrat"/>
                <a:ea typeface="Montserrat"/>
                <a:cs typeface="Montserrat"/>
              </a:rPr>
              <a:t>Continue</a:t>
            </a:r>
            <a:r>
              <a:rPr lang="en-US" dirty="0" smtClean="0"/>
              <a:t>…</a:t>
            </a:r>
            <a:endParaRPr lang="en-US" dirty="0"/>
          </a:p>
        </p:txBody>
      </p:sp>
      <p:sp>
        <p:nvSpPr>
          <p:cNvPr id="3" name="Text Placeholder 2"/>
          <p:cNvSpPr>
            <a:spLocks noGrp="1"/>
          </p:cNvSpPr>
          <p:nvPr>
            <p:ph type="body" idx="1"/>
          </p:nvPr>
        </p:nvSpPr>
        <p:spPr>
          <a:xfrm>
            <a:off x="311700" y="793898"/>
            <a:ext cx="8520600" cy="4288465"/>
          </a:xfrm>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15111424"/>
              </p:ext>
            </p:extLst>
          </p:nvPr>
        </p:nvGraphicFramePr>
        <p:xfrm>
          <a:off x="670560" y="1280160"/>
          <a:ext cx="2336800" cy="128905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val="559931305"/>
                    </a:ext>
                  </a:extLst>
                </a:gridCol>
                <a:gridCol w="825500">
                  <a:extLst>
                    <a:ext uri="{9D8B030D-6E8A-4147-A177-3AD203B41FA5}">
                      <a16:colId xmlns:a16="http://schemas.microsoft.com/office/drawing/2014/main" val="2250302157"/>
                    </a:ext>
                  </a:extLst>
                </a:gridCol>
              </a:tblGrid>
              <a:tr h="184150">
                <a:tc>
                  <a:txBody>
                    <a:bodyPr/>
                    <a:lstStyle/>
                    <a:p>
                      <a:pPr algn="l" fontAlgn="b"/>
                      <a:r>
                        <a:rPr lang="en-US" sz="1100" u="none" strike="noStrike" dirty="0">
                          <a:effectLst/>
                        </a:rPr>
                        <a:t>Country</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Sum of COGS</a:t>
                      </a:r>
                      <a:endParaRPr lang="en-US"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79086781"/>
                  </a:ext>
                </a:extLst>
              </a:tr>
              <a:tr h="184150">
                <a:tc>
                  <a:txBody>
                    <a:bodyPr/>
                    <a:lstStyle/>
                    <a:p>
                      <a:pPr algn="l" fontAlgn="b"/>
                      <a:r>
                        <a:rPr lang="en-US" sz="1100" u="none" strike="noStrike">
                          <a:effectLst/>
                        </a:rPr>
                        <a:t>United States of America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21.64%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37047847"/>
                  </a:ext>
                </a:extLst>
              </a:tr>
              <a:tr h="184150">
                <a:tc>
                  <a:txBody>
                    <a:bodyPr/>
                    <a:lstStyle/>
                    <a:p>
                      <a:pPr algn="l" fontAlgn="b"/>
                      <a:r>
                        <a:rPr lang="en-US" sz="1100" u="none" strike="noStrike">
                          <a:effectLst/>
                        </a:rPr>
                        <a:t>Canada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20.97%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83822646"/>
                  </a:ext>
                </a:extLst>
              </a:tr>
              <a:tr h="184150">
                <a:tc>
                  <a:txBody>
                    <a:bodyPr/>
                    <a:lstStyle/>
                    <a:p>
                      <a:pPr algn="l" fontAlgn="b"/>
                      <a:r>
                        <a:rPr lang="en-US" sz="1100" u="none" strike="noStrike">
                          <a:effectLst/>
                        </a:rPr>
                        <a:t>France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20.20%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51564246"/>
                  </a:ext>
                </a:extLst>
              </a:tr>
              <a:tr h="184150">
                <a:tc>
                  <a:txBody>
                    <a:bodyPr/>
                    <a:lstStyle/>
                    <a:p>
                      <a:pPr algn="l" fontAlgn="b"/>
                      <a:r>
                        <a:rPr lang="en-US" sz="1100" u="none" strike="noStrike">
                          <a:effectLst/>
                        </a:rPr>
                        <a:t>Germany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19.47%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81845377"/>
                  </a:ext>
                </a:extLst>
              </a:tr>
              <a:tr h="184150">
                <a:tc>
                  <a:txBody>
                    <a:bodyPr/>
                    <a:lstStyle/>
                    <a:p>
                      <a:pPr algn="l" fontAlgn="b"/>
                      <a:r>
                        <a:rPr lang="en-US" sz="1100" u="none" strike="noStrike">
                          <a:effectLst/>
                        </a:rPr>
                        <a:t>Mexico</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17.72%</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15349494"/>
                  </a:ext>
                </a:extLst>
              </a:tr>
              <a:tr h="184150">
                <a:tc>
                  <a:txBody>
                    <a:bodyPr/>
                    <a:lstStyle/>
                    <a:p>
                      <a:pPr algn="l" fontAlgn="b"/>
                      <a:r>
                        <a:rPr lang="en-US" sz="1100" u="none" strike="noStrike" dirty="0">
                          <a:effectLst/>
                        </a:rPr>
                        <a:t>Grand Total</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100.00%</a:t>
                      </a:r>
                      <a:endParaRPr lang="en-US"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90924273"/>
                  </a:ext>
                </a:extLst>
              </a:tr>
            </a:tbl>
          </a:graphicData>
        </a:graphic>
      </p:graphicFrame>
      <p:graphicFrame>
        <p:nvGraphicFramePr>
          <p:cNvPr id="5" name="Chart 4"/>
          <p:cNvGraphicFramePr>
            <a:graphicFrameLocks/>
          </p:cNvGraphicFramePr>
          <p:nvPr>
            <p:extLst>
              <p:ext uri="{D42A27DB-BD31-4B8C-83A1-F6EECF244321}">
                <p14:modId xmlns:p14="http://schemas.microsoft.com/office/powerpoint/2010/main" val="2018604630"/>
              </p:ext>
            </p:extLst>
          </p:nvPr>
        </p:nvGraphicFramePr>
        <p:xfrm>
          <a:off x="3219943" y="985993"/>
          <a:ext cx="4759105" cy="15055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85374877"/>
              </p:ext>
            </p:extLst>
          </p:nvPr>
        </p:nvGraphicFramePr>
        <p:xfrm>
          <a:off x="670560" y="3152234"/>
          <a:ext cx="3416300" cy="1289050"/>
        </p:xfrm>
        <a:graphic>
          <a:graphicData uri="http://schemas.openxmlformats.org/drawingml/2006/table">
            <a:tbl>
              <a:tblPr>
                <a:tableStyleId>{5C22544A-7EE6-4342-B048-85BDC9FD1C3A}</a:tableStyleId>
              </a:tblPr>
              <a:tblGrid>
                <a:gridCol w="1511300">
                  <a:extLst>
                    <a:ext uri="{9D8B030D-6E8A-4147-A177-3AD203B41FA5}">
                      <a16:colId xmlns:a16="http://schemas.microsoft.com/office/drawing/2014/main" val="699007830"/>
                    </a:ext>
                  </a:extLst>
                </a:gridCol>
                <a:gridCol w="1079500">
                  <a:extLst>
                    <a:ext uri="{9D8B030D-6E8A-4147-A177-3AD203B41FA5}">
                      <a16:colId xmlns:a16="http://schemas.microsoft.com/office/drawing/2014/main" val="2107297628"/>
                    </a:ext>
                  </a:extLst>
                </a:gridCol>
                <a:gridCol w="825500">
                  <a:extLst>
                    <a:ext uri="{9D8B030D-6E8A-4147-A177-3AD203B41FA5}">
                      <a16:colId xmlns:a16="http://schemas.microsoft.com/office/drawing/2014/main" val="650618260"/>
                    </a:ext>
                  </a:extLst>
                </a:gridCol>
              </a:tblGrid>
              <a:tr h="184150">
                <a:tc>
                  <a:txBody>
                    <a:bodyPr/>
                    <a:lstStyle/>
                    <a:p>
                      <a:pPr algn="l" fontAlgn="b"/>
                      <a:r>
                        <a:rPr lang="en-US" sz="1100" u="none" strike="noStrike">
                          <a:effectLst/>
                        </a:rPr>
                        <a:t>Country</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Sum of Discounts</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Sum of Profit</a:t>
                      </a:r>
                      <a:endParaRPr lang="en-US"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14257711"/>
                  </a:ext>
                </a:extLst>
              </a:tr>
              <a:tr h="184150">
                <a:tc>
                  <a:txBody>
                    <a:bodyPr/>
                    <a:lstStyle/>
                    <a:p>
                      <a:pPr algn="l" fontAlgn="b"/>
                      <a:r>
                        <a:rPr lang="en-US" sz="1100" u="none" strike="noStrike">
                          <a:effectLst/>
                        </a:rPr>
                        <a:t>France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18.77%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22.38%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9935412"/>
                  </a:ext>
                </a:extLst>
              </a:tr>
              <a:tr h="184150">
                <a:tc>
                  <a:txBody>
                    <a:bodyPr/>
                    <a:lstStyle/>
                    <a:p>
                      <a:pPr algn="l" fontAlgn="b"/>
                      <a:r>
                        <a:rPr lang="en-US" sz="1100" u="none" strike="noStrike">
                          <a:effectLst/>
                        </a:rPr>
                        <a:t>Germany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15.38%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21.79%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35944117"/>
                  </a:ext>
                </a:extLst>
              </a:tr>
              <a:tr h="184150">
                <a:tc>
                  <a:txBody>
                    <a:bodyPr/>
                    <a:lstStyle/>
                    <a:p>
                      <a:pPr algn="l" fontAlgn="b"/>
                      <a:r>
                        <a:rPr lang="en-US" sz="1100" u="none" strike="noStrike">
                          <a:effectLst/>
                        </a:rPr>
                        <a:t>Canada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22.21%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20.89%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92222741"/>
                  </a:ext>
                </a:extLst>
              </a:tr>
              <a:tr h="184150">
                <a:tc>
                  <a:txBody>
                    <a:bodyPr/>
                    <a:lstStyle/>
                    <a:p>
                      <a:pPr algn="l" fontAlgn="b"/>
                      <a:r>
                        <a:rPr lang="en-US" sz="1100" u="none" strike="noStrike">
                          <a:effectLst/>
                        </a:rPr>
                        <a:t>United States of America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24.33%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17.73%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51355824"/>
                  </a:ext>
                </a:extLst>
              </a:tr>
              <a:tr h="184150">
                <a:tc>
                  <a:txBody>
                    <a:bodyPr/>
                    <a:lstStyle/>
                    <a:p>
                      <a:pPr algn="l" fontAlgn="b"/>
                      <a:r>
                        <a:rPr lang="en-US" sz="1100" u="none" strike="noStrike">
                          <a:effectLst/>
                        </a:rPr>
                        <a:t>Mexico</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19.31%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17.21%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87232703"/>
                  </a:ext>
                </a:extLst>
              </a:tr>
              <a:tr h="184150">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100.00%</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100.00%</a:t>
                      </a:r>
                      <a:endParaRPr lang="en-US"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02058681"/>
                  </a:ext>
                </a:extLst>
              </a:tr>
            </a:tbl>
          </a:graphicData>
        </a:graphic>
      </p:graphicFrame>
      <p:graphicFrame>
        <p:nvGraphicFramePr>
          <p:cNvPr id="8" name="Chart 7"/>
          <p:cNvGraphicFramePr>
            <a:graphicFrameLocks/>
          </p:cNvGraphicFramePr>
          <p:nvPr>
            <p:extLst>
              <p:ext uri="{D42A27DB-BD31-4B8C-83A1-F6EECF244321}">
                <p14:modId xmlns:p14="http://schemas.microsoft.com/office/powerpoint/2010/main" val="1933031324"/>
              </p:ext>
            </p:extLst>
          </p:nvPr>
        </p:nvGraphicFramePr>
        <p:xfrm>
          <a:off x="4216765" y="2793300"/>
          <a:ext cx="4806733" cy="20773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61098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861611" y="280367"/>
            <a:ext cx="4792838" cy="687821"/>
          </a:xfrm>
          <a:prstGeom prst="rect">
            <a:avLst/>
          </a:prstGeom>
          <a:noFill/>
          <a:ln>
            <a:noFill/>
          </a:ln>
        </p:spPr>
        <p:txBody>
          <a:bodyPr spcFirstLastPara="1" vert="horz" wrap="square" lIns="51427" tIns="51427" rIns="51427" bIns="51427" rtlCol="0" anchor="t" anchorCtr="0">
            <a:noAutofit/>
          </a:bodyPr>
          <a:lstStyle/>
          <a:p>
            <a:r>
              <a:rPr lang="en" sz="2400" b="1" dirty="0">
                <a:solidFill>
                  <a:srgbClr val="04A57E"/>
                </a:solidFill>
                <a:latin typeface="Montserrat"/>
                <a:ea typeface="Montserrat"/>
                <a:cs typeface="Montserrat"/>
                <a:sym typeface="Montserrat"/>
              </a:rPr>
              <a:t>Insert the given data into the SQL server</a:t>
            </a:r>
            <a:endParaRPr sz="2400" b="1" dirty="0">
              <a:solidFill>
                <a:srgbClr val="04A57E"/>
              </a:solidFill>
              <a:latin typeface="Montserrat"/>
              <a:ea typeface="Montserrat"/>
              <a:cs typeface="Montserrat"/>
              <a:sym typeface="Montserrat"/>
            </a:endParaRPr>
          </a:p>
        </p:txBody>
      </p:sp>
      <p:sp>
        <p:nvSpPr>
          <p:cNvPr id="99" name="Google Shape;99;p20"/>
          <p:cNvSpPr txBox="1">
            <a:spLocks noGrp="1"/>
          </p:cNvSpPr>
          <p:nvPr>
            <p:ph type="body" idx="1"/>
          </p:nvPr>
        </p:nvSpPr>
        <p:spPr>
          <a:xfrm>
            <a:off x="683879" y="1068081"/>
            <a:ext cx="6284540" cy="2795719"/>
          </a:xfrm>
          <a:prstGeom prst="rect">
            <a:avLst/>
          </a:prstGeom>
          <a:noFill/>
          <a:ln>
            <a:noFill/>
          </a:ln>
        </p:spPr>
        <p:txBody>
          <a:bodyPr spcFirstLastPara="1" vert="horz" wrap="square" lIns="51427" tIns="51427" rIns="51427" bIns="51427" rtlCol="0" anchor="t" anchorCtr="0">
            <a:normAutofit/>
          </a:bodyPr>
          <a:lstStyle/>
          <a:p>
            <a:pPr marL="0" indent="0">
              <a:buNone/>
            </a:pPr>
            <a:r>
              <a:rPr lang="en" sz="1600" dirty="0" smtClean="0">
                <a:latin typeface="Montserrat"/>
                <a:ea typeface="Montserrat"/>
                <a:cs typeface="Montserrat"/>
                <a:sym typeface="Montserrat"/>
              </a:rPr>
              <a:t>To import excel data into sql server we have to do the following tasks which is as follow:-</a:t>
            </a:r>
          </a:p>
          <a:p>
            <a:pPr marL="0" indent="0">
              <a:buNone/>
            </a:pPr>
            <a:endParaRPr sz="1600" dirty="0">
              <a:latin typeface="Montserrat"/>
              <a:ea typeface="Montserrat"/>
              <a:cs typeface="Montserrat"/>
              <a:sym typeface="Montserrat"/>
            </a:endParaRPr>
          </a:p>
          <a:p>
            <a:pPr marL="0" indent="0">
              <a:buNone/>
            </a:pPr>
            <a:endParaRPr sz="1600" dirty="0">
              <a:latin typeface="Montserrat"/>
              <a:ea typeface="Montserrat"/>
              <a:cs typeface="Montserrat"/>
              <a:sym typeface="Montserrat"/>
            </a:endParaRPr>
          </a:p>
          <a:p>
            <a:pPr marL="0" indent="0">
              <a:buNone/>
            </a:pPr>
            <a:endParaRPr sz="1600" dirty="0">
              <a:latin typeface="Montserrat"/>
              <a:ea typeface="Montserrat"/>
              <a:cs typeface="Montserrat"/>
              <a:sym typeface="Montserrat"/>
            </a:endParaRPr>
          </a:p>
        </p:txBody>
      </p:sp>
      <p:graphicFrame>
        <p:nvGraphicFramePr>
          <p:cNvPr id="4" name="Diagram 3"/>
          <p:cNvGraphicFramePr/>
          <p:nvPr>
            <p:extLst>
              <p:ext uri="{D42A27DB-BD31-4B8C-83A1-F6EECF244321}">
                <p14:modId xmlns:p14="http://schemas.microsoft.com/office/powerpoint/2010/main" val="4135604424"/>
              </p:ext>
            </p:extLst>
          </p:nvPr>
        </p:nvGraphicFramePr>
        <p:xfrm>
          <a:off x="502023" y="968188"/>
          <a:ext cx="800420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612</TotalTime>
  <Words>735</Words>
  <Application>Microsoft Office PowerPoint</Application>
  <PresentationFormat>On-screen Show (16:9)</PresentationFormat>
  <Paragraphs>160</Paragraphs>
  <Slides>13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Wingdings 3</vt:lpstr>
      <vt:lpstr>Montserrat</vt:lpstr>
      <vt:lpstr>Montserrat SemiBold</vt:lpstr>
      <vt:lpstr>Tw Cen MT Condensed</vt:lpstr>
      <vt:lpstr>Calibri</vt:lpstr>
      <vt:lpstr>Tw Cen MT</vt:lpstr>
      <vt:lpstr>Arial</vt:lpstr>
      <vt:lpstr>Integral</vt:lpstr>
      <vt:lpstr>PowerPoint Presentation</vt:lpstr>
      <vt:lpstr>PowerPoint Presentation</vt:lpstr>
      <vt:lpstr>Data Exploration </vt:lpstr>
      <vt:lpstr>Statistical Analysis using Excel</vt:lpstr>
      <vt:lpstr>Continue…</vt:lpstr>
      <vt:lpstr>Graphical Analysis using Excel</vt:lpstr>
      <vt:lpstr>Continue…</vt:lpstr>
      <vt:lpstr>Continue…</vt:lpstr>
      <vt:lpstr>Insert the given data into the SQL server</vt:lpstr>
      <vt:lpstr>Continue…..</vt:lpstr>
      <vt:lpstr>Continue….</vt:lpstr>
      <vt:lpstr>Interactive Dashboard by using visualization tools</vt:lpstr>
      <vt:lpstr>Conclusion and Inferences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Desire</cp:lastModifiedBy>
  <cp:revision>25</cp:revision>
  <dcterms:modified xsi:type="dcterms:W3CDTF">2023-02-07T18:17:27Z</dcterms:modified>
</cp:coreProperties>
</file>