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15"/>
  </p:notesMasterIdLst>
  <p:sldIdLst>
    <p:sldId id="256" r:id="rId3"/>
    <p:sldId id="257" r:id="rId4"/>
    <p:sldId id="258" r:id="rId5"/>
    <p:sldId id="263" r:id="rId6"/>
    <p:sldId id="264" r:id="rId7"/>
    <p:sldId id="259" r:id="rId8"/>
    <p:sldId id="265" r:id="rId9"/>
    <p:sldId id="266" r:id="rId10"/>
    <p:sldId id="260" r:id="rId11"/>
    <p:sldId id="261" r:id="rId12"/>
    <p:sldId id="267" r:id="rId13"/>
    <p:sldId id="262" r:id="rId14"/>
  </p:sldIdLst>
  <p:sldSz cx="9144000" cy="5143500" type="screen16x9"/>
  <p:notesSz cx="6858000" cy="9144000"/>
  <p:embeddedFontLst>
    <p:embeddedFont>
      <p:font typeface="Montserrat SemiBold" panose="020B0604020202020204" charset="0"/>
      <p:regular r:id="rId16"/>
      <p:bold r:id="rId17"/>
      <p:italic r:id="rId18"/>
      <p:boldItalic r:id="rId19"/>
    </p:embeddedFont>
    <p:embeddedFont>
      <p:font typeface="Source Code Pro" panose="020B0604020202020204" charset="0"/>
      <p:regular r:id="rId20"/>
      <p:bold r:id="rId21"/>
      <p:italic r:id="rId22"/>
      <p:boldItalic r:id="rId23"/>
    </p:embeddedFont>
    <p:embeddedFont>
      <p:font typeface="Montserrat"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716c57d0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 name="Google Shape;62;g1716c57d09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716c57d096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 name="Google Shape;71;g1716c57d096_0_1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716c57d09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1716c57d096_0_1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0390a7b07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g20390a7b072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716c57d096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1716c57d096_0_1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716c57d096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g1716c57d096_0_1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716c57d096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g1716c57d096_0_2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4200"/>
              <a:buNone/>
              <a:defRPr/>
            </a:lvl1pPr>
            <a:lvl2pPr lvl="1" algn="l" rtl="0">
              <a:lnSpc>
                <a:spcPct val="100000"/>
              </a:lnSpc>
              <a:spcBef>
                <a:spcPts val="0"/>
              </a:spcBef>
              <a:spcAft>
                <a:spcPts val="0"/>
              </a:spcAft>
              <a:buSzPts val="4200"/>
              <a:buNone/>
              <a:defRPr/>
            </a:lvl2pPr>
            <a:lvl3pPr lvl="2" algn="l" rtl="0">
              <a:lnSpc>
                <a:spcPct val="100000"/>
              </a:lnSpc>
              <a:spcBef>
                <a:spcPts val="0"/>
              </a:spcBef>
              <a:spcAft>
                <a:spcPts val="0"/>
              </a:spcAft>
              <a:buSzPts val="4200"/>
              <a:buNone/>
              <a:defRPr/>
            </a:lvl3pPr>
            <a:lvl4pPr lvl="3" algn="l" rtl="0">
              <a:lnSpc>
                <a:spcPct val="100000"/>
              </a:lnSpc>
              <a:spcBef>
                <a:spcPts val="0"/>
              </a:spcBef>
              <a:spcAft>
                <a:spcPts val="0"/>
              </a:spcAft>
              <a:buSzPts val="4200"/>
              <a:buNone/>
              <a:defRPr/>
            </a:lvl4pPr>
            <a:lvl5pPr lvl="4" algn="l" rtl="0">
              <a:lnSpc>
                <a:spcPct val="100000"/>
              </a:lnSpc>
              <a:spcBef>
                <a:spcPts val="0"/>
              </a:spcBef>
              <a:spcAft>
                <a:spcPts val="0"/>
              </a:spcAft>
              <a:buSzPts val="4200"/>
              <a:buNone/>
              <a:defRPr/>
            </a:lvl5pPr>
            <a:lvl6pPr lvl="5" algn="l" rtl="0">
              <a:lnSpc>
                <a:spcPct val="100000"/>
              </a:lnSpc>
              <a:spcBef>
                <a:spcPts val="0"/>
              </a:spcBef>
              <a:spcAft>
                <a:spcPts val="0"/>
              </a:spcAft>
              <a:buSzPts val="4200"/>
              <a:buNone/>
              <a:defRPr/>
            </a:lvl6pPr>
            <a:lvl7pPr lvl="6" algn="l" rtl="0">
              <a:lnSpc>
                <a:spcPct val="100000"/>
              </a:lnSpc>
              <a:spcBef>
                <a:spcPts val="0"/>
              </a:spcBef>
              <a:spcAft>
                <a:spcPts val="0"/>
              </a:spcAft>
              <a:buSzPts val="4200"/>
              <a:buNone/>
              <a:defRPr/>
            </a:lvl7pPr>
            <a:lvl8pPr lvl="7" algn="l" rtl="0">
              <a:lnSpc>
                <a:spcPct val="100000"/>
              </a:lnSpc>
              <a:spcBef>
                <a:spcPts val="0"/>
              </a:spcBef>
              <a:spcAft>
                <a:spcPts val="0"/>
              </a:spcAft>
              <a:buSzPts val="4200"/>
              <a:buNone/>
              <a:defRPr/>
            </a:lvl8pPr>
            <a:lvl9pPr lvl="8" algn="l" rtl="0">
              <a:lnSpc>
                <a:spcPct val="100000"/>
              </a:lnSpc>
              <a:spcBef>
                <a:spcPts val="0"/>
              </a:spcBef>
              <a:spcAft>
                <a:spcPts val="0"/>
              </a:spcAft>
              <a:buSzPts val="4200"/>
              <a:buNone/>
              <a:defRPr/>
            </a:lvl9pPr>
          </a:lstStyle>
          <a:p>
            <a:endParaRPr/>
          </a:p>
        </p:txBody>
      </p:sp>
      <p:sp>
        <p:nvSpPr>
          <p:cNvPr id="58" name="Google Shape;58;p14"/>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gn="l" rtl="0">
              <a:lnSpc>
                <a:spcPct val="100000"/>
              </a:lnSpc>
              <a:spcBef>
                <a:spcPts val="0"/>
              </a:spcBef>
              <a:spcAft>
                <a:spcPts val="0"/>
              </a:spcAft>
              <a:buSzPts val="1800"/>
              <a:buChar char="●"/>
              <a:defRPr/>
            </a:lvl1pPr>
            <a:lvl2pPr marL="914400" lvl="1" indent="-317500" algn="l" rtl="0">
              <a:lnSpc>
                <a:spcPct val="100000"/>
              </a:lnSpc>
              <a:spcBef>
                <a:spcPts val="0"/>
              </a:spcBef>
              <a:spcAft>
                <a:spcPts val="0"/>
              </a:spcAft>
              <a:buSzPts val="1400"/>
              <a:buChar char="○"/>
              <a:defRPr/>
            </a:lvl2pPr>
            <a:lvl3pPr marL="1371600" lvl="2" indent="-317500" algn="l" rtl="0">
              <a:lnSpc>
                <a:spcPct val="100000"/>
              </a:lnSpc>
              <a:spcBef>
                <a:spcPts val="0"/>
              </a:spcBef>
              <a:spcAft>
                <a:spcPts val="0"/>
              </a:spcAft>
              <a:buSzPts val="1400"/>
              <a:buChar char="■"/>
              <a:defRPr/>
            </a:lvl3pPr>
            <a:lvl4pPr marL="1828800" lvl="3" indent="-317500" algn="l" rtl="0">
              <a:lnSpc>
                <a:spcPct val="100000"/>
              </a:lnSpc>
              <a:spcBef>
                <a:spcPts val="0"/>
              </a:spcBef>
              <a:spcAft>
                <a:spcPts val="0"/>
              </a:spcAft>
              <a:buSzPts val="1400"/>
              <a:buChar char="●"/>
              <a:defRPr/>
            </a:lvl4pPr>
            <a:lvl5pPr marL="2286000" lvl="4" indent="-317500" algn="l" rtl="0">
              <a:lnSpc>
                <a:spcPct val="100000"/>
              </a:lnSpc>
              <a:spcBef>
                <a:spcPts val="0"/>
              </a:spcBef>
              <a:spcAft>
                <a:spcPts val="0"/>
              </a:spcAft>
              <a:buSzPts val="1400"/>
              <a:buChar char="○"/>
              <a:defRPr/>
            </a:lvl5pPr>
            <a:lvl6pPr marL="2743200" lvl="5" indent="-317500" algn="l" rtl="0">
              <a:lnSpc>
                <a:spcPct val="100000"/>
              </a:lnSpc>
              <a:spcBef>
                <a:spcPts val="0"/>
              </a:spcBef>
              <a:spcAft>
                <a:spcPts val="0"/>
              </a:spcAft>
              <a:buSzPts val="1400"/>
              <a:buChar char="■"/>
              <a:defRPr/>
            </a:lvl6pPr>
            <a:lvl7pPr marL="3200400" lvl="6" indent="-317500" algn="l" rtl="0">
              <a:lnSpc>
                <a:spcPct val="100000"/>
              </a:lnSpc>
              <a:spcBef>
                <a:spcPts val="0"/>
              </a:spcBef>
              <a:spcAft>
                <a:spcPts val="0"/>
              </a:spcAft>
              <a:buSzPts val="1400"/>
              <a:buChar char="●"/>
              <a:defRPr/>
            </a:lvl7pPr>
            <a:lvl8pPr marL="3657600" lvl="7" indent="-317500" algn="l" rtl="0">
              <a:lnSpc>
                <a:spcPct val="100000"/>
              </a:lnSpc>
              <a:spcBef>
                <a:spcPts val="0"/>
              </a:spcBef>
              <a:spcAft>
                <a:spcPts val="0"/>
              </a:spcAft>
              <a:buSzPts val="1400"/>
              <a:buChar char="○"/>
              <a:defRPr/>
            </a:lvl8pPr>
            <a:lvl9pPr marL="4114800" lvl="8" indent="-317500" algn="l" rtl="0">
              <a:lnSpc>
                <a:spcPct val="100000"/>
              </a:lnSpc>
              <a:spcBef>
                <a:spcPts val="0"/>
              </a:spcBef>
              <a:spcAft>
                <a:spcPts val="0"/>
              </a:spcAft>
              <a:buSzPts val="1400"/>
              <a:buChar char="■"/>
              <a:defRPr/>
            </a:lvl9pPr>
          </a:lstStyle>
          <a:p>
            <a:endParaRPr/>
          </a:p>
        </p:txBody>
      </p:sp>
      <p:sp>
        <p:nvSpPr>
          <p:cNvPr id="59" name="Google Shape;59;p14"/>
          <p:cNvSpPr txBox="1">
            <a:spLocks noGrp="1"/>
          </p:cNvSpPr>
          <p:nvPr>
            <p:ph type="sldNum" idx="12"/>
          </p:nvPr>
        </p:nvSpPr>
        <p:spPr>
          <a:xfrm>
            <a:off x="8472487" y="4662487"/>
            <a:ext cx="5493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1pPr>
            <a:lvl2pPr marL="0" marR="0" lvl="1"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2pPr>
            <a:lvl3pPr marL="0" marR="0" lvl="2"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3pPr>
            <a:lvl4pPr marL="0" marR="0" lvl="3"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4pPr>
            <a:lvl5pPr marL="0" marR="0" lvl="4"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5pPr>
            <a:lvl6pPr marL="0" marR="0" lvl="5"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6pPr>
            <a:lvl7pPr marL="0" marR="0" lvl="6"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7pPr>
            <a:lvl8pPr marL="0" marR="0" lvl="7"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8pPr>
            <a:lvl9pPr marL="0" marR="0" lvl="8"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p:nvPr/>
        </p:nvSpPr>
        <p:spPr>
          <a:xfrm>
            <a:off x="0" y="7937"/>
            <a:ext cx="9144000" cy="743100"/>
          </a:xfrm>
          <a:prstGeom prst="rect">
            <a:avLst/>
          </a:prstGeom>
          <a:solidFill>
            <a:srgbClr val="E6F6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2" name="Google Shape;52;p13"/>
          <p:cNvPicPr preferRelativeResize="0"/>
          <p:nvPr/>
        </p:nvPicPr>
        <p:blipFill rotWithShape="1">
          <a:blip r:embed="rId3">
            <a:alphaModFix/>
          </a:blip>
          <a:srcRect b="24766"/>
          <a:stretch/>
        </p:blipFill>
        <p:spPr>
          <a:xfrm>
            <a:off x="7591425" y="276225"/>
            <a:ext cx="1196974" cy="206375"/>
          </a:xfrm>
          <a:prstGeom prst="rect">
            <a:avLst/>
          </a:prstGeom>
          <a:noFill/>
          <a:ln>
            <a:noFill/>
          </a:ln>
        </p:spPr>
      </p:pic>
      <p:sp>
        <p:nvSpPr>
          <p:cNvPr id="53" name="Google Shape;53;p13"/>
          <p:cNvSpPr txBox="1">
            <a:spLocks noGrp="1"/>
          </p:cNvSpPr>
          <p:nvPr>
            <p:ph type="title"/>
          </p:nvPr>
        </p:nvSpPr>
        <p:spPr>
          <a:xfrm>
            <a:off x="311150" y="292100"/>
            <a:ext cx="8521800" cy="801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13"/>
          <p:cNvSpPr txBox="1">
            <a:spLocks noGrp="1"/>
          </p:cNvSpPr>
          <p:nvPr>
            <p:ph type="body" idx="1"/>
          </p:nvPr>
        </p:nvSpPr>
        <p:spPr>
          <a:xfrm>
            <a:off x="311150" y="1228725"/>
            <a:ext cx="8521800" cy="33402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8472487" y="4662487"/>
            <a:ext cx="5493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1pPr>
            <a:lvl2pPr marL="0" marR="0" lvl="1"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2pPr>
            <a:lvl3pPr marL="0" marR="0" lvl="2"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3pPr>
            <a:lvl4pPr marL="0" marR="0" lvl="3"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4pPr>
            <a:lvl5pPr marL="0" marR="0" lvl="4"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5pPr>
            <a:lvl6pPr marL="0" marR="0" lvl="5"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6pPr>
            <a:lvl7pPr marL="0" marR="0" lvl="6"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7pPr>
            <a:lvl8pPr marL="0" marR="0" lvl="7"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8pPr>
            <a:lvl9pPr marL="0" marR="0" lvl="8" indent="0" algn="r" rtl="0">
              <a:lnSpc>
                <a:spcPct val="100000"/>
              </a:lnSpc>
              <a:spcBef>
                <a:spcPts val="0"/>
              </a:spcBef>
              <a:spcAft>
                <a:spcPts val="0"/>
              </a:spcAft>
              <a:buClr>
                <a:schemeClr val="accent1"/>
              </a:buClr>
              <a:buSzPts val="1000"/>
              <a:buFont typeface="Source Code Pro"/>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Internship%20Project.pbix"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p:nvPr/>
        </p:nvSpPr>
        <p:spPr>
          <a:xfrm>
            <a:off x="312737" y="304800"/>
            <a:ext cx="4076700" cy="4533900"/>
          </a:xfrm>
          <a:prstGeom prst="rect">
            <a:avLst/>
          </a:prstGeom>
          <a:solidFill>
            <a:srgbClr val="E6F6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400"/>
              <a:buFont typeface="Arial"/>
              <a:buNone/>
            </a:pPr>
            <a:endParaRPr dirty="0"/>
          </a:p>
          <a:p>
            <a:pPr marL="457200" marR="0" lvl="0" indent="-317500" algn="l" rtl="0">
              <a:lnSpc>
                <a:spcPct val="100000"/>
              </a:lnSpc>
              <a:spcBef>
                <a:spcPts val="0"/>
              </a:spcBef>
              <a:spcAft>
                <a:spcPts val="0"/>
              </a:spcAft>
              <a:buSzPts val="1400"/>
              <a:buChar char="-"/>
            </a:pPr>
            <a:r>
              <a:rPr lang="en" dirty="0"/>
              <a:t>By </a:t>
            </a:r>
            <a:r>
              <a:rPr lang="en" dirty="0" smtClean="0"/>
              <a:t>&lt;CHETAN MATHUR&gt;</a:t>
            </a:r>
            <a:endParaRPr dirty="0"/>
          </a:p>
        </p:txBody>
      </p:sp>
      <p:sp>
        <p:nvSpPr>
          <p:cNvPr id="65" name="Google Shape;65;p15"/>
          <p:cNvSpPr txBox="1"/>
          <p:nvPr/>
        </p:nvSpPr>
        <p:spPr>
          <a:xfrm>
            <a:off x="541825" y="1376350"/>
            <a:ext cx="3847500" cy="769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900"/>
              <a:buFont typeface="Montserrat"/>
              <a:buNone/>
            </a:pPr>
            <a:r>
              <a:rPr lang="en" sz="1900" b="1">
                <a:latin typeface="Montserrat"/>
                <a:ea typeface="Montserrat"/>
                <a:cs typeface="Montserrat"/>
                <a:sym typeface="Montserrat"/>
              </a:rPr>
              <a:t>Business Analyst Career Program - Internship Project</a:t>
            </a:r>
            <a:endParaRPr sz="400" b="0" i="0" u="none" strike="noStrike" cap="none">
              <a:solidFill>
                <a:srgbClr val="000000"/>
              </a:solidFill>
              <a:latin typeface="Arial"/>
              <a:ea typeface="Arial"/>
              <a:cs typeface="Arial"/>
              <a:sym typeface="Arial"/>
            </a:endParaRPr>
          </a:p>
        </p:txBody>
      </p:sp>
      <p:sp>
        <p:nvSpPr>
          <p:cNvPr id="66" name="Google Shape;66;p15"/>
          <p:cNvSpPr txBox="1"/>
          <p:nvPr/>
        </p:nvSpPr>
        <p:spPr>
          <a:xfrm>
            <a:off x="312737" y="1528762"/>
            <a:ext cx="55500" cy="758700"/>
          </a:xfrm>
          <a:prstGeom prst="rect">
            <a:avLst/>
          </a:prstGeom>
          <a:solidFill>
            <a:srgbClr val="04A57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pic>
        <p:nvPicPr>
          <p:cNvPr id="68" name="Google Shape;68;p15"/>
          <p:cNvPicPr preferRelativeResize="0"/>
          <p:nvPr/>
        </p:nvPicPr>
        <p:blipFill>
          <a:blip r:embed="rId3">
            <a:alphaModFix/>
          </a:blip>
          <a:stretch>
            <a:fillRect/>
          </a:stretch>
        </p:blipFill>
        <p:spPr>
          <a:xfrm>
            <a:off x="5204479" y="1376350"/>
            <a:ext cx="3018901" cy="3018899"/>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246725"/>
            <a:ext cx="8520600" cy="8262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1800" b="1" dirty="0">
                <a:solidFill>
                  <a:srgbClr val="04A57E"/>
                </a:solidFill>
                <a:latin typeface="Montserrat"/>
                <a:ea typeface="Montserrat"/>
                <a:cs typeface="Montserrat"/>
                <a:sym typeface="Montserrat"/>
              </a:rPr>
              <a:t>Conclusion and Inferences</a:t>
            </a:r>
            <a:endParaRPr sz="1800" b="1" dirty="0">
              <a:solidFill>
                <a:srgbClr val="04A57E"/>
              </a:solidFill>
              <a:latin typeface="Montserrat"/>
              <a:ea typeface="Montserrat"/>
              <a:cs typeface="Montserrat"/>
              <a:sym typeface="Montserrat"/>
            </a:endParaRPr>
          </a:p>
        </p:txBody>
      </p:sp>
      <p:sp>
        <p:nvSpPr>
          <p:cNvPr id="99" name="Google Shape;99;p20"/>
          <p:cNvSpPr txBox="1">
            <a:spLocks noGrp="1"/>
          </p:cNvSpPr>
          <p:nvPr>
            <p:ph type="body" idx="1"/>
          </p:nvPr>
        </p:nvSpPr>
        <p:spPr>
          <a:xfrm>
            <a:off x="311700" y="975360"/>
            <a:ext cx="8520600" cy="3893365"/>
          </a:xfrm>
          <a:prstGeom prst="rect">
            <a:avLst/>
          </a:prstGeom>
          <a:noFill/>
          <a:ln>
            <a:noFill/>
          </a:ln>
        </p:spPr>
        <p:txBody>
          <a:bodyPr spcFirstLastPara="1" wrap="square" lIns="91425" tIns="91425" rIns="91425" bIns="91425" anchor="t" anchorCtr="0">
            <a:normAutofit/>
          </a:bodyPr>
          <a:lstStyle/>
          <a:p>
            <a:pPr marL="285750" lvl="0" indent="-285750" algn="l" rtl="0">
              <a:lnSpc>
                <a:spcPct val="100000"/>
              </a:lnSpc>
              <a:spcBef>
                <a:spcPts val="0"/>
              </a:spcBef>
              <a:spcAft>
                <a:spcPts val="0"/>
              </a:spcAft>
              <a:buSzPts val="1800"/>
              <a:buFont typeface="Wingdings" panose="05000000000000000000" pitchFamily="2" charset="2"/>
              <a:buChar char="q"/>
            </a:pPr>
            <a:r>
              <a:rPr lang="en-US" sz="1600" dirty="0" smtClean="0">
                <a:latin typeface="Montserrat"/>
                <a:ea typeface="Montserrat"/>
                <a:cs typeface="Montserrat"/>
                <a:sym typeface="Montserrat"/>
              </a:rPr>
              <a:t>We have two different kind of data sets i.e. Customer &amp; product Sales data with one common column which acts as primary key to make a link between two tables.</a:t>
            </a:r>
          </a:p>
          <a:p>
            <a:pPr marL="285750" lvl="0" indent="-285750" algn="l" rtl="0">
              <a:lnSpc>
                <a:spcPct val="100000"/>
              </a:lnSpc>
              <a:spcBef>
                <a:spcPts val="0"/>
              </a:spcBef>
              <a:spcAft>
                <a:spcPts val="0"/>
              </a:spcAft>
              <a:buSzPts val="1800"/>
              <a:buFont typeface="Wingdings" panose="05000000000000000000" pitchFamily="2" charset="2"/>
              <a:buChar char="q"/>
            </a:pPr>
            <a:r>
              <a:rPr lang="en-US" sz="1600" dirty="0" smtClean="0">
                <a:latin typeface="Montserrat"/>
                <a:ea typeface="Montserrat"/>
                <a:cs typeface="Montserrat"/>
                <a:sym typeface="Montserrat"/>
              </a:rPr>
              <a:t>The data is in structured form but cleaning is required.</a:t>
            </a:r>
          </a:p>
          <a:p>
            <a:pPr marL="285750" lvl="0" indent="-285750" algn="l" rtl="0">
              <a:lnSpc>
                <a:spcPct val="100000"/>
              </a:lnSpc>
              <a:spcBef>
                <a:spcPts val="0"/>
              </a:spcBef>
              <a:spcAft>
                <a:spcPts val="0"/>
              </a:spcAft>
              <a:buSzPts val="1800"/>
              <a:buFont typeface="Wingdings" panose="05000000000000000000" pitchFamily="2" charset="2"/>
              <a:buChar char="q"/>
            </a:pPr>
            <a:r>
              <a:rPr lang="en-US" sz="1600" dirty="0" smtClean="0">
                <a:latin typeface="Montserrat"/>
                <a:ea typeface="Montserrat"/>
                <a:cs typeface="Montserrat"/>
                <a:sym typeface="Montserrat"/>
              </a:rPr>
              <a:t>The Customer data as initially too much dimensions such as first, second, and last name and Address 1 &amp; Address 2 by usin</a:t>
            </a:r>
            <a:r>
              <a:rPr lang="en-US" sz="1600" dirty="0" smtClean="0">
                <a:latin typeface="Montserrat"/>
                <a:ea typeface="Montserrat"/>
                <a:cs typeface="Montserrat"/>
                <a:sym typeface="Montserrat"/>
              </a:rPr>
              <a:t>g Power BI query editor tool we merged the columns so that data appear good.</a:t>
            </a:r>
          </a:p>
          <a:p>
            <a:pPr marL="285750" lvl="0" indent="-285750" algn="l" rtl="0">
              <a:lnSpc>
                <a:spcPct val="100000"/>
              </a:lnSpc>
              <a:spcBef>
                <a:spcPts val="0"/>
              </a:spcBef>
              <a:spcAft>
                <a:spcPts val="0"/>
              </a:spcAft>
              <a:buSzPts val="1800"/>
              <a:buFont typeface="Wingdings" panose="05000000000000000000" pitchFamily="2" charset="2"/>
              <a:buChar char="q"/>
            </a:pPr>
            <a:r>
              <a:rPr lang="en-US" sz="1600" dirty="0" smtClean="0">
                <a:latin typeface="Montserrat"/>
                <a:ea typeface="Montserrat"/>
                <a:cs typeface="Montserrat"/>
                <a:sym typeface="Montserrat"/>
              </a:rPr>
              <a:t>We have created measures to know the max, min, total, </a:t>
            </a:r>
            <a:r>
              <a:rPr lang="en-US" sz="1600" dirty="0" err="1" smtClean="0">
                <a:latin typeface="Montserrat"/>
                <a:ea typeface="Montserrat"/>
                <a:cs typeface="Montserrat"/>
                <a:sym typeface="Montserrat"/>
              </a:rPr>
              <a:t>avg</a:t>
            </a:r>
            <a:r>
              <a:rPr lang="en-US" sz="1600" dirty="0" smtClean="0">
                <a:latin typeface="Montserrat"/>
                <a:ea typeface="Montserrat"/>
                <a:cs typeface="Montserrat"/>
                <a:sym typeface="Montserrat"/>
              </a:rPr>
              <a:t> sales amount of product.</a:t>
            </a:r>
          </a:p>
          <a:p>
            <a:pPr marL="285750" lvl="0" indent="-285750" algn="l" rtl="0">
              <a:lnSpc>
                <a:spcPct val="100000"/>
              </a:lnSpc>
              <a:spcBef>
                <a:spcPts val="0"/>
              </a:spcBef>
              <a:spcAft>
                <a:spcPts val="0"/>
              </a:spcAft>
              <a:buSzPts val="1800"/>
              <a:buFont typeface="Wingdings" panose="05000000000000000000" pitchFamily="2" charset="2"/>
              <a:buChar char="q"/>
            </a:pPr>
            <a:r>
              <a:rPr lang="en-US" sz="1600" dirty="0" smtClean="0">
                <a:latin typeface="Montserrat"/>
                <a:ea typeface="Montserrat"/>
                <a:cs typeface="Montserrat"/>
                <a:sym typeface="Montserrat"/>
              </a:rPr>
              <a:t>Then, we have created dashboard to determine the insights of database.</a:t>
            </a:r>
          </a:p>
          <a:p>
            <a:pPr marL="285750" lvl="0" indent="-285750" algn="l" rtl="0">
              <a:lnSpc>
                <a:spcPct val="100000"/>
              </a:lnSpc>
              <a:spcBef>
                <a:spcPts val="0"/>
              </a:spcBef>
              <a:spcAft>
                <a:spcPts val="0"/>
              </a:spcAft>
              <a:buSzPts val="1800"/>
              <a:buFont typeface="Wingdings" panose="05000000000000000000" pitchFamily="2" charset="2"/>
              <a:buChar char="q"/>
            </a:pPr>
            <a:r>
              <a:rPr lang="en-US" sz="1600" dirty="0" smtClean="0">
                <a:latin typeface="Montserrat"/>
                <a:ea typeface="Montserrat"/>
                <a:cs typeface="Montserrat"/>
                <a:sym typeface="Montserrat"/>
              </a:rPr>
              <a:t>Insights shows that US has highest sales amount (9.4 Million $) among all the countries over the years from 2011 to 2014 in all kind of product categories i.e. ( Bikes, accessories, clothing).</a:t>
            </a:r>
          </a:p>
          <a:p>
            <a:pPr marL="285750" lvl="0" indent="-285750" algn="l" rtl="0">
              <a:lnSpc>
                <a:spcPct val="100000"/>
              </a:lnSpc>
              <a:spcBef>
                <a:spcPts val="0"/>
              </a:spcBef>
              <a:spcAft>
                <a:spcPts val="0"/>
              </a:spcAft>
              <a:buSzPts val="1800"/>
              <a:buFont typeface="Wingdings" panose="05000000000000000000" pitchFamily="2" charset="2"/>
              <a:buChar char="q"/>
            </a:pPr>
            <a:r>
              <a:rPr lang="en-US" sz="1600" dirty="0" smtClean="0">
                <a:latin typeface="Montserrat"/>
                <a:ea typeface="Montserrat"/>
                <a:cs typeface="Montserrat"/>
                <a:sym typeface="Montserrat"/>
              </a:rPr>
              <a:t>In terms of product category, major proportions of sales amount comes with the sales of bikes and it covers 96.66% of sales amount.</a:t>
            </a:r>
            <a:endParaRPr lang="en-US" sz="1600" dirty="0" smtClean="0">
              <a:latin typeface="Montserrat"/>
              <a:ea typeface="Montserrat"/>
              <a:cs typeface="Montserrat"/>
              <a:sym typeface="Montserrat"/>
            </a:endParaRPr>
          </a:p>
          <a:p>
            <a:pPr marL="285750" lvl="0" indent="-285750" algn="l" rtl="0">
              <a:lnSpc>
                <a:spcPct val="100000"/>
              </a:lnSpc>
              <a:spcBef>
                <a:spcPts val="0"/>
              </a:spcBef>
              <a:spcAft>
                <a:spcPts val="0"/>
              </a:spcAft>
              <a:buSzPts val="1800"/>
              <a:buFont typeface="Wingdings" panose="05000000000000000000" pitchFamily="2" charset="2"/>
              <a:buChar char="q"/>
            </a:pPr>
            <a:endParaRPr lang="en-US" sz="1600" dirty="0" smtClean="0">
              <a:latin typeface="Montserrat"/>
              <a:ea typeface="Montserrat"/>
              <a:cs typeface="Montserrat"/>
              <a:sym typeface="Montserrat"/>
            </a:endParaRPr>
          </a:p>
          <a:p>
            <a:pPr marL="285750" lvl="0" indent="-285750" algn="l" rtl="0">
              <a:lnSpc>
                <a:spcPct val="100000"/>
              </a:lnSpc>
              <a:spcBef>
                <a:spcPts val="0"/>
              </a:spcBef>
              <a:spcAft>
                <a:spcPts val="0"/>
              </a:spcAft>
              <a:buSzPts val="1800"/>
              <a:buFont typeface="Wingdings" panose="05000000000000000000" pitchFamily="2" charset="2"/>
              <a:buChar char="q"/>
            </a:pPr>
            <a:endParaRPr sz="1600" dirty="0">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Text Placeholder 2"/>
          <p:cNvSpPr>
            <a:spLocks noGrp="1"/>
          </p:cNvSpPr>
          <p:nvPr>
            <p:ph type="body" idx="1"/>
          </p:nvPr>
        </p:nvSpPr>
        <p:spPr/>
        <p:txBody>
          <a:bodyPr/>
          <a:lstStyle/>
          <a:p>
            <a:pPr>
              <a:buFont typeface="Wingdings" panose="05000000000000000000" pitchFamily="2" charset="2"/>
              <a:buChar char="q"/>
            </a:pPr>
            <a:r>
              <a:rPr lang="en-US" dirty="0" smtClean="0"/>
              <a:t>The sales amount of bikes is high in Australia from 2011 till 2013 but it decline in 2014 and sales amount of bikes in US is way higher than Australia which results in higher overall sales of America.</a:t>
            </a:r>
          </a:p>
          <a:p>
            <a:pPr>
              <a:buFont typeface="Wingdings" panose="05000000000000000000" pitchFamily="2" charset="2"/>
              <a:buChar char="q"/>
            </a:pPr>
            <a:r>
              <a:rPr lang="en-US" dirty="0" smtClean="0"/>
              <a:t>Insights shows that overall in all countries, among all bikes, people buy mountain 200-black 46 and mountain 200-black 42 is competitive and holds 2</a:t>
            </a:r>
            <a:r>
              <a:rPr lang="en-US" baseline="30000" dirty="0" smtClean="0"/>
              <a:t>nd</a:t>
            </a:r>
            <a:r>
              <a:rPr lang="en-US" dirty="0" smtClean="0"/>
              <a:t> rank.</a:t>
            </a:r>
          </a:p>
          <a:p>
            <a:pPr>
              <a:buFont typeface="Wingdings" panose="05000000000000000000" pitchFamily="2" charset="2"/>
              <a:buChar char="q"/>
            </a:pPr>
            <a:r>
              <a:rPr lang="en-US" dirty="0" smtClean="0"/>
              <a:t>Mountain 500-silver 44 has lowest sales amongst all countries.</a:t>
            </a:r>
          </a:p>
          <a:p>
            <a:pPr>
              <a:buFont typeface="Wingdings" panose="05000000000000000000" pitchFamily="2" charset="2"/>
              <a:buChar char="q"/>
            </a:pPr>
            <a:r>
              <a:rPr lang="en-US" dirty="0" smtClean="0"/>
              <a:t>Woman mountains shorts with size ,L attract more woman customers and it has higher sales amount.</a:t>
            </a:r>
          </a:p>
          <a:p>
            <a:pPr marL="114300" indent="0">
              <a:buNone/>
            </a:pPr>
            <a:endParaRPr lang="en-US" dirty="0" smtClean="0"/>
          </a:p>
          <a:p>
            <a:pPr>
              <a:buFont typeface="Wingdings" panose="05000000000000000000" pitchFamily="2" charset="2"/>
              <a:buChar char="q"/>
            </a:pPr>
            <a:endParaRPr lang="en-US" dirty="0" smtClean="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770639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192350"/>
            <a:ext cx="8520600" cy="801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800" b="1">
                <a:solidFill>
                  <a:srgbClr val="04A57E"/>
                </a:solidFill>
                <a:latin typeface="Montserrat"/>
                <a:ea typeface="Montserrat"/>
                <a:cs typeface="Montserrat"/>
                <a:sym typeface="Montserrat"/>
              </a:rPr>
              <a:t>Endnotes</a:t>
            </a:r>
            <a:endParaRPr sz="1800" b="1">
              <a:solidFill>
                <a:srgbClr val="04A57E"/>
              </a:solidFill>
              <a:latin typeface="Montserrat"/>
              <a:ea typeface="Montserrat"/>
              <a:cs typeface="Montserrat"/>
              <a:sym typeface="Montserrat"/>
            </a:endParaRPr>
          </a:p>
        </p:txBody>
      </p:sp>
      <p:sp>
        <p:nvSpPr>
          <p:cNvPr id="2" name="TextBox 1"/>
          <p:cNvSpPr txBox="1"/>
          <p:nvPr/>
        </p:nvSpPr>
        <p:spPr>
          <a:xfrm>
            <a:off x="311700" y="1150620"/>
            <a:ext cx="4260300" cy="523220"/>
          </a:xfrm>
          <a:prstGeom prst="rect">
            <a:avLst/>
          </a:prstGeom>
          <a:noFill/>
        </p:spPr>
        <p:txBody>
          <a:bodyPr wrap="square" rtlCol="0">
            <a:spAutoFit/>
          </a:bodyPr>
          <a:lstStyle/>
          <a:p>
            <a:r>
              <a:rPr lang="en-US" dirty="0" smtClean="0"/>
              <a:t>Kindly check BI file attached below:-</a:t>
            </a:r>
          </a:p>
          <a:p>
            <a:r>
              <a:rPr lang="en-US" dirty="0" smtClean="0">
                <a:hlinkClick r:id="rId3" action="ppaction://hlinkfile"/>
              </a:rPr>
              <a:t>Internship </a:t>
            </a:r>
            <a:r>
              <a:rPr lang="en-US" dirty="0" err="1" smtClean="0">
                <a:hlinkClick r:id="rId3" action="ppaction://hlinkfile"/>
              </a:rPr>
              <a:t>Project.pbix</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288925" y="149225"/>
            <a:ext cx="64008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4A57E"/>
              </a:buClr>
              <a:buSzPts val="1800"/>
              <a:buFont typeface="Montserrat"/>
              <a:buNone/>
            </a:pPr>
            <a:r>
              <a:rPr lang="en" sz="1800" b="1" i="0" u="none" strike="noStrike" cap="none">
                <a:solidFill>
                  <a:srgbClr val="04A57E"/>
                </a:solidFill>
                <a:latin typeface="Montserrat"/>
                <a:ea typeface="Montserrat"/>
                <a:cs typeface="Montserrat"/>
                <a:sym typeface="Montserrat"/>
              </a:rPr>
              <a:t>Agenda</a:t>
            </a:r>
            <a:endParaRPr sz="1400" b="0" i="0" u="none" strike="noStrike" cap="none">
              <a:solidFill>
                <a:srgbClr val="000000"/>
              </a:solidFill>
              <a:latin typeface="Arial"/>
              <a:ea typeface="Arial"/>
              <a:cs typeface="Arial"/>
              <a:sym typeface="Arial"/>
            </a:endParaRPr>
          </a:p>
        </p:txBody>
      </p:sp>
      <p:sp>
        <p:nvSpPr>
          <p:cNvPr id="74" name="Google Shape;74;p16"/>
          <p:cNvSpPr txBox="1"/>
          <p:nvPr/>
        </p:nvSpPr>
        <p:spPr>
          <a:xfrm>
            <a:off x="220175" y="794516"/>
            <a:ext cx="8542200" cy="20163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None/>
            </a:pPr>
            <a:endParaRPr>
              <a:latin typeface="Montserrat SemiBold"/>
              <a:ea typeface="Montserrat SemiBold"/>
              <a:cs typeface="Montserrat SemiBold"/>
              <a:sym typeface="Montserrat SemiBold"/>
            </a:endParaRPr>
          </a:p>
          <a:p>
            <a:pPr marL="457200" marR="0" lvl="0" indent="-317500" algn="l" rtl="0">
              <a:lnSpc>
                <a:spcPct val="150000"/>
              </a:lnSpc>
              <a:spcBef>
                <a:spcPts val="0"/>
              </a:spcBef>
              <a:spcAft>
                <a:spcPts val="0"/>
              </a:spcAft>
              <a:buSzPts val="1400"/>
              <a:buFont typeface="Montserrat SemiBold"/>
              <a:buChar char="●"/>
            </a:pPr>
            <a:r>
              <a:rPr lang="en">
                <a:latin typeface="Montserrat SemiBold"/>
                <a:ea typeface="Montserrat SemiBold"/>
                <a:cs typeface="Montserrat SemiBold"/>
                <a:sym typeface="Montserrat SemiBold"/>
              </a:rPr>
              <a:t>Import the Data into PowerBI</a:t>
            </a:r>
            <a:endParaRPr>
              <a:latin typeface="Montserrat SemiBold"/>
              <a:ea typeface="Montserrat SemiBold"/>
              <a:cs typeface="Montserrat SemiBold"/>
              <a:sym typeface="Montserrat SemiBold"/>
            </a:endParaRPr>
          </a:p>
          <a:p>
            <a:pPr marL="457200" marR="0" lvl="0" indent="-317500" algn="l" rtl="0">
              <a:lnSpc>
                <a:spcPct val="150000"/>
              </a:lnSpc>
              <a:spcBef>
                <a:spcPts val="0"/>
              </a:spcBef>
              <a:spcAft>
                <a:spcPts val="0"/>
              </a:spcAft>
              <a:buSzPts val="1400"/>
              <a:buFont typeface="Montserrat SemiBold"/>
              <a:buChar char="●"/>
            </a:pPr>
            <a:r>
              <a:rPr lang="en">
                <a:latin typeface="Montserrat SemiBold"/>
                <a:ea typeface="Montserrat SemiBold"/>
                <a:cs typeface="Montserrat SemiBold"/>
                <a:sym typeface="Montserrat SemiBold"/>
              </a:rPr>
              <a:t>Explaining insights from the Plot/Graph Plotted.</a:t>
            </a:r>
            <a:endParaRPr>
              <a:latin typeface="Montserrat SemiBold"/>
              <a:ea typeface="Montserrat SemiBold"/>
              <a:cs typeface="Montserrat SemiBold"/>
              <a:sym typeface="Montserrat SemiBold"/>
            </a:endParaRPr>
          </a:p>
          <a:p>
            <a:pPr marL="457200" marR="0" lvl="0" indent="-317500" algn="l" rtl="0">
              <a:lnSpc>
                <a:spcPct val="150000"/>
              </a:lnSpc>
              <a:spcBef>
                <a:spcPts val="0"/>
              </a:spcBef>
              <a:spcAft>
                <a:spcPts val="0"/>
              </a:spcAft>
              <a:buSzPts val="1400"/>
              <a:buFont typeface="Montserrat SemiBold"/>
              <a:buChar char="●"/>
            </a:pPr>
            <a:r>
              <a:rPr lang="en">
                <a:latin typeface="Montserrat SemiBold"/>
                <a:ea typeface="Montserrat SemiBold"/>
                <a:cs typeface="Montserrat SemiBold"/>
                <a:sym typeface="Montserrat SemiBold"/>
              </a:rPr>
              <a:t>Interactive Dashboard by using visualization tools</a:t>
            </a:r>
            <a:endParaRPr>
              <a:latin typeface="Montserrat SemiBold"/>
              <a:ea typeface="Montserrat SemiBold"/>
              <a:cs typeface="Montserrat SemiBold"/>
              <a:sym typeface="Montserrat SemiBold"/>
            </a:endParaRPr>
          </a:p>
          <a:p>
            <a:pPr marL="457200" marR="0" lvl="0" indent="-317500" algn="l" rtl="0">
              <a:lnSpc>
                <a:spcPct val="150000"/>
              </a:lnSpc>
              <a:spcBef>
                <a:spcPts val="0"/>
              </a:spcBef>
              <a:spcAft>
                <a:spcPts val="0"/>
              </a:spcAft>
              <a:buSzPts val="1400"/>
              <a:buFont typeface="Montserrat SemiBold"/>
              <a:buChar char="●"/>
            </a:pPr>
            <a:r>
              <a:rPr lang="en">
                <a:latin typeface="Montserrat SemiBold"/>
                <a:ea typeface="Montserrat SemiBold"/>
                <a:cs typeface="Montserrat SemiBold"/>
                <a:sym typeface="Montserrat SemiBold"/>
              </a:rPr>
              <a:t>Conclusion and Inferences</a:t>
            </a:r>
            <a:endParaRPr>
              <a:latin typeface="Montserrat SemiBold"/>
              <a:ea typeface="Montserrat SemiBold"/>
              <a:cs typeface="Montserrat SemiBold"/>
              <a:sym typeface="Montserrat SemiBold"/>
            </a:endParaRPr>
          </a:p>
          <a:p>
            <a:pPr marL="457200" marR="0" lvl="0" indent="-317500" algn="l" rtl="0">
              <a:lnSpc>
                <a:spcPct val="150000"/>
              </a:lnSpc>
              <a:spcBef>
                <a:spcPts val="0"/>
              </a:spcBef>
              <a:spcAft>
                <a:spcPts val="0"/>
              </a:spcAft>
              <a:buSzPts val="1400"/>
              <a:buFont typeface="Montserrat SemiBold"/>
              <a:buChar char="●"/>
            </a:pPr>
            <a:r>
              <a:rPr lang="en">
                <a:latin typeface="Montserrat SemiBold"/>
                <a:ea typeface="Montserrat SemiBold"/>
                <a:cs typeface="Montserrat SemiBold"/>
                <a:sym typeface="Montserrat SemiBold"/>
              </a:rPr>
              <a:t>Endnotes</a:t>
            </a:r>
            <a:endParaRPr>
              <a:latin typeface="Montserrat SemiBold"/>
              <a:ea typeface="Montserrat SemiBold"/>
              <a:cs typeface="Montserrat SemiBold"/>
              <a:sym typeface="Montserrat SemiBold"/>
            </a:endParaRPr>
          </a:p>
        </p:txBody>
      </p:sp>
      <p:pic>
        <p:nvPicPr>
          <p:cNvPr id="75" name="Google Shape;75;p16" descr="agenda – Palo Alto Daily Post"/>
          <p:cNvPicPr preferRelativeResize="0"/>
          <p:nvPr/>
        </p:nvPicPr>
        <p:blipFill rotWithShape="1">
          <a:blip r:embed="rId3">
            <a:alphaModFix/>
          </a:blip>
          <a:srcRect/>
          <a:stretch/>
        </p:blipFill>
        <p:spPr>
          <a:xfrm>
            <a:off x="6088063" y="1103313"/>
            <a:ext cx="2619375" cy="1743075"/>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212550" y="86775"/>
            <a:ext cx="8520600" cy="5082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1800" b="1">
                <a:solidFill>
                  <a:srgbClr val="04A57E"/>
                </a:solidFill>
                <a:latin typeface="Montserrat"/>
                <a:ea typeface="Montserrat"/>
                <a:cs typeface="Montserrat"/>
                <a:sym typeface="Montserrat"/>
              </a:rPr>
              <a:t>Import the Data into PowerBI</a:t>
            </a:r>
            <a:endParaRPr sz="1800" b="1">
              <a:solidFill>
                <a:srgbClr val="04A57E"/>
              </a:solidFill>
              <a:latin typeface="Montserrat"/>
              <a:ea typeface="Montserrat"/>
              <a:cs typeface="Montserrat"/>
              <a:sym typeface="Montserrat"/>
            </a:endParaRPr>
          </a:p>
        </p:txBody>
      </p:sp>
      <p:sp>
        <p:nvSpPr>
          <p:cNvPr id="81" name="Google Shape;81;p17"/>
          <p:cNvSpPr txBox="1">
            <a:spLocks noGrp="1"/>
          </p:cNvSpPr>
          <p:nvPr>
            <p:ph type="body" idx="1"/>
          </p:nvPr>
        </p:nvSpPr>
        <p:spPr>
          <a:xfrm>
            <a:off x="311700" y="1276575"/>
            <a:ext cx="8520600" cy="35922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1800"/>
              <a:buNone/>
            </a:pPr>
            <a:r>
              <a:rPr lang="en" sz="1600" dirty="0">
                <a:latin typeface="Montserrat"/>
                <a:ea typeface="Montserrat"/>
                <a:cs typeface="Montserrat"/>
                <a:sym typeface="Montserrat"/>
              </a:rPr>
              <a:t>Insert the relevant screenshots verifying that the data is successfully inserted into PowerBI and do the required data cleaning or creation of measured for data </a:t>
            </a:r>
            <a:r>
              <a:rPr lang="en" sz="1600" dirty="0" smtClean="0">
                <a:latin typeface="Montserrat"/>
                <a:ea typeface="Montserrat"/>
                <a:cs typeface="Montserrat"/>
                <a:sym typeface="Montserrat"/>
              </a:rPr>
              <a:t>analysis</a:t>
            </a:r>
            <a:endParaRPr lang="en-US" sz="1600" dirty="0" smtClean="0">
              <a:latin typeface="Montserrat"/>
              <a:ea typeface="Montserrat"/>
              <a:cs typeface="Montserrat"/>
              <a:sym typeface="Montserrat"/>
            </a:endParaRPr>
          </a:p>
          <a:p>
            <a:pPr marL="0" lvl="0" indent="0" algn="l" rtl="0">
              <a:spcBef>
                <a:spcPts val="0"/>
              </a:spcBef>
              <a:spcAft>
                <a:spcPts val="0"/>
              </a:spcAft>
              <a:buSzPts val="1800"/>
              <a:buNone/>
            </a:pPr>
            <a:endParaRPr sz="1600" dirty="0">
              <a:latin typeface="Montserrat"/>
              <a:ea typeface="Montserrat"/>
              <a:cs typeface="Montserrat"/>
              <a:sym typeface="Montserrat"/>
            </a:endParaRPr>
          </a:p>
          <a:p>
            <a:pPr marL="0" lvl="0" indent="0" algn="l" rtl="0">
              <a:spcBef>
                <a:spcPts val="0"/>
              </a:spcBef>
              <a:spcAft>
                <a:spcPts val="0"/>
              </a:spcAft>
              <a:buSzPts val="1800"/>
              <a:buNone/>
            </a:pPr>
            <a:endParaRPr sz="1600" dirty="0">
              <a:latin typeface="Montserrat"/>
              <a:ea typeface="Montserrat"/>
              <a:cs typeface="Montserrat"/>
              <a:sym typeface="Montserrat"/>
            </a:endParaRPr>
          </a:p>
          <a:p>
            <a:pPr marL="0" lvl="0" indent="0" algn="l" rtl="0">
              <a:lnSpc>
                <a:spcPct val="100000"/>
              </a:lnSpc>
              <a:spcBef>
                <a:spcPts val="0"/>
              </a:spcBef>
              <a:spcAft>
                <a:spcPts val="0"/>
              </a:spcAft>
              <a:buSzPts val="1800"/>
              <a:buNone/>
            </a:pPr>
            <a:endParaRPr sz="1600" dirty="0">
              <a:latin typeface="Montserrat"/>
              <a:ea typeface="Montserrat"/>
              <a:cs typeface="Montserrat"/>
              <a:sym typeface="Montserrat"/>
            </a:endParaRPr>
          </a:p>
        </p:txBody>
      </p:sp>
      <p:pic>
        <p:nvPicPr>
          <p:cNvPr id="2" name="Picture 1"/>
          <p:cNvPicPr>
            <a:picLocks noChangeAspect="1"/>
          </p:cNvPicPr>
          <p:nvPr/>
        </p:nvPicPr>
        <p:blipFill>
          <a:blip r:embed="rId3"/>
          <a:stretch>
            <a:fillRect/>
          </a:stretch>
        </p:blipFill>
        <p:spPr>
          <a:xfrm>
            <a:off x="423455" y="2130363"/>
            <a:ext cx="3511730" cy="2406774"/>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pic>
        <p:nvPicPr>
          <p:cNvPr id="4" name="Picture 3"/>
          <p:cNvPicPr>
            <a:picLocks noChangeAspect="1"/>
          </p:cNvPicPr>
          <p:nvPr/>
        </p:nvPicPr>
        <p:blipFill>
          <a:blip r:embed="rId2"/>
          <a:stretch>
            <a:fillRect/>
          </a:stretch>
        </p:blipFill>
        <p:spPr>
          <a:xfrm>
            <a:off x="678179" y="1025271"/>
            <a:ext cx="7429501" cy="3628222"/>
          </a:xfrm>
          <a:prstGeom prst="rect">
            <a:avLst/>
          </a:prstGeom>
        </p:spPr>
      </p:pic>
    </p:spTree>
    <p:extLst>
      <p:ext uri="{BB962C8B-B14F-4D97-AF65-F5344CB8AC3E}">
        <p14:creationId xmlns:p14="http://schemas.microsoft.com/office/powerpoint/2010/main" val="8663382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01" y="1205815"/>
            <a:ext cx="4176480" cy="3358075"/>
          </a:xfrm>
          <a:prstGeom prst="rect">
            <a:avLst/>
          </a:prstGeom>
        </p:spPr>
      </p:pic>
      <p:pic>
        <p:nvPicPr>
          <p:cNvPr id="5" name="Picture 4"/>
          <p:cNvPicPr>
            <a:picLocks noChangeAspect="1"/>
          </p:cNvPicPr>
          <p:nvPr/>
        </p:nvPicPr>
        <p:blipFill>
          <a:blip r:embed="rId3"/>
          <a:stretch>
            <a:fillRect/>
          </a:stretch>
        </p:blipFill>
        <p:spPr>
          <a:xfrm>
            <a:off x="5573986" y="1205815"/>
            <a:ext cx="2518454" cy="3111660"/>
          </a:xfrm>
          <a:prstGeom prst="rect">
            <a:avLst/>
          </a:prstGeom>
        </p:spPr>
      </p:pic>
    </p:spTree>
    <p:extLst>
      <p:ext uri="{BB962C8B-B14F-4D97-AF65-F5344CB8AC3E}">
        <p14:creationId xmlns:p14="http://schemas.microsoft.com/office/powerpoint/2010/main" val="9604537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212550" y="86775"/>
            <a:ext cx="8520600" cy="5082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1800" b="1">
                <a:solidFill>
                  <a:srgbClr val="04A57E"/>
                </a:solidFill>
                <a:latin typeface="Montserrat"/>
                <a:ea typeface="Montserrat"/>
                <a:cs typeface="Montserrat"/>
                <a:sym typeface="Montserrat"/>
              </a:rPr>
              <a:t>Insights from the Plot/Graph Plotted.</a:t>
            </a:r>
            <a:endParaRPr sz="1800" b="1">
              <a:solidFill>
                <a:srgbClr val="04A57E"/>
              </a:solidFill>
              <a:latin typeface="Montserrat"/>
              <a:ea typeface="Montserrat"/>
              <a:cs typeface="Montserrat"/>
              <a:sym typeface="Montserrat"/>
            </a:endParaRPr>
          </a:p>
        </p:txBody>
      </p:sp>
      <p:sp>
        <p:nvSpPr>
          <p:cNvPr id="87" name="Google Shape;87;p18"/>
          <p:cNvSpPr txBox="1">
            <a:spLocks noGrp="1"/>
          </p:cNvSpPr>
          <p:nvPr>
            <p:ph type="body" idx="1"/>
          </p:nvPr>
        </p:nvSpPr>
        <p:spPr>
          <a:xfrm>
            <a:off x="311700" y="1276575"/>
            <a:ext cx="8520600" cy="35922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1800"/>
              <a:buNone/>
            </a:pPr>
            <a:endParaRPr sz="1600" dirty="0">
              <a:latin typeface="Montserrat"/>
              <a:ea typeface="Montserrat"/>
              <a:cs typeface="Montserrat"/>
              <a:sym typeface="Montserrat"/>
            </a:endParaRPr>
          </a:p>
          <a:p>
            <a:pPr marL="0" lvl="0" indent="0" algn="l" rtl="0">
              <a:spcBef>
                <a:spcPts val="0"/>
              </a:spcBef>
              <a:spcAft>
                <a:spcPts val="0"/>
              </a:spcAft>
              <a:buSzPts val="1800"/>
              <a:buNone/>
            </a:pPr>
            <a:endParaRPr sz="1600" dirty="0">
              <a:latin typeface="Montserrat"/>
              <a:ea typeface="Montserrat"/>
              <a:cs typeface="Montserrat"/>
              <a:sym typeface="Montserrat"/>
            </a:endParaRPr>
          </a:p>
          <a:p>
            <a:pPr marL="0" lvl="0" indent="0" algn="l" rtl="0">
              <a:lnSpc>
                <a:spcPct val="100000"/>
              </a:lnSpc>
              <a:spcBef>
                <a:spcPts val="0"/>
              </a:spcBef>
              <a:spcAft>
                <a:spcPts val="0"/>
              </a:spcAft>
              <a:buSzPts val="1800"/>
              <a:buNone/>
            </a:pPr>
            <a:endParaRPr sz="1600" dirty="0">
              <a:latin typeface="Montserrat"/>
              <a:ea typeface="Montserrat"/>
              <a:cs typeface="Montserrat"/>
              <a:sym typeface="Montserra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771724"/>
            <a:ext cx="2406774" cy="1009702"/>
          </a:xfrm>
          <a:prstGeom prst="rect">
            <a:avLst/>
          </a:prstGeom>
        </p:spPr>
      </p:pic>
      <p:sp>
        <p:nvSpPr>
          <p:cNvPr id="4" name="TextBox 3"/>
          <p:cNvSpPr txBox="1"/>
          <p:nvPr/>
        </p:nvSpPr>
        <p:spPr>
          <a:xfrm>
            <a:off x="2941320" y="960120"/>
            <a:ext cx="5890980" cy="307777"/>
          </a:xfrm>
          <a:prstGeom prst="rect">
            <a:avLst/>
          </a:prstGeom>
          <a:noFill/>
        </p:spPr>
        <p:txBody>
          <a:bodyPr wrap="square" rtlCol="0">
            <a:spAutoFit/>
          </a:bodyPr>
          <a:lstStyle/>
          <a:p>
            <a:r>
              <a:rPr lang="en-US" dirty="0" smtClean="0"/>
              <a:t>The graph showing the customer name with highest sales amount.</a:t>
            </a:r>
            <a:endParaRPr lang="en-US" dirty="0"/>
          </a:p>
        </p:txBody>
      </p:sp>
      <p:pic>
        <p:nvPicPr>
          <p:cNvPr id="6" name="Picture 5"/>
          <p:cNvPicPr>
            <a:picLocks noChangeAspect="1"/>
          </p:cNvPicPr>
          <p:nvPr/>
        </p:nvPicPr>
        <p:blipFill>
          <a:blip r:embed="rId4"/>
          <a:stretch>
            <a:fillRect/>
          </a:stretch>
        </p:blipFill>
        <p:spPr>
          <a:xfrm>
            <a:off x="311700" y="2286277"/>
            <a:ext cx="2406774" cy="2787793"/>
          </a:xfrm>
          <a:prstGeom prst="rect">
            <a:avLst/>
          </a:prstGeom>
        </p:spPr>
      </p:pic>
      <p:sp>
        <p:nvSpPr>
          <p:cNvPr id="7" name="TextBox 6"/>
          <p:cNvSpPr txBox="1"/>
          <p:nvPr/>
        </p:nvSpPr>
        <p:spPr>
          <a:xfrm>
            <a:off x="2994660" y="2811065"/>
            <a:ext cx="5174700" cy="523220"/>
          </a:xfrm>
          <a:prstGeom prst="rect">
            <a:avLst/>
          </a:prstGeom>
          <a:noFill/>
        </p:spPr>
        <p:txBody>
          <a:bodyPr wrap="square" rtlCol="0">
            <a:spAutoFit/>
          </a:bodyPr>
          <a:lstStyle/>
          <a:p>
            <a:r>
              <a:rPr lang="en-US" dirty="0" smtClean="0"/>
              <a:t>The table on the left shows that 11 customers are there in database with minimum sales amount.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54750"/>
            <a:ext cx="8520600" cy="801000"/>
          </a:xfrm>
        </p:spPr>
        <p:txBody>
          <a:bodyPr/>
          <a:lstStyle/>
          <a:p>
            <a:r>
              <a:rPr lang="en-US" dirty="0" smtClean="0"/>
              <a:t>Continue…</a:t>
            </a:r>
            <a:endParaRPr lang="en-US" dirty="0"/>
          </a:p>
        </p:txBody>
      </p:sp>
      <p:pic>
        <p:nvPicPr>
          <p:cNvPr id="4" name="Picture 3"/>
          <p:cNvPicPr>
            <a:picLocks noChangeAspect="1"/>
          </p:cNvPicPr>
          <p:nvPr/>
        </p:nvPicPr>
        <p:blipFill>
          <a:blip r:embed="rId2"/>
          <a:stretch>
            <a:fillRect/>
          </a:stretch>
        </p:blipFill>
        <p:spPr>
          <a:xfrm>
            <a:off x="769620" y="1303020"/>
            <a:ext cx="3225966" cy="3337560"/>
          </a:xfrm>
          <a:prstGeom prst="rect">
            <a:avLst/>
          </a:prstGeom>
        </p:spPr>
      </p:pic>
      <p:sp>
        <p:nvSpPr>
          <p:cNvPr id="5" name="TextBox 4"/>
          <p:cNvSpPr txBox="1"/>
          <p:nvPr/>
        </p:nvSpPr>
        <p:spPr>
          <a:xfrm>
            <a:off x="4983480" y="1379220"/>
            <a:ext cx="3848820" cy="523220"/>
          </a:xfrm>
          <a:prstGeom prst="rect">
            <a:avLst/>
          </a:prstGeom>
          <a:noFill/>
        </p:spPr>
        <p:txBody>
          <a:bodyPr wrap="square" rtlCol="0">
            <a:spAutoFit/>
          </a:bodyPr>
          <a:lstStyle/>
          <a:p>
            <a:r>
              <a:rPr lang="en-US" dirty="0" smtClean="0"/>
              <a:t>The graph on the left shows the product category with highest sales amount</a:t>
            </a:r>
            <a:endParaRPr lang="en-US" dirty="0"/>
          </a:p>
        </p:txBody>
      </p:sp>
    </p:spTree>
    <p:extLst>
      <p:ext uri="{BB962C8B-B14F-4D97-AF65-F5344CB8AC3E}">
        <p14:creationId xmlns:p14="http://schemas.microsoft.com/office/powerpoint/2010/main" val="661822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pic>
        <p:nvPicPr>
          <p:cNvPr id="4" name="Picture 3"/>
          <p:cNvPicPr>
            <a:picLocks noChangeAspect="1"/>
          </p:cNvPicPr>
          <p:nvPr/>
        </p:nvPicPr>
        <p:blipFill>
          <a:blip r:embed="rId2"/>
          <a:stretch>
            <a:fillRect/>
          </a:stretch>
        </p:blipFill>
        <p:spPr>
          <a:xfrm>
            <a:off x="457200" y="1093850"/>
            <a:ext cx="6159817" cy="3492679"/>
          </a:xfrm>
          <a:prstGeom prst="rect">
            <a:avLst/>
          </a:prstGeom>
        </p:spPr>
      </p:pic>
      <p:sp>
        <p:nvSpPr>
          <p:cNvPr id="5" name="TextBox 4"/>
          <p:cNvSpPr txBox="1"/>
          <p:nvPr/>
        </p:nvSpPr>
        <p:spPr>
          <a:xfrm>
            <a:off x="7185660" y="1295400"/>
            <a:ext cx="1836420" cy="523220"/>
          </a:xfrm>
          <a:prstGeom prst="rect">
            <a:avLst/>
          </a:prstGeom>
          <a:noFill/>
        </p:spPr>
        <p:txBody>
          <a:bodyPr wrap="square" rtlCol="0">
            <a:spAutoFit/>
          </a:bodyPr>
          <a:lstStyle/>
          <a:p>
            <a:r>
              <a:rPr lang="en-US" dirty="0" smtClean="0"/>
              <a:t>Month over Month sales amount</a:t>
            </a:r>
            <a:endParaRPr lang="en-US" dirty="0"/>
          </a:p>
        </p:txBody>
      </p:sp>
    </p:spTree>
    <p:extLst>
      <p:ext uri="{BB962C8B-B14F-4D97-AF65-F5344CB8AC3E}">
        <p14:creationId xmlns:p14="http://schemas.microsoft.com/office/powerpoint/2010/main" val="3112654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246725"/>
            <a:ext cx="8520600" cy="8262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1800" b="1">
                <a:solidFill>
                  <a:srgbClr val="04A57E"/>
                </a:solidFill>
                <a:latin typeface="Montserrat"/>
                <a:ea typeface="Montserrat"/>
                <a:cs typeface="Montserrat"/>
                <a:sym typeface="Montserrat"/>
              </a:rPr>
              <a:t>Interactive Dashboard by using visualization tools</a:t>
            </a:r>
            <a:endParaRPr sz="1800" b="1">
              <a:solidFill>
                <a:srgbClr val="04A57E"/>
              </a:solidFill>
              <a:latin typeface="Montserrat"/>
              <a:ea typeface="Montserrat"/>
              <a:cs typeface="Montserrat"/>
              <a:sym typeface="Montserrat"/>
            </a:endParaRPr>
          </a:p>
        </p:txBody>
      </p:sp>
      <p:sp>
        <p:nvSpPr>
          <p:cNvPr id="2" name="Text Placeholder 1"/>
          <p:cNvSpPr>
            <a:spLocks noGrp="1"/>
          </p:cNvSpPr>
          <p:nvPr>
            <p:ph type="body" idx="1"/>
          </p:nvPr>
        </p:nvSpPr>
        <p:spPr/>
        <p:txBody>
          <a:bodyPr/>
          <a:lstStyle/>
          <a:p>
            <a:endParaRPr lang="en-US"/>
          </a:p>
        </p:txBody>
      </p:sp>
      <p:pic>
        <p:nvPicPr>
          <p:cNvPr id="5" name="Picture 4"/>
          <p:cNvPicPr>
            <a:picLocks noChangeAspect="1"/>
          </p:cNvPicPr>
          <p:nvPr/>
        </p:nvPicPr>
        <p:blipFill>
          <a:blip r:embed="rId3"/>
          <a:stretch>
            <a:fillRect/>
          </a:stretch>
        </p:blipFill>
        <p:spPr>
          <a:xfrm>
            <a:off x="212550" y="885036"/>
            <a:ext cx="8610358" cy="3915563"/>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TotalTime>
  <Words>423</Words>
  <Application>Microsoft Office PowerPoint</Application>
  <PresentationFormat>On-screen Show (16:9)</PresentationFormat>
  <Paragraphs>58</Paragraphs>
  <Slides>12</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Montserrat SemiBold</vt:lpstr>
      <vt:lpstr>Source Code Pro</vt:lpstr>
      <vt:lpstr>Arial</vt:lpstr>
      <vt:lpstr>Wingdings</vt:lpstr>
      <vt:lpstr>Montserrat</vt:lpstr>
      <vt:lpstr>Simple Light</vt:lpstr>
      <vt:lpstr>3_Beach Day</vt:lpstr>
      <vt:lpstr>PowerPoint Presentation</vt:lpstr>
      <vt:lpstr>PowerPoint Presentation</vt:lpstr>
      <vt:lpstr>Import the Data into PowerBI</vt:lpstr>
      <vt:lpstr>Continue……</vt:lpstr>
      <vt:lpstr>Continue……</vt:lpstr>
      <vt:lpstr>Insights from the Plot/Graph Plotted.</vt:lpstr>
      <vt:lpstr>Continue…</vt:lpstr>
      <vt:lpstr>Continue…..</vt:lpstr>
      <vt:lpstr>Interactive Dashboard by using visualization tools</vt:lpstr>
      <vt:lpstr>Conclusion and Inferences</vt:lpstr>
      <vt:lpstr>Continue….</vt:lpstr>
      <vt:lpstr>Endnotes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Desire</cp:lastModifiedBy>
  <cp:revision>18</cp:revision>
  <dcterms:modified xsi:type="dcterms:W3CDTF">2023-04-23T15:17:34Z</dcterms:modified>
</cp:coreProperties>
</file>