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1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8"/>
  </p:normalViewPr>
  <p:slideViewPr>
    <p:cSldViewPr snapToGrid="0" snapToObjects="1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A11FE6-D215-4839-9397-959302DD37E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F29C0CB-E609-4002-A09E-7E9850F362F6}">
      <dgm:prSet custT="1"/>
      <dgm:spPr/>
      <dgm:t>
        <a:bodyPr/>
        <a:lstStyle/>
        <a:p>
          <a:r>
            <a:rPr lang="en-US" sz="1200" dirty="0"/>
            <a:t>single people, people with higher incomes, people with personal loans and people with home loans were more likely</a:t>
          </a:r>
        </a:p>
      </dgm:t>
    </dgm:pt>
    <dgm:pt modelId="{CA55E100-4CED-4AC5-A0D0-84076BE327D9}" type="parTrans" cxnId="{01070605-0073-48EE-96D0-B6CEDD11A999}">
      <dgm:prSet/>
      <dgm:spPr/>
      <dgm:t>
        <a:bodyPr/>
        <a:lstStyle/>
        <a:p>
          <a:endParaRPr lang="en-US"/>
        </a:p>
      </dgm:t>
    </dgm:pt>
    <dgm:pt modelId="{9F9AE2C3-8166-421C-9AF6-6EA3B7311CC1}" type="sibTrans" cxnId="{01070605-0073-48EE-96D0-B6CEDD11A999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A1607960-316E-4CB7-9234-FCB9977A5D77}">
      <dgm:prSet/>
      <dgm:spPr/>
      <dgm:t>
        <a:bodyPr/>
        <a:lstStyle/>
        <a:p>
          <a:r>
            <a:rPr lang="en-US" dirty="0"/>
            <a:t>clients will be more likely to say yes if they did so the first time</a:t>
          </a:r>
        </a:p>
      </dgm:t>
    </dgm:pt>
    <dgm:pt modelId="{08B30614-26A0-4E6C-A946-CCED4B922852}" type="parTrans" cxnId="{C3A8D4A9-C9A0-4AD9-8A10-5B3A433EBDF0}">
      <dgm:prSet/>
      <dgm:spPr/>
      <dgm:t>
        <a:bodyPr/>
        <a:lstStyle/>
        <a:p>
          <a:endParaRPr lang="en-US"/>
        </a:p>
      </dgm:t>
    </dgm:pt>
    <dgm:pt modelId="{1864F3BB-F9C8-4B2B-ACBA-4B11D8BA987B}" type="sibTrans" cxnId="{C3A8D4A9-C9A0-4AD9-8A10-5B3A433EBDF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DA1DECF-4250-49C1-9526-809BDBECFA2E}">
      <dgm:prSet/>
      <dgm:spPr/>
      <dgm:t>
        <a:bodyPr/>
        <a:lstStyle/>
        <a:p>
          <a:r>
            <a:rPr lang="en-US" dirty="0"/>
            <a:t>Will respond if been contacted before</a:t>
          </a:r>
        </a:p>
      </dgm:t>
    </dgm:pt>
    <dgm:pt modelId="{8C4F0D06-6AC5-443A-92F0-61BFC739FD54}" type="parTrans" cxnId="{5CA0C6DE-E848-4A49-B844-79C3ACB37322}">
      <dgm:prSet/>
      <dgm:spPr/>
      <dgm:t>
        <a:bodyPr/>
        <a:lstStyle/>
        <a:p>
          <a:endParaRPr lang="en-US"/>
        </a:p>
      </dgm:t>
    </dgm:pt>
    <dgm:pt modelId="{A2C53562-E8D3-42A4-A56B-9D73A16B6C6F}" type="sibTrans" cxnId="{5CA0C6DE-E848-4A49-B844-79C3ACB37322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4693599-7305-AE47-AA33-BFB68473C7D1}" type="pres">
      <dgm:prSet presAssocID="{10A11FE6-D215-4839-9397-959302DD37E8}" presName="Name0" presStyleCnt="0">
        <dgm:presLayoutVars>
          <dgm:animLvl val="lvl"/>
          <dgm:resizeHandles val="exact"/>
        </dgm:presLayoutVars>
      </dgm:prSet>
      <dgm:spPr/>
    </dgm:pt>
    <dgm:pt modelId="{DB6801C5-ADA9-4246-9EDA-8E34E06C3844}" type="pres">
      <dgm:prSet presAssocID="{3F29C0CB-E609-4002-A09E-7E9850F362F6}" presName="compositeNode" presStyleCnt="0">
        <dgm:presLayoutVars>
          <dgm:bulletEnabled val="1"/>
        </dgm:presLayoutVars>
      </dgm:prSet>
      <dgm:spPr/>
    </dgm:pt>
    <dgm:pt modelId="{1A1525E3-745A-D944-9742-C0C11EE95C86}" type="pres">
      <dgm:prSet presAssocID="{3F29C0CB-E609-4002-A09E-7E9850F362F6}" presName="bgRect" presStyleLbl="alignNode1" presStyleIdx="0" presStyleCnt="3" custScaleX="97266"/>
      <dgm:spPr/>
    </dgm:pt>
    <dgm:pt modelId="{98096ECC-22B3-BD49-BBCA-9A016369CC97}" type="pres">
      <dgm:prSet presAssocID="{9F9AE2C3-8166-421C-9AF6-6EA3B7311CC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AE5319C-C5D4-6742-A883-B725AEBD3D2A}" type="pres">
      <dgm:prSet presAssocID="{3F29C0CB-E609-4002-A09E-7E9850F362F6}" presName="nodeRect" presStyleLbl="alignNode1" presStyleIdx="0" presStyleCnt="3">
        <dgm:presLayoutVars>
          <dgm:bulletEnabled val="1"/>
        </dgm:presLayoutVars>
      </dgm:prSet>
      <dgm:spPr/>
    </dgm:pt>
    <dgm:pt modelId="{3250A729-330E-514A-BA06-542AFC5EEDC7}" type="pres">
      <dgm:prSet presAssocID="{9F9AE2C3-8166-421C-9AF6-6EA3B7311CC1}" presName="sibTrans" presStyleCnt="0"/>
      <dgm:spPr/>
    </dgm:pt>
    <dgm:pt modelId="{BF0B919B-F6AD-5446-9883-2F604C3A0D10}" type="pres">
      <dgm:prSet presAssocID="{A1607960-316E-4CB7-9234-FCB9977A5D77}" presName="compositeNode" presStyleCnt="0">
        <dgm:presLayoutVars>
          <dgm:bulletEnabled val="1"/>
        </dgm:presLayoutVars>
      </dgm:prSet>
      <dgm:spPr/>
    </dgm:pt>
    <dgm:pt modelId="{6257FBE5-0227-EC46-BE0E-5E97C12ED930}" type="pres">
      <dgm:prSet presAssocID="{A1607960-316E-4CB7-9234-FCB9977A5D77}" presName="bgRect" presStyleLbl="alignNode1" presStyleIdx="1" presStyleCnt="3"/>
      <dgm:spPr/>
    </dgm:pt>
    <dgm:pt modelId="{016F7652-253F-794A-A9A1-AA8A275C59CE}" type="pres">
      <dgm:prSet presAssocID="{1864F3BB-F9C8-4B2B-ACBA-4B11D8BA987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1755C37-8A0B-1E4B-9E1D-EA559EF8E755}" type="pres">
      <dgm:prSet presAssocID="{A1607960-316E-4CB7-9234-FCB9977A5D77}" presName="nodeRect" presStyleLbl="alignNode1" presStyleIdx="1" presStyleCnt="3">
        <dgm:presLayoutVars>
          <dgm:bulletEnabled val="1"/>
        </dgm:presLayoutVars>
      </dgm:prSet>
      <dgm:spPr/>
    </dgm:pt>
    <dgm:pt modelId="{297D13D2-1E9B-D740-BF1C-1BA00969D872}" type="pres">
      <dgm:prSet presAssocID="{1864F3BB-F9C8-4B2B-ACBA-4B11D8BA987B}" presName="sibTrans" presStyleCnt="0"/>
      <dgm:spPr/>
    </dgm:pt>
    <dgm:pt modelId="{A0677C79-87E5-1941-848A-A478F8EEA17E}" type="pres">
      <dgm:prSet presAssocID="{4DA1DECF-4250-49C1-9526-809BDBECFA2E}" presName="compositeNode" presStyleCnt="0">
        <dgm:presLayoutVars>
          <dgm:bulletEnabled val="1"/>
        </dgm:presLayoutVars>
      </dgm:prSet>
      <dgm:spPr/>
    </dgm:pt>
    <dgm:pt modelId="{3E86EF98-06C1-E248-92CC-3F96312E244C}" type="pres">
      <dgm:prSet presAssocID="{4DA1DECF-4250-49C1-9526-809BDBECFA2E}" presName="bgRect" presStyleLbl="alignNode1" presStyleIdx="2" presStyleCnt="3"/>
      <dgm:spPr/>
    </dgm:pt>
    <dgm:pt modelId="{2F15CE52-27FE-B446-82E1-47E84169F6A2}" type="pres">
      <dgm:prSet presAssocID="{A2C53562-E8D3-42A4-A56B-9D73A16B6C6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022048E-A0CF-1B44-B07A-9F2F91C51755}" type="pres">
      <dgm:prSet presAssocID="{4DA1DECF-4250-49C1-9526-809BDBECFA2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1070605-0073-48EE-96D0-B6CEDD11A999}" srcId="{10A11FE6-D215-4839-9397-959302DD37E8}" destId="{3F29C0CB-E609-4002-A09E-7E9850F362F6}" srcOrd="0" destOrd="0" parTransId="{CA55E100-4CED-4AC5-A0D0-84076BE327D9}" sibTransId="{9F9AE2C3-8166-421C-9AF6-6EA3B7311CC1}"/>
    <dgm:cxn modelId="{60BAC306-08E0-1F4F-AF0C-699BF9441045}" type="presOf" srcId="{9F9AE2C3-8166-421C-9AF6-6EA3B7311CC1}" destId="{98096ECC-22B3-BD49-BBCA-9A016369CC97}" srcOrd="0" destOrd="0" presId="urn:microsoft.com/office/officeart/2016/7/layout/LinearBlockProcessNumbered"/>
    <dgm:cxn modelId="{09A51B61-5704-DA47-9A14-D34093C12180}" type="presOf" srcId="{1864F3BB-F9C8-4B2B-ACBA-4B11D8BA987B}" destId="{016F7652-253F-794A-A9A1-AA8A275C59CE}" srcOrd="0" destOrd="0" presId="urn:microsoft.com/office/officeart/2016/7/layout/LinearBlockProcessNumbered"/>
    <dgm:cxn modelId="{F0A24854-CD54-6D4A-976C-025F97F87D57}" type="presOf" srcId="{3F29C0CB-E609-4002-A09E-7E9850F362F6}" destId="{1A1525E3-745A-D944-9742-C0C11EE95C86}" srcOrd="0" destOrd="0" presId="urn:microsoft.com/office/officeart/2016/7/layout/LinearBlockProcessNumbered"/>
    <dgm:cxn modelId="{8DF41D8E-7061-304F-AC3B-5A3082C278C0}" type="presOf" srcId="{3F29C0CB-E609-4002-A09E-7E9850F362F6}" destId="{6AE5319C-C5D4-6742-A883-B725AEBD3D2A}" srcOrd="1" destOrd="0" presId="urn:microsoft.com/office/officeart/2016/7/layout/LinearBlockProcessNumbered"/>
    <dgm:cxn modelId="{7B3B6594-A33A-7040-AB3C-B1190DB66A04}" type="presOf" srcId="{A2C53562-E8D3-42A4-A56B-9D73A16B6C6F}" destId="{2F15CE52-27FE-B446-82E1-47E84169F6A2}" srcOrd="0" destOrd="0" presId="urn:microsoft.com/office/officeart/2016/7/layout/LinearBlockProcessNumbered"/>
    <dgm:cxn modelId="{C3A8D4A9-C9A0-4AD9-8A10-5B3A433EBDF0}" srcId="{10A11FE6-D215-4839-9397-959302DD37E8}" destId="{A1607960-316E-4CB7-9234-FCB9977A5D77}" srcOrd="1" destOrd="0" parTransId="{08B30614-26A0-4E6C-A946-CCED4B922852}" sibTransId="{1864F3BB-F9C8-4B2B-ACBA-4B11D8BA987B}"/>
    <dgm:cxn modelId="{80B9D0AE-0EED-A947-849D-746F73872FA2}" type="presOf" srcId="{10A11FE6-D215-4839-9397-959302DD37E8}" destId="{D4693599-7305-AE47-AA33-BFB68473C7D1}" srcOrd="0" destOrd="0" presId="urn:microsoft.com/office/officeart/2016/7/layout/LinearBlockProcessNumbered"/>
    <dgm:cxn modelId="{CFDF37B6-F88F-864C-8510-6C9FD081EAC5}" type="presOf" srcId="{4DA1DECF-4250-49C1-9526-809BDBECFA2E}" destId="{9022048E-A0CF-1B44-B07A-9F2F91C51755}" srcOrd="1" destOrd="0" presId="urn:microsoft.com/office/officeart/2016/7/layout/LinearBlockProcessNumbered"/>
    <dgm:cxn modelId="{DB88A3D5-BF5F-9D46-980D-0B52E545D6AA}" type="presOf" srcId="{A1607960-316E-4CB7-9234-FCB9977A5D77}" destId="{C1755C37-8A0B-1E4B-9E1D-EA559EF8E755}" srcOrd="1" destOrd="0" presId="urn:microsoft.com/office/officeart/2016/7/layout/LinearBlockProcessNumbered"/>
    <dgm:cxn modelId="{5CA0C6DE-E848-4A49-B844-79C3ACB37322}" srcId="{10A11FE6-D215-4839-9397-959302DD37E8}" destId="{4DA1DECF-4250-49C1-9526-809BDBECFA2E}" srcOrd="2" destOrd="0" parTransId="{8C4F0D06-6AC5-443A-92F0-61BFC739FD54}" sibTransId="{A2C53562-E8D3-42A4-A56B-9D73A16B6C6F}"/>
    <dgm:cxn modelId="{69AA8FF4-7B7D-9743-BE26-7025DC86BEF2}" type="presOf" srcId="{A1607960-316E-4CB7-9234-FCB9977A5D77}" destId="{6257FBE5-0227-EC46-BE0E-5E97C12ED930}" srcOrd="0" destOrd="0" presId="urn:microsoft.com/office/officeart/2016/7/layout/LinearBlockProcessNumbered"/>
    <dgm:cxn modelId="{779A69F6-9F5C-2545-9B74-180EE1ED3288}" type="presOf" srcId="{4DA1DECF-4250-49C1-9526-809BDBECFA2E}" destId="{3E86EF98-06C1-E248-92CC-3F96312E244C}" srcOrd="0" destOrd="0" presId="urn:microsoft.com/office/officeart/2016/7/layout/LinearBlockProcessNumbered"/>
    <dgm:cxn modelId="{635129F0-73E1-FE43-8EF5-66C54AE68902}" type="presParOf" srcId="{D4693599-7305-AE47-AA33-BFB68473C7D1}" destId="{DB6801C5-ADA9-4246-9EDA-8E34E06C3844}" srcOrd="0" destOrd="0" presId="urn:microsoft.com/office/officeart/2016/7/layout/LinearBlockProcessNumbered"/>
    <dgm:cxn modelId="{6D7CE2B2-34A7-EC4F-8148-FB4152E1C86D}" type="presParOf" srcId="{DB6801C5-ADA9-4246-9EDA-8E34E06C3844}" destId="{1A1525E3-745A-D944-9742-C0C11EE95C86}" srcOrd="0" destOrd="0" presId="urn:microsoft.com/office/officeart/2016/7/layout/LinearBlockProcessNumbered"/>
    <dgm:cxn modelId="{66A3C7A5-A903-DF41-A3CD-8E26B66F15A7}" type="presParOf" srcId="{DB6801C5-ADA9-4246-9EDA-8E34E06C3844}" destId="{98096ECC-22B3-BD49-BBCA-9A016369CC97}" srcOrd="1" destOrd="0" presId="urn:microsoft.com/office/officeart/2016/7/layout/LinearBlockProcessNumbered"/>
    <dgm:cxn modelId="{0322EE6E-1482-1245-A5BA-33B9ED5C3769}" type="presParOf" srcId="{DB6801C5-ADA9-4246-9EDA-8E34E06C3844}" destId="{6AE5319C-C5D4-6742-A883-B725AEBD3D2A}" srcOrd="2" destOrd="0" presId="urn:microsoft.com/office/officeart/2016/7/layout/LinearBlockProcessNumbered"/>
    <dgm:cxn modelId="{E883F403-DC01-A14A-85F6-8EC8112E2D9C}" type="presParOf" srcId="{D4693599-7305-AE47-AA33-BFB68473C7D1}" destId="{3250A729-330E-514A-BA06-542AFC5EEDC7}" srcOrd="1" destOrd="0" presId="urn:microsoft.com/office/officeart/2016/7/layout/LinearBlockProcessNumbered"/>
    <dgm:cxn modelId="{7B80CE07-46FC-B64A-8F9A-08D6BC2626A1}" type="presParOf" srcId="{D4693599-7305-AE47-AA33-BFB68473C7D1}" destId="{BF0B919B-F6AD-5446-9883-2F604C3A0D10}" srcOrd="2" destOrd="0" presId="urn:microsoft.com/office/officeart/2016/7/layout/LinearBlockProcessNumbered"/>
    <dgm:cxn modelId="{466C1654-43DB-1F4F-B989-28CB8BDA1EEA}" type="presParOf" srcId="{BF0B919B-F6AD-5446-9883-2F604C3A0D10}" destId="{6257FBE5-0227-EC46-BE0E-5E97C12ED930}" srcOrd="0" destOrd="0" presId="urn:microsoft.com/office/officeart/2016/7/layout/LinearBlockProcessNumbered"/>
    <dgm:cxn modelId="{7219EBE3-4557-7E41-914B-5A84D68E1776}" type="presParOf" srcId="{BF0B919B-F6AD-5446-9883-2F604C3A0D10}" destId="{016F7652-253F-794A-A9A1-AA8A275C59CE}" srcOrd="1" destOrd="0" presId="urn:microsoft.com/office/officeart/2016/7/layout/LinearBlockProcessNumbered"/>
    <dgm:cxn modelId="{15E8E159-F01F-4446-9E3D-BD3416278BE2}" type="presParOf" srcId="{BF0B919B-F6AD-5446-9883-2F604C3A0D10}" destId="{C1755C37-8A0B-1E4B-9E1D-EA559EF8E755}" srcOrd="2" destOrd="0" presId="urn:microsoft.com/office/officeart/2016/7/layout/LinearBlockProcessNumbered"/>
    <dgm:cxn modelId="{0706606F-7786-AF4C-B47C-E4D02439F104}" type="presParOf" srcId="{D4693599-7305-AE47-AA33-BFB68473C7D1}" destId="{297D13D2-1E9B-D740-BF1C-1BA00969D872}" srcOrd="3" destOrd="0" presId="urn:microsoft.com/office/officeart/2016/7/layout/LinearBlockProcessNumbered"/>
    <dgm:cxn modelId="{A8E11D58-953F-7C43-84CB-F37817D54683}" type="presParOf" srcId="{D4693599-7305-AE47-AA33-BFB68473C7D1}" destId="{A0677C79-87E5-1941-848A-A478F8EEA17E}" srcOrd="4" destOrd="0" presId="urn:microsoft.com/office/officeart/2016/7/layout/LinearBlockProcessNumbered"/>
    <dgm:cxn modelId="{C9BD0CCC-8ECE-014E-8B10-550BAE9B01B3}" type="presParOf" srcId="{A0677C79-87E5-1941-848A-A478F8EEA17E}" destId="{3E86EF98-06C1-E248-92CC-3F96312E244C}" srcOrd="0" destOrd="0" presId="urn:microsoft.com/office/officeart/2016/7/layout/LinearBlockProcessNumbered"/>
    <dgm:cxn modelId="{A1E19C31-C48E-2944-892C-038CD744E15B}" type="presParOf" srcId="{A0677C79-87E5-1941-848A-A478F8EEA17E}" destId="{2F15CE52-27FE-B446-82E1-47E84169F6A2}" srcOrd="1" destOrd="0" presId="urn:microsoft.com/office/officeart/2016/7/layout/LinearBlockProcessNumbered"/>
    <dgm:cxn modelId="{2AAAA846-5F1A-9A45-B2AD-965E7E227530}" type="presParOf" srcId="{A0677C79-87E5-1941-848A-A478F8EEA17E}" destId="{9022048E-A0CF-1B44-B07A-9F2F91C5175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25E3-745A-D944-9742-C0C11EE95C86}">
      <dsp:nvSpPr>
        <dsp:cNvPr id="0" name=""/>
        <dsp:cNvSpPr/>
      </dsp:nvSpPr>
      <dsp:spPr>
        <a:xfrm>
          <a:off x="25918" y="1673109"/>
          <a:ext cx="1811422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single people, people with higher incomes, people with personal loans and people with home loans were more likely</a:t>
          </a:r>
        </a:p>
      </dsp:txBody>
      <dsp:txXfrm>
        <a:off x="25918" y="2567032"/>
        <a:ext cx="1811422" cy="1340883"/>
      </dsp:txXfrm>
    </dsp:sp>
    <dsp:sp modelId="{98096ECC-22B3-BD49-BBCA-9A016369CC97}">
      <dsp:nvSpPr>
        <dsp:cNvPr id="0" name=""/>
        <dsp:cNvSpPr/>
      </dsp:nvSpPr>
      <dsp:spPr>
        <a:xfrm>
          <a:off x="459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01</a:t>
          </a:r>
          <a:endParaRPr lang="en-US" sz="4000" kern="1200" dirty="0"/>
        </a:p>
      </dsp:txBody>
      <dsp:txXfrm>
        <a:off x="459" y="1673109"/>
        <a:ext cx="1862338" cy="893922"/>
      </dsp:txXfrm>
    </dsp:sp>
    <dsp:sp modelId="{6257FBE5-0227-EC46-BE0E-5E97C12ED930}">
      <dsp:nvSpPr>
        <dsp:cNvPr id="0" name=""/>
        <dsp:cNvSpPr/>
      </dsp:nvSpPr>
      <dsp:spPr>
        <a:xfrm>
          <a:off x="2011785" y="1673109"/>
          <a:ext cx="1862338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clients will be more likely to say yes if they did so the first time</a:t>
          </a:r>
        </a:p>
      </dsp:txBody>
      <dsp:txXfrm>
        <a:off x="2011785" y="2567032"/>
        <a:ext cx="1862338" cy="1340883"/>
      </dsp:txXfrm>
    </dsp:sp>
    <dsp:sp modelId="{016F7652-253F-794A-A9A1-AA8A275C59CE}">
      <dsp:nvSpPr>
        <dsp:cNvPr id="0" name=""/>
        <dsp:cNvSpPr/>
      </dsp:nvSpPr>
      <dsp:spPr>
        <a:xfrm>
          <a:off x="2011785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02</a:t>
          </a:r>
        </a:p>
      </dsp:txBody>
      <dsp:txXfrm>
        <a:off x="2011785" y="1673109"/>
        <a:ext cx="1862338" cy="893922"/>
      </dsp:txXfrm>
    </dsp:sp>
    <dsp:sp modelId="{3E86EF98-06C1-E248-92CC-3F96312E244C}">
      <dsp:nvSpPr>
        <dsp:cNvPr id="0" name=""/>
        <dsp:cNvSpPr/>
      </dsp:nvSpPr>
      <dsp:spPr>
        <a:xfrm>
          <a:off x="4023111" y="1673109"/>
          <a:ext cx="1862338" cy="223480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0" rIns="18395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Will respond if been contacted before</a:t>
          </a:r>
        </a:p>
      </dsp:txBody>
      <dsp:txXfrm>
        <a:off x="4023111" y="2567032"/>
        <a:ext cx="1862338" cy="1340883"/>
      </dsp:txXfrm>
    </dsp:sp>
    <dsp:sp modelId="{2F15CE52-27FE-B446-82E1-47E84169F6A2}">
      <dsp:nvSpPr>
        <dsp:cNvPr id="0" name=""/>
        <dsp:cNvSpPr/>
      </dsp:nvSpPr>
      <dsp:spPr>
        <a:xfrm>
          <a:off x="4023111" y="1673109"/>
          <a:ext cx="1862338" cy="89392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958" tIns="165100" rIns="183958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03</a:t>
          </a:r>
        </a:p>
      </dsp:txBody>
      <dsp:txXfrm>
        <a:off x="4023111" y="1673109"/>
        <a:ext cx="1862338" cy="89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2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337A1421-4B3E-45A6-9C5F-365E0758195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8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CA9C10BF-683A-4598-BE10-57519B025F7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 not remove" hidden="1">
            <a:extLst>
              <a:ext uri="{FF2B5EF4-FFF2-40B4-BE49-F238E27FC236}">
                <a16:creationId xmlns:a16="http://schemas.microsoft.com/office/drawing/2014/main" id="{2FA9D524-4BEA-4C86-9D85-EBE1F2F042A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4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138CC822-0475-4891-A04B-2FF4D2226E2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6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6/25/2021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8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A digital stock market graph">
            <a:extLst>
              <a:ext uri="{FF2B5EF4-FFF2-40B4-BE49-F238E27FC236}">
                <a16:creationId xmlns:a16="http://schemas.microsoft.com/office/drawing/2014/main" id="{DE8598E3-6D50-4588-9260-A8271E49B3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752" r="-1" b="10506"/>
          <a:stretch/>
        </p:blipFill>
        <p:spPr>
          <a:xfrm>
            <a:off x="0" y="3048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A4A557-A760-DC4F-ADA4-B6EF6D8DA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366" y="3429000"/>
            <a:ext cx="10933011" cy="2387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PSM Technical Group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i="1" dirty="0">
                <a:solidFill>
                  <a:srgbClr val="FFFFFF"/>
                </a:solidFill>
              </a:rPr>
              <a:t>Analysis of Telemarketing Efforts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796A2-5A6F-D74D-B1DA-1C16A48E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 lnSpcReduction="1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Matt Casey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Paige Colowich 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Samuel Pennington</a:t>
            </a:r>
          </a:p>
        </p:txBody>
      </p:sp>
    </p:spTree>
    <p:extLst>
      <p:ext uri="{BB962C8B-B14F-4D97-AF65-F5344CB8AC3E}">
        <p14:creationId xmlns:p14="http://schemas.microsoft.com/office/powerpoint/2010/main" val="74485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60EC-F385-464D-BCF7-B2B8E245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2573"/>
            <a:ext cx="10515600" cy="875337"/>
          </a:xfrm>
        </p:spPr>
        <p:txBody>
          <a:bodyPr/>
          <a:lstStyle/>
          <a:p>
            <a:r>
              <a:rPr lang="en-US" dirty="0"/>
              <a:t>FINAL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50072-0DFB-47E5-92D2-8597402FA755}"/>
              </a:ext>
            </a:extLst>
          </p:cNvPr>
          <p:cNvSpPr txBox="1"/>
          <p:nvPr/>
        </p:nvSpPr>
        <p:spPr>
          <a:xfrm>
            <a:off x="838200" y="1673482"/>
            <a:ext cx="7631097" cy="2847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RandomForestClassifier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n_estimators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=100,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max_depth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=6,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min_samples_split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=14,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min_samples_leaf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=5,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max_features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=28, bootstrap=True)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Accuracy: 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0.91175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656DB6-F091-4228-9CBB-2685CAC6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65" y="2786451"/>
            <a:ext cx="4729331" cy="3466557"/>
          </a:xfrm>
          <a:prstGeom prst="rect">
            <a:avLst/>
          </a:prstGeom>
        </p:spPr>
      </p:pic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BAC60234-151A-4DD7-9CE4-18B895634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452123"/>
              </p:ext>
            </p:extLst>
          </p:nvPr>
        </p:nvGraphicFramePr>
        <p:xfrm>
          <a:off x="737587" y="3407210"/>
          <a:ext cx="5358413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6111">
                  <a:extLst>
                    <a:ext uri="{9D8B030D-6E8A-4147-A177-3AD203B41FA5}">
                      <a16:colId xmlns:a16="http://schemas.microsoft.com/office/drawing/2014/main" val="3978150622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2095135705"/>
                    </a:ext>
                  </a:extLst>
                </a:gridCol>
                <a:gridCol w="1322773">
                  <a:extLst>
                    <a:ext uri="{9D8B030D-6E8A-4147-A177-3AD203B41FA5}">
                      <a16:colId xmlns:a16="http://schemas.microsoft.com/office/drawing/2014/main" val="868208144"/>
                    </a:ext>
                  </a:extLst>
                </a:gridCol>
                <a:gridCol w="1669001">
                  <a:extLst>
                    <a:ext uri="{9D8B030D-6E8A-4147-A177-3AD203B41FA5}">
                      <a16:colId xmlns:a16="http://schemas.microsoft.com/office/drawing/2014/main" val="2952094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90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88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1686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6220BC-6560-4ADE-8732-6F779173775D}"/>
              </a:ext>
            </a:extLst>
          </p:cNvPr>
          <p:cNvSpPr txBox="1"/>
          <p:nvPr/>
        </p:nvSpPr>
        <p:spPr>
          <a:xfrm>
            <a:off x="838200" y="3042361"/>
            <a:ext cx="221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175423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94C6EB-0BD0-4926-909B-CE0EFF459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7" y="-1"/>
            <a:ext cx="12195239" cy="6857996"/>
            <a:chOff x="1667" y="-1"/>
            <a:chExt cx="12195239" cy="685799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8D9AC5-1A8B-4F43-99E1-1D51CFFC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49B524-B22D-40A1-81F7-459441A7E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906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14">
              <a:extLst>
                <a:ext uri="{FF2B5EF4-FFF2-40B4-BE49-F238E27FC236}">
                  <a16:creationId xmlns:a16="http://schemas.microsoft.com/office/drawing/2014/main" id="{C8CCE87E-3564-469A-9A46-F794A0F94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5">
              <a:extLst>
                <a:ext uri="{FF2B5EF4-FFF2-40B4-BE49-F238E27FC236}">
                  <a16:creationId xmlns:a16="http://schemas.microsoft.com/office/drawing/2014/main" id="{04C96A98-5EF6-4542-9FA4-86B1D2651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3BF088B1-D6D6-4925-9B48-5098FF09D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Graphic 33">
              <a:extLst>
                <a:ext uri="{FF2B5EF4-FFF2-40B4-BE49-F238E27FC236}">
                  <a16:creationId xmlns:a16="http://schemas.microsoft.com/office/drawing/2014/main" id="{6FA7DFD7-863A-4016-A231-DCB28B20D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5BC5F4-2731-4F44-944C-56B58DFE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7727"/>
            <a:ext cx="8648158" cy="149588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58A0-ECA3-C842-9591-CE17233B1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8648158" cy="3430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Portuguese banking institution used data obtained through its marketing campaign to predict whether clients are likely to subscribe to a term deposit</a:t>
            </a:r>
          </a:p>
        </p:txBody>
      </p:sp>
    </p:spTree>
    <p:extLst>
      <p:ext uri="{BB962C8B-B14F-4D97-AF65-F5344CB8AC3E}">
        <p14:creationId xmlns:p14="http://schemas.microsoft.com/office/powerpoint/2010/main" val="3177130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Graph on document with pen">
            <a:extLst>
              <a:ext uri="{FF2B5EF4-FFF2-40B4-BE49-F238E27FC236}">
                <a16:creationId xmlns:a16="http://schemas.microsoft.com/office/drawing/2014/main" id="{FBD2E627-BD69-42B3-BF1C-C93E627C1D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415" b="14125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42A1F82-CCEE-4C0C-A877-4479E6E6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F6120F-8C25-48EE-B58B-0B1A35301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F55B033-D8E3-4A82-AB0E-173CAD44C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21F3F31-AC49-40C2-9F6E-441F41C5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raphic 11">
              <a:extLst>
                <a:ext uri="{FF2B5EF4-FFF2-40B4-BE49-F238E27FC236}">
                  <a16:creationId xmlns:a16="http://schemas.microsoft.com/office/drawing/2014/main" id="{C820DA10-4D21-41E0-9E4D-DA1126254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B9E282-7D7D-4E37-A9EA-0FC764361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D240B2-CB7B-4C39-9F1B-84F19DD7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FB17155-CD99-45E3-8E4D-9229AB42A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46A544-ECA7-904B-9C33-46D30CAC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47" y="1745130"/>
            <a:ext cx="5105400" cy="2109690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85FE-F869-8C4D-BB34-9A0FF5C8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547" y="4105835"/>
            <a:ext cx="5105400" cy="199542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Which set of conditions will lead to a client subscribing to a term deposit?</a:t>
            </a: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99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2C01FB2-6D50-41C9-BE00-29B0F992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4AA55-C05A-0143-96F9-97D24229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491"/>
            <a:ext cx="4276541" cy="5705015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ASSUMPTIONS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45EF8AC-3C23-4660-BF99-9899495F9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71712"/>
              </p:ext>
            </p:extLst>
          </p:nvPr>
        </p:nvGraphicFramePr>
        <p:xfrm>
          <a:off x="5662569" y="576493"/>
          <a:ext cx="5885910" cy="5581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461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2A69C-B205-4820-89F2-C04929AF6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4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AF856-B3F0-4679-A3A1-AF3586FAB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  <a:cs typeface="Angsana New" panose="020B0502040204020203" pitchFamily="18" charset="-34"/>
              </a:rPr>
              <a:t>Client Information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  <a:cs typeface="Angsana New" panose="020B0502040204020203" pitchFamily="18" charset="-34"/>
              </a:rPr>
              <a:t>Phone Call Information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  <a:cs typeface="Angsana New" panose="020B0502040204020203" pitchFamily="18" charset="-34"/>
              </a:rPr>
              <a:t>Economic Indicators</a:t>
            </a:r>
          </a:p>
        </p:txBody>
      </p:sp>
    </p:spTree>
    <p:extLst>
      <p:ext uri="{BB962C8B-B14F-4D97-AF65-F5344CB8AC3E}">
        <p14:creationId xmlns:p14="http://schemas.microsoft.com/office/powerpoint/2010/main" val="3820432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626F-B3F7-48C5-A0F0-255B11D2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ISSUES WITH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49E9-FDF6-405E-AF45-620199A70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01" y="2164184"/>
            <a:ext cx="10915766" cy="3981115"/>
          </a:xfrm>
        </p:spPr>
        <p:txBody>
          <a:bodyPr>
            <a:normAutofit/>
          </a:bodyPr>
          <a:lstStyle/>
          <a:p>
            <a:r>
              <a:rPr lang="en-US" sz="3200" dirty="0"/>
              <a:t>Handle Missing Data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Grouping Data Values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Preparation For Dummy 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EC442-B0A9-4944-8E86-68923005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0B9F7-95BF-4EB5-8D53-85C61ED7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444" y="1390104"/>
            <a:ext cx="4661755" cy="310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6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9D01-381B-4EA2-AB82-A81C9211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3331-3C82-46DC-BA71-64C46902C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Creating dummy variables</a:t>
            </a:r>
          </a:p>
          <a:p>
            <a:r>
              <a:rPr lang="en-US" sz="2400" dirty="0"/>
              <a:t>Creating new columns </a:t>
            </a:r>
          </a:p>
          <a:p>
            <a:r>
              <a:rPr lang="en-US" sz="2400" dirty="0"/>
              <a:t>Using </a:t>
            </a:r>
            <a:r>
              <a:rPr lang="en-US" sz="2400" dirty="0" err="1"/>
              <a:t>RandomForestClassifier</a:t>
            </a:r>
            <a:r>
              <a:rPr lang="en-US" sz="2400" dirty="0"/>
              <a:t> model</a:t>
            </a:r>
          </a:p>
          <a:p>
            <a:r>
              <a:rPr lang="en-US" sz="2400" dirty="0"/>
              <a:t>Using the Confusion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DD8AC-34BE-49B1-98B6-A2F47163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84" y="2052886"/>
            <a:ext cx="4305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7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king space background">
            <a:extLst>
              <a:ext uri="{FF2B5EF4-FFF2-40B4-BE49-F238E27FC236}">
                <a16:creationId xmlns:a16="http://schemas.microsoft.com/office/drawing/2014/main" id="{B8C2F633-9240-4DE4-87F3-7B8127BBB5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648" b="9892"/>
          <a:stretch/>
        </p:blipFill>
        <p:spPr>
          <a:xfrm>
            <a:off x="20" y="-1"/>
            <a:ext cx="12191980" cy="6873463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18B05B-44A4-8E42-A8D9-154B0D34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167095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DIDN’T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686F3-CE8C-F946-8BDA-546399551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678251"/>
            <a:ext cx="5728219" cy="1918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Running </a:t>
            </a:r>
            <a:r>
              <a:rPr lang="en-US" sz="2400" dirty="0" err="1">
                <a:solidFill>
                  <a:srgbClr val="FFFFFF"/>
                </a:solidFill>
              </a:rPr>
              <a:t>RandomForestRegressor</a:t>
            </a:r>
            <a:r>
              <a:rPr lang="en-US" sz="2400" dirty="0">
                <a:solidFill>
                  <a:srgbClr val="FFFFFF"/>
                </a:solidFill>
              </a:rPr>
              <a:t> (resulting in very low r-squared)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Decision Tree (overfitting)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Different feature combinations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146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6FDE22-1F54-452D-A9BA-1BE9FDB53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727BA-2777-4823-88E1-1B4B61968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0E0E5-A956-4B80-A317-E670B96C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">
            <a:extLst>
              <a:ext uri="{FF2B5EF4-FFF2-40B4-BE49-F238E27FC236}">
                <a16:creationId xmlns:a16="http://schemas.microsoft.com/office/drawing/2014/main" id="{313BC691-1FA7-4FAF-B482-7F6AE6ECE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564" b="9976"/>
          <a:stretch/>
        </p:blipFill>
        <p:spPr>
          <a:xfrm>
            <a:off x="-1075" y="102868"/>
            <a:ext cx="12196991" cy="6876288"/>
          </a:xfrm>
          <a:prstGeom prst="rect">
            <a:avLst/>
          </a:prstGeom>
          <a:ln w="12700">
            <a:noFill/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8142369-1172-4897-98AF-7E16842C4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B4EC643-469D-49F7-B2C7-FA3DA6FFA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C04565-7FC8-416F-9C08-F430D337F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2BD8DCF-6634-460D-AA2E-1357451FB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AC9175-245B-4886-A4F2-EEA53C13F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raphic 33">
              <a:extLst>
                <a:ext uri="{FF2B5EF4-FFF2-40B4-BE49-F238E27FC236}">
                  <a16:creationId xmlns:a16="http://schemas.microsoft.com/office/drawing/2014/main" id="{BC567658-11B8-4D35-89AE-B735346691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Graphic 33">
              <a:extLst>
                <a:ext uri="{FF2B5EF4-FFF2-40B4-BE49-F238E27FC236}">
                  <a16:creationId xmlns:a16="http://schemas.microsoft.com/office/drawing/2014/main" id="{B2AAA79A-1602-4193-8170-9C436D9C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8F862D-78AA-BF4B-83CB-0C970AAC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76304"/>
            <a:ext cx="8817102" cy="138170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SURPRISES AND 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2CF6-0F6C-5C46-9F1D-01EA5190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680853"/>
            <a:ext cx="10522169" cy="1918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</a:rPr>
              <a:t>More predictors were not specific for a person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</a:rPr>
              <a:t>Information such as job type and education was not impactful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FFFFFF"/>
                </a:solidFill>
              </a:rPr>
              <a:t>Only about 11% subscribed to a deposit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1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6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ArchVTI">
  <a:themeElements>
    <a:clrScheme name="AnalogousFromRegularSeed_2SEEDS">
      <a:dk1>
        <a:srgbClr val="000000"/>
      </a:dk1>
      <a:lt1>
        <a:srgbClr val="FFFFFF"/>
      </a:lt1>
      <a:dk2>
        <a:srgbClr val="242941"/>
      </a:dk2>
      <a:lt2>
        <a:srgbClr val="E2E8E8"/>
      </a:lt2>
      <a:accent1>
        <a:srgbClr val="B23A3A"/>
      </a:accent1>
      <a:accent2>
        <a:srgbClr val="C44C7E"/>
      </a:accent2>
      <a:accent3>
        <a:srgbClr val="C47E4C"/>
      </a:accent3>
      <a:accent4>
        <a:srgbClr val="3AB28D"/>
      </a:accent4>
      <a:accent5>
        <a:srgbClr val="49B0BC"/>
      </a:accent5>
      <a:accent6>
        <a:srgbClr val="3A73B2"/>
      </a:accent6>
      <a:hlink>
        <a:srgbClr val="309191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246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Avenir Next LT Pro</vt:lpstr>
      <vt:lpstr>Bahnschrift</vt:lpstr>
      <vt:lpstr>Footlight MT Light</vt:lpstr>
      <vt:lpstr>ArchVTI</vt:lpstr>
      <vt:lpstr>PSM Technical Group  Analysis of Telemarketing Efforts </vt:lpstr>
      <vt:lpstr>Introduction</vt:lpstr>
      <vt:lpstr>PROBLEM</vt:lpstr>
      <vt:lpstr>ASSUMPTIONS</vt:lpstr>
      <vt:lpstr>DATA</vt:lpstr>
      <vt:lpstr>ISSUES WITH DATASET</vt:lpstr>
      <vt:lpstr>WHAT WORKED</vt:lpstr>
      <vt:lpstr>WHAT DIDN’T WORK</vt:lpstr>
      <vt:lpstr>SURPRISES AND LIMITATIONS </vt:lpstr>
      <vt:lpstr>FINAL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Paige Colowich</dc:creator>
  <cp:lastModifiedBy>Christopher M Casey</cp:lastModifiedBy>
  <cp:revision>33</cp:revision>
  <dcterms:created xsi:type="dcterms:W3CDTF">2021-06-24T06:34:34Z</dcterms:created>
  <dcterms:modified xsi:type="dcterms:W3CDTF">2021-06-25T20:48:05Z</dcterms:modified>
</cp:coreProperties>
</file>