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8"/>
  </p:normalViewPr>
  <p:slideViewPr>
    <p:cSldViewPr snapToGrid="0" snapToObjects="1">
      <p:cViewPr varScale="1">
        <p:scale>
          <a:sx n="67" d="100"/>
          <a:sy n="67" d="100"/>
        </p:scale>
        <p:origin x="6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FE6-D215-4839-9397-959302DD37E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29C0CB-E609-4002-A09E-7E9850F362F6}">
      <dgm:prSet custT="1"/>
      <dgm:spPr/>
      <dgm:t>
        <a:bodyPr/>
        <a:lstStyle/>
        <a:p>
          <a:r>
            <a:rPr lang="en-US" sz="1200" dirty="0"/>
            <a:t>single people, people with higher incomes, people with personal loans and people with home loans were more likely</a:t>
          </a:r>
        </a:p>
      </dgm:t>
    </dgm:pt>
    <dgm:pt modelId="{CA55E100-4CED-4AC5-A0D0-84076BE327D9}" type="parTrans" cxnId="{01070605-0073-48EE-96D0-B6CEDD11A999}">
      <dgm:prSet/>
      <dgm:spPr/>
      <dgm:t>
        <a:bodyPr/>
        <a:lstStyle/>
        <a:p>
          <a:endParaRPr lang="en-US"/>
        </a:p>
      </dgm:t>
    </dgm:pt>
    <dgm:pt modelId="{9F9AE2C3-8166-421C-9AF6-6EA3B7311CC1}" type="sibTrans" cxnId="{01070605-0073-48EE-96D0-B6CEDD11A99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1607960-316E-4CB7-9234-FCB9977A5D77}">
      <dgm:prSet/>
      <dgm:spPr/>
      <dgm:t>
        <a:bodyPr/>
        <a:lstStyle/>
        <a:p>
          <a:r>
            <a:rPr lang="en-US" dirty="0"/>
            <a:t>clients will be more likely to say yes if they did so the first time</a:t>
          </a:r>
        </a:p>
      </dgm:t>
    </dgm:pt>
    <dgm:pt modelId="{08B30614-26A0-4E6C-A946-CCED4B922852}" type="parTrans" cxnId="{C3A8D4A9-C9A0-4AD9-8A10-5B3A433EBDF0}">
      <dgm:prSet/>
      <dgm:spPr/>
      <dgm:t>
        <a:bodyPr/>
        <a:lstStyle/>
        <a:p>
          <a:endParaRPr lang="en-US"/>
        </a:p>
      </dgm:t>
    </dgm:pt>
    <dgm:pt modelId="{1864F3BB-F9C8-4B2B-ACBA-4B11D8BA987B}" type="sibTrans" cxnId="{C3A8D4A9-C9A0-4AD9-8A10-5B3A433EBD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DA1DECF-4250-49C1-9526-809BDBECFA2E}">
      <dgm:prSet/>
      <dgm:spPr/>
      <dgm:t>
        <a:bodyPr/>
        <a:lstStyle/>
        <a:p>
          <a:r>
            <a:rPr lang="en-US" dirty="0"/>
            <a:t>Will respond if been contacted before</a:t>
          </a:r>
        </a:p>
      </dgm:t>
    </dgm:pt>
    <dgm:pt modelId="{8C4F0D06-6AC5-443A-92F0-61BFC739FD54}" type="parTrans" cxnId="{5CA0C6DE-E848-4A49-B844-79C3ACB37322}">
      <dgm:prSet/>
      <dgm:spPr/>
      <dgm:t>
        <a:bodyPr/>
        <a:lstStyle/>
        <a:p>
          <a:endParaRPr lang="en-US"/>
        </a:p>
      </dgm:t>
    </dgm:pt>
    <dgm:pt modelId="{A2C53562-E8D3-42A4-A56B-9D73A16B6C6F}" type="sibTrans" cxnId="{5CA0C6DE-E848-4A49-B844-79C3ACB3732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4693599-7305-AE47-AA33-BFB68473C7D1}" type="pres">
      <dgm:prSet presAssocID="{10A11FE6-D215-4839-9397-959302DD37E8}" presName="Name0" presStyleCnt="0">
        <dgm:presLayoutVars>
          <dgm:animLvl val="lvl"/>
          <dgm:resizeHandles val="exact"/>
        </dgm:presLayoutVars>
      </dgm:prSet>
      <dgm:spPr/>
    </dgm:pt>
    <dgm:pt modelId="{DB6801C5-ADA9-4246-9EDA-8E34E06C3844}" type="pres">
      <dgm:prSet presAssocID="{3F29C0CB-E609-4002-A09E-7E9850F362F6}" presName="compositeNode" presStyleCnt="0">
        <dgm:presLayoutVars>
          <dgm:bulletEnabled val="1"/>
        </dgm:presLayoutVars>
      </dgm:prSet>
      <dgm:spPr/>
    </dgm:pt>
    <dgm:pt modelId="{1A1525E3-745A-D944-9742-C0C11EE95C86}" type="pres">
      <dgm:prSet presAssocID="{3F29C0CB-E609-4002-A09E-7E9850F362F6}" presName="bgRect" presStyleLbl="alignNode1" presStyleIdx="0" presStyleCnt="3" custScaleX="97266"/>
      <dgm:spPr/>
    </dgm:pt>
    <dgm:pt modelId="{98096ECC-22B3-BD49-BBCA-9A016369CC97}" type="pres">
      <dgm:prSet presAssocID="{9F9AE2C3-8166-421C-9AF6-6EA3B7311CC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E5319C-C5D4-6742-A883-B725AEBD3D2A}" type="pres">
      <dgm:prSet presAssocID="{3F29C0CB-E609-4002-A09E-7E9850F362F6}" presName="nodeRect" presStyleLbl="alignNode1" presStyleIdx="0" presStyleCnt="3">
        <dgm:presLayoutVars>
          <dgm:bulletEnabled val="1"/>
        </dgm:presLayoutVars>
      </dgm:prSet>
      <dgm:spPr/>
    </dgm:pt>
    <dgm:pt modelId="{3250A729-330E-514A-BA06-542AFC5EEDC7}" type="pres">
      <dgm:prSet presAssocID="{9F9AE2C3-8166-421C-9AF6-6EA3B7311CC1}" presName="sibTrans" presStyleCnt="0"/>
      <dgm:spPr/>
    </dgm:pt>
    <dgm:pt modelId="{BF0B919B-F6AD-5446-9883-2F604C3A0D10}" type="pres">
      <dgm:prSet presAssocID="{A1607960-316E-4CB7-9234-FCB9977A5D77}" presName="compositeNode" presStyleCnt="0">
        <dgm:presLayoutVars>
          <dgm:bulletEnabled val="1"/>
        </dgm:presLayoutVars>
      </dgm:prSet>
      <dgm:spPr/>
    </dgm:pt>
    <dgm:pt modelId="{6257FBE5-0227-EC46-BE0E-5E97C12ED930}" type="pres">
      <dgm:prSet presAssocID="{A1607960-316E-4CB7-9234-FCB9977A5D77}" presName="bgRect" presStyleLbl="alignNode1" presStyleIdx="1" presStyleCnt="3"/>
      <dgm:spPr/>
    </dgm:pt>
    <dgm:pt modelId="{016F7652-253F-794A-A9A1-AA8A275C59CE}" type="pres">
      <dgm:prSet presAssocID="{1864F3BB-F9C8-4B2B-ACBA-4B11D8BA98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1755C37-8A0B-1E4B-9E1D-EA559EF8E755}" type="pres">
      <dgm:prSet presAssocID="{A1607960-316E-4CB7-9234-FCB9977A5D77}" presName="nodeRect" presStyleLbl="alignNode1" presStyleIdx="1" presStyleCnt="3">
        <dgm:presLayoutVars>
          <dgm:bulletEnabled val="1"/>
        </dgm:presLayoutVars>
      </dgm:prSet>
      <dgm:spPr/>
    </dgm:pt>
    <dgm:pt modelId="{297D13D2-1E9B-D740-BF1C-1BA00969D872}" type="pres">
      <dgm:prSet presAssocID="{1864F3BB-F9C8-4B2B-ACBA-4B11D8BA987B}" presName="sibTrans" presStyleCnt="0"/>
      <dgm:spPr/>
    </dgm:pt>
    <dgm:pt modelId="{A0677C79-87E5-1941-848A-A478F8EEA17E}" type="pres">
      <dgm:prSet presAssocID="{4DA1DECF-4250-49C1-9526-809BDBECFA2E}" presName="compositeNode" presStyleCnt="0">
        <dgm:presLayoutVars>
          <dgm:bulletEnabled val="1"/>
        </dgm:presLayoutVars>
      </dgm:prSet>
      <dgm:spPr/>
    </dgm:pt>
    <dgm:pt modelId="{3E86EF98-06C1-E248-92CC-3F96312E244C}" type="pres">
      <dgm:prSet presAssocID="{4DA1DECF-4250-49C1-9526-809BDBECFA2E}" presName="bgRect" presStyleLbl="alignNode1" presStyleIdx="2" presStyleCnt="3"/>
      <dgm:spPr/>
    </dgm:pt>
    <dgm:pt modelId="{2F15CE52-27FE-B446-82E1-47E84169F6A2}" type="pres">
      <dgm:prSet presAssocID="{A2C53562-E8D3-42A4-A56B-9D73A16B6C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22048E-A0CF-1B44-B07A-9F2F91C51755}" type="pres">
      <dgm:prSet presAssocID="{4DA1DECF-4250-49C1-9526-809BDBECFA2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1070605-0073-48EE-96D0-B6CEDD11A999}" srcId="{10A11FE6-D215-4839-9397-959302DD37E8}" destId="{3F29C0CB-E609-4002-A09E-7E9850F362F6}" srcOrd="0" destOrd="0" parTransId="{CA55E100-4CED-4AC5-A0D0-84076BE327D9}" sibTransId="{9F9AE2C3-8166-421C-9AF6-6EA3B7311CC1}"/>
    <dgm:cxn modelId="{60BAC306-08E0-1F4F-AF0C-699BF9441045}" type="presOf" srcId="{9F9AE2C3-8166-421C-9AF6-6EA3B7311CC1}" destId="{98096ECC-22B3-BD49-BBCA-9A016369CC97}" srcOrd="0" destOrd="0" presId="urn:microsoft.com/office/officeart/2016/7/layout/LinearBlockProcessNumbered"/>
    <dgm:cxn modelId="{09A51B61-5704-DA47-9A14-D34093C12180}" type="presOf" srcId="{1864F3BB-F9C8-4B2B-ACBA-4B11D8BA987B}" destId="{016F7652-253F-794A-A9A1-AA8A275C59CE}" srcOrd="0" destOrd="0" presId="urn:microsoft.com/office/officeart/2016/7/layout/LinearBlockProcessNumbered"/>
    <dgm:cxn modelId="{F0A24854-CD54-6D4A-976C-025F97F87D57}" type="presOf" srcId="{3F29C0CB-E609-4002-A09E-7E9850F362F6}" destId="{1A1525E3-745A-D944-9742-C0C11EE95C86}" srcOrd="0" destOrd="0" presId="urn:microsoft.com/office/officeart/2016/7/layout/LinearBlockProcessNumbered"/>
    <dgm:cxn modelId="{8DF41D8E-7061-304F-AC3B-5A3082C278C0}" type="presOf" srcId="{3F29C0CB-E609-4002-A09E-7E9850F362F6}" destId="{6AE5319C-C5D4-6742-A883-B725AEBD3D2A}" srcOrd="1" destOrd="0" presId="urn:microsoft.com/office/officeart/2016/7/layout/LinearBlockProcessNumbered"/>
    <dgm:cxn modelId="{7B3B6594-A33A-7040-AB3C-B1190DB66A04}" type="presOf" srcId="{A2C53562-E8D3-42A4-A56B-9D73A16B6C6F}" destId="{2F15CE52-27FE-B446-82E1-47E84169F6A2}" srcOrd="0" destOrd="0" presId="urn:microsoft.com/office/officeart/2016/7/layout/LinearBlockProcessNumbered"/>
    <dgm:cxn modelId="{C3A8D4A9-C9A0-4AD9-8A10-5B3A433EBDF0}" srcId="{10A11FE6-D215-4839-9397-959302DD37E8}" destId="{A1607960-316E-4CB7-9234-FCB9977A5D77}" srcOrd="1" destOrd="0" parTransId="{08B30614-26A0-4E6C-A946-CCED4B922852}" sibTransId="{1864F3BB-F9C8-4B2B-ACBA-4B11D8BA987B}"/>
    <dgm:cxn modelId="{80B9D0AE-0EED-A947-849D-746F73872FA2}" type="presOf" srcId="{10A11FE6-D215-4839-9397-959302DD37E8}" destId="{D4693599-7305-AE47-AA33-BFB68473C7D1}" srcOrd="0" destOrd="0" presId="urn:microsoft.com/office/officeart/2016/7/layout/LinearBlockProcessNumbered"/>
    <dgm:cxn modelId="{CFDF37B6-F88F-864C-8510-6C9FD081EAC5}" type="presOf" srcId="{4DA1DECF-4250-49C1-9526-809BDBECFA2E}" destId="{9022048E-A0CF-1B44-B07A-9F2F91C51755}" srcOrd="1" destOrd="0" presId="urn:microsoft.com/office/officeart/2016/7/layout/LinearBlockProcessNumbered"/>
    <dgm:cxn modelId="{DB88A3D5-BF5F-9D46-980D-0B52E545D6AA}" type="presOf" srcId="{A1607960-316E-4CB7-9234-FCB9977A5D77}" destId="{C1755C37-8A0B-1E4B-9E1D-EA559EF8E755}" srcOrd="1" destOrd="0" presId="urn:microsoft.com/office/officeart/2016/7/layout/LinearBlockProcessNumbered"/>
    <dgm:cxn modelId="{5CA0C6DE-E848-4A49-B844-79C3ACB37322}" srcId="{10A11FE6-D215-4839-9397-959302DD37E8}" destId="{4DA1DECF-4250-49C1-9526-809BDBECFA2E}" srcOrd="2" destOrd="0" parTransId="{8C4F0D06-6AC5-443A-92F0-61BFC739FD54}" sibTransId="{A2C53562-E8D3-42A4-A56B-9D73A16B6C6F}"/>
    <dgm:cxn modelId="{69AA8FF4-7B7D-9743-BE26-7025DC86BEF2}" type="presOf" srcId="{A1607960-316E-4CB7-9234-FCB9977A5D77}" destId="{6257FBE5-0227-EC46-BE0E-5E97C12ED930}" srcOrd="0" destOrd="0" presId="urn:microsoft.com/office/officeart/2016/7/layout/LinearBlockProcessNumbered"/>
    <dgm:cxn modelId="{779A69F6-9F5C-2545-9B74-180EE1ED3288}" type="presOf" srcId="{4DA1DECF-4250-49C1-9526-809BDBECFA2E}" destId="{3E86EF98-06C1-E248-92CC-3F96312E244C}" srcOrd="0" destOrd="0" presId="urn:microsoft.com/office/officeart/2016/7/layout/LinearBlockProcessNumbered"/>
    <dgm:cxn modelId="{635129F0-73E1-FE43-8EF5-66C54AE68902}" type="presParOf" srcId="{D4693599-7305-AE47-AA33-BFB68473C7D1}" destId="{DB6801C5-ADA9-4246-9EDA-8E34E06C3844}" srcOrd="0" destOrd="0" presId="urn:microsoft.com/office/officeart/2016/7/layout/LinearBlockProcessNumbered"/>
    <dgm:cxn modelId="{6D7CE2B2-34A7-EC4F-8148-FB4152E1C86D}" type="presParOf" srcId="{DB6801C5-ADA9-4246-9EDA-8E34E06C3844}" destId="{1A1525E3-745A-D944-9742-C0C11EE95C86}" srcOrd="0" destOrd="0" presId="urn:microsoft.com/office/officeart/2016/7/layout/LinearBlockProcessNumbered"/>
    <dgm:cxn modelId="{66A3C7A5-A903-DF41-A3CD-8E26B66F15A7}" type="presParOf" srcId="{DB6801C5-ADA9-4246-9EDA-8E34E06C3844}" destId="{98096ECC-22B3-BD49-BBCA-9A016369CC97}" srcOrd="1" destOrd="0" presId="urn:microsoft.com/office/officeart/2016/7/layout/LinearBlockProcessNumbered"/>
    <dgm:cxn modelId="{0322EE6E-1482-1245-A5BA-33B9ED5C3769}" type="presParOf" srcId="{DB6801C5-ADA9-4246-9EDA-8E34E06C3844}" destId="{6AE5319C-C5D4-6742-A883-B725AEBD3D2A}" srcOrd="2" destOrd="0" presId="urn:microsoft.com/office/officeart/2016/7/layout/LinearBlockProcessNumbered"/>
    <dgm:cxn modelId="{E883F403-DC01-A14A-85F6-8EC8112E2D9C}" type="presParOf" srcId="{D4693599-7305-AE47-AA33-BFB68473C7D1}" destId="{3250A729-330E-514A-BA06-542AFC5EEDC7}" srcOrd="1" destOrd="0" presId="urn:microsoft.com/office/officeart/2016/7/layout/LinearBlockProcessNumbered"/>
    <dgm:cxn modelId="{7B80CE07-46FC-B64A-8F9A-08D6BC2626A1}" type="presParOf" srcId="{D4693599-7305-AE47-AA33-BFB68473C7D1}" destId="{BF0B919B-F6AD-5446-9883-2F604C3A0D10}" srcOrd="2" destOrd="0" presId="urn:microsoft.com/office/officeart/2016/7/layout/LinearBlockProcessNumbered"/>
    <dgm:cxn modelId="{466C1654-43DB-1F4F-B989-28CB8BDA1EEA}" type="presParOf" srcId="{BF0B919B-F6AD-5446-9883-2F604C3A0D10}" destId="{6257FBE5-0227-EC46-BE0E-5E97C12ED930}" srcOrd="0" destOrd="0" presId="urn:microsoft.com/office/officeart/2016/7/layout/LinearBlockProcessNumbered"/>
    <dgm:cxn modelId="{7219EBE3-4557-7E41-914B-5A84D68E1776}" type="presParOf" srcId="{BF0B919B-F6AD-5446-9883-2F604C3A0D10}" destId="{016F7652-253F-794A-A9A1-AA8A275C59CE}" srcOrd="1" destOrd="0" presId="urn:microsoft.com/office/officeart/2016/7/layout/LinearBlockProcessNumbered"/>
    <dgm:cxn modelId="{15E8E159-F01F-4446-9E3D-BD3416278BE2}" type="presParOf" srcId="{BF0B919B-F6AD-5446-9883-2F604C3A0D10}" destId="{C1755C37-8A0B-1E4B-9E1D-EA559EF8E755}" srcOrd="2" destOrd="0" presId="urn:microsoft.com/office/officeart/2016/7/layout/LinearBlockProcessNumbered"/>
    <dgm:cxn modelId="{0706606F-7786-AF4C-B47C-E4D02439F104}" type="presParOf" srcId="{D4693599-7305-AE47-AA33-BFB68473C7D1}" destId="{297D13D2-1E9B-D740-BF1C-1BA00969D872}" srcOrd="3" destOrd="0" presId="urn:microsoft.com/office/officeart/2016/7/layout/LinearBlockProcessNumbered"/>
    <dgm:cxn modelId="{A8E11D58-953F-7C43-84CB-F37817D54683}" type="presParOf" srcId="{D4693599-7305-AE47-AA33-BFB68473C7D1}" destId="{A0677C79-87E5-1941-848A-A478F8EEA17E}" srcOrd="4" destOrd="0" presId="urn:microsoft.com/office/officeart/2016/7/layout/LinearBlockProcessNumbered"/>
    <dgm:cxn modelId="{C9BD0CCC-8ECE-014E-8B10-550BAE9B01B3}" type="presParOf" srcId="{A0677C79-87E5-1941-848A-A478F8EEA17E}" destId="{3E86EF98-06C1-E248-92CC-3F96312E244C}" srcOrd="0" destOrd="0" presId="urn:microsoft.com/office/officeart/2016/7/layout/LinearBlockProcessNumbered"/>
    <dgm:cxn modelId="{A1E19C31-C48E-2944-892C-038CD744E15B}" type="presParOf" srcId="{A0677C79-87E5-1941-848A-A478F8EEA17E}" destId="{2F15CE52-27FE-B446-82E1-47E84169F6A2}" srcOrd="1" destOrd="0" presId="urn:microsoft.com/office/officeart/2016/7/layout/LinearBlockProcessNumbered"/>
    <dgm:cxn modelId="{2AAAA846-5F1A-9A45-B2AD-965E7E227530}" type="presParOf" srcId="{A0677C79-87E5-1941-848A-A478F8EEA17E}" destId="{9022048E-A0CF-1B44-B07A-9F2F91C517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25E3-745A-D944-9742-C0C11EE95C86}">
      <dsp:nvSpPr>
        <dsp:cNvPr id="0" name=""/>
        <dsp:cNvSpPr/>
      </dsp:nvSpPr>
      <dsp:spPr>
        <a:xfrm>
          <a:off x="25918" y="1673109"/>
          <a:ext cx="1811422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people, people with higher incomes, people with personal loans and people with home loans were more likely</a:t>
          </a:r>
        </a:p>
      </dsp:txBody>
      <dsp:txXfrm>
        <a:off x="25918" y="2567032"/>
        <a:ext cx="1811422" cy="1340883"/>
      </dsp:txXfrm>
    </dsp:sp>
    <dsp:sp modelId="{98096ECC-22B3-BD49-BBCA-9A016369CC97}">
      <dsp:nvSpPr>
        <dsp:cNvPr id="0" name=""/>
        <dsp:cNvSpPr/>
      </dsp:nvSpPr>
      <dsp:spPr>
        <a:xfrm>
          <a:off x="459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  <a:endParaRPr lang="en-US" sz="4000" kern="1200" dirty="0"/>
        </a:p>
      </dsp:txBody>
      <dsp:txXfrm>
        <a:off x="459" y="1673109"/>
        <a:ext cx="1862338" cy="893922"/>
      </dsp:txXfrm>
    </dsp:sp>
    <dsp:sp modelId="{6257FBE5-0227-EC46-BE0E-5E97C12ED930}">
      <dsp:nvSpPr>
        <dsp:cNvPr id="0" name=""/>
        <dsp:cNvSpPr/>
      </dsp:nvSpPr>
      <dsp:spPr>
        <a:xfrm>
          <a:off x="2011785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will be more likely to say yes if they did so the first time</a:t>
          </a:r>
        </a:p>
      </dsp:txBody>
      <dsp:txXfrm>
        <a:off x="2011785" y="2567032"/>
        <a:ext cx="1862338" cy="1340883"/>
      </dsp:txXfrm>
    </dsp:sp>
    <dsp:sp modelId="{016F7652-253F-794A-A9A1-AA8A275C59CE}">
      <dsp:nvSpPr>
        <dsp:cNvPr id="0" name=""/>
        <dsp:cNvSpPr/>
      </dsp:nvSpPr>
      <dsp:spPr>
        <a:xfrm>
          <a:off x="2011785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2011785" y="1673109"/>
        <a:ext cx="1862338" cy="893922"/>
      </dsp:txXfrm>
    </dsp:sp>
    <dsp:sp modelId="{3E86EF98-06C1-E248-92CC-3F96312E244C}">
      <dsp:nvSpPr>
        <dsp:cNvPr id="0" name=""/>
        <dsp:cNvSpPr/>
      </dsp:nvSpPr>
      <dsp:spPr>
        <a:xfrm>
          <a:off x="4023111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Will respond if been contacted before</a:t>
          </a:r>
        </a:p>
      </dsp:txBody>
      <dsp:txXfrm>
        <a:off x="4023111" y="2567032"/>
        <a:ext cx="1862338" cy="1340883"/>
      </dsp:txXfrm>
    </dsp:sp>
    <dsp:sp modelId="{2F15CE52-27FE-B446-82E1-47E84169F6A2}">
      <dsp:nvSpPr>
        <dsp:cNvPr id="0" name=""/>
        <dsp:cNvSpPr/>
      </dsp:nvSpPr>
      <dsp:spPr>
        <a:xfrm>
          <a:off x="4023111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03</a:t>
          </a:r>
        </a:p>
      </dsp:txBody>
      <dsp:txXfrm>
        <a:off x="4023111" y="1673109"/>
        <a:ext cx="1862338" cy="89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337A1421-4B3E-45A6-9C5F-365E075819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CA9C10BF-683A-4598-BE10-57519B025F7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2FA9D524-4BEA-4C86-9D85-EBE1F2F042A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138CC822-0475-4891-A04B-2FF4D2226E2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digital stock market graph">
            <a:extLst>
              <a:ext uri="{FF2B5EF4-FFF2-40B4-BE49-F238E27FC236}">
                <a16:creationId xmlns:a16="http://schemas.microsoft.com/office/drawing/2014/main" id="{DE8598E3-6D50-4588-9260-A8271E49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52" r="-1" b="10506"/>
          <a:stretch/>
        </p:blipFill>
        <p:spPr>
          <a:xfrm>
            <a:off x="0" y="3048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4A557-A760-DC4F-ADA4-B6EF6D8D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366" y="3429000"/>
            <a:ext cx="10933011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PSM Technical Group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Analysis of Telemarketing Efforts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96A2-5A6F-D74D-B1DA-1C16A48E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Matt Casey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Paige Colowich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Samuel Pennington</a:t>
            </a:r>
          </a:p>
        </p:txBody>
      </p:sp>
    </p:spTree>
    <p:extLst>
      <p:ext uri="{BB962C8B-B14F-4D97-AF65-F5344CB8AC3E}">
        <p14:creationId xmlns:p14="http://schemas.microsoft.com/office/powerpoint/2010/main" val="7448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BC5F4-2731-4F44-944C-56B58DFE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58A0-ECA3-C842-9591-CE17233B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Portuguese banking institution used data obtained through its marketing campaign to predict whether clients are likely to subscribe to a term deposit</a:t>
            </a:r>
          </a:p>
        </p:txBody>
      </p:sp>
    </p:spTree>
    <p:extLst>
      <p:ext uri="{BB962C8B-B14F-4D97-AF65-F5344CB8AC3E}">
        <p14:creationId xmlns:p14="http://schemas.microsoft.com/office/powerpoint/2010/main" val="31771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Graph on document with pen">
            <a:extLst>
              <a:ext uri="{FF2B5EF4-FFF2-40B4-BE49-F238E27FC236}">
                <a16:creationId xmlns:a16="http://schemas.microsoft.com/office/drawing/2014/main" id="{FBD2E627-BD69-42B3-BF1C-C93E627C1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125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46A544-ECA7-904B-9C33-46D30CAC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85FE-F869-8C4D-BB34-9A0FF5C8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Which set of conditions will lead to a client subscribing to a term deposit?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2C01FB2-6D50-41C9-BE00-29B0F992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AA55-C05A-0143-96F9-97D24229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91"/>
            <a:ext cx="4276541" cy="570501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ASSUMPTIONS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EF8AC-3C23-4660-BF99-9899495F9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1712"/>
              </p:ext>
            </p:extLst>
          </p:nvPr>
        </p:nvGraphicFramePr>
        <p:xfrm>
          <a:off x="5662569" y="576493"/>
          <a:ext cx="5885910" cy="558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4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A69C-B205-4820-89F2-C04929AF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AF856-B3F0-4679-A3A1-AF3586FA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Client Information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Phone Call Information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Economic Indicators</a:t>
            </a:r>
          </a:p>
        </p:txBody>
      </p:sp>
    </p:spTree>
    <p:extLst>
      <p:ext uri="{BB962C8B-B14F-4D97-AF65-F5344CB8AC3E}">
        <p14:creationId xmlns:p14="http://schemas.microsoft.com/office/powerpoint/2010/main" val="382043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626F-B3F7-48C5-A0F0-255B11D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ISSUES WITH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49E9-FDF6-405E-AF45-620199A7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164184"/>
            <a:ext cx="10915766" cy="3981115"/>
          </a:xfrm>
        </p:spPr>
        <p:txBody>
          <a:bodyPr>
            <a:normAutofit/>
          </a:bodyPr>
          <a:lstStyle/>
          <a:p>
            <a:r>
              <a:rPr lang="en-US" sz="3200" dirty="0"/>
              <a:t>Handle Missing Data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Grouping Data Values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Preparation For Dummy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EC442-B0A9-4944-8E86-68923005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0B9F7-95BF-4EB5-8D53-85C61ED7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44" y="1390104"/>
            <a:ext cx="4661755" cy="31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9D01-381B-4EA2-AB82-A81C9211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3331-3C82-46DC-BA71-64C46902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dummy variables</a:t>
            </a:r>
          </a:p>
          <a:p>
            <a:r>
              <a:rPr lang="en-US" dirty="0"/>
              <a:t>Creating new columns </a:t>
            </a:r>
          </a:p>
          <a:p>
            <a:r>
              <a:rPr lang="en-US" dirty="0"/>
              <a:t>Using </a:t>
            </a:r>
            <a:r>
              <a:rPr lang="en-US" dirty="0" err="1"/>
              <a:t>RandomForestClassifier</a:t>
            </a:r>
            <a:r>
              <a:rPr lang="en-US" dirty="0"/>
              <a:t> model</a:t>
            </a:r>
          </a:p>
          <a:p>
            <a:r>
              <a:rPr lang="en-US" dirty="0"/>
              <a:t>Using the 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DD8AC-34BE-49B1-98B6-A2F47163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2" y="2052886"/>
            <a:ext cx="4305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8C2F633-9240-4DE4-87F3-7B8127BB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48" b="989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8B05B-44A4-8E42-A8D9-154B0D34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167095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86F3-CE8C-F946-8BDA-54639955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78251"/>
            <a:ext cx="8817102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Running </a:t>
            </a:r>
            <a:r>
              <a:rPr lang="en-US" sz="1700" dirty="0" err="1">
                <a:solidFill>
                  <a:srgbClr val="FFFFFF"/>
                </a:solidFill>
              </a:rPr>
              <a:t>RandomForestRegressor</a:t>
            </a:r>
            <a:r>
              <a:rPr lang="en-US" sz="1700" dirty="0">
                <a:solidFill>
                  <a:srgbClr val="FFFFFF"/>
                </a:solidFill>
              </a:rPr>
              <a:t> (resulting in very low r-squared)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Decision Tree (overfitting)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Different feature combinations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4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313BC691-1FA7-4FAF-B482-7F6AE6EC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64" b="9976"/>
          <a:stretch/>
        </p:blipFill>
        <p:spPr>
          <a:xfrm>
            <a:off x="-1075" y="102868"/>
            <a:ext cx="12196991" cy="6876288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F862D-78AA-BF4B-83CB-0C970AAC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138170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SURPRISES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CF6-0F6C-5C46-9F1D-01EA519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80853"/>
            <a:ext cx="8817102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More predictors were not specific for a person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Information such as job type and education was not impactful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Only about 11% subscribed to a deposit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Avenir Next LT Pro</vt:lpstr>
      <vt:lpstr>Bahnschrift</vt:lpstr>
      <vt:lpstr>Footlight MT Light</vt:lpstr>
      <vt:lpstr>ArchVTI</vt:lpstr>
      <vt:lpstr>PSM Technical Group  Analysis of Telemarketing Efforts </vt:lpstr>
      <vt:lpstr>Introduction</vt:lpstr>
      <vt:lpstr>PROBLEM</vt:lpstr>
      <vt:lpstr>ASSUMPTIONS</vt:lpstr>
      <vt:lpstr>DATA</vt:lpstr>
      <vt:lpstr>ISSUES WITH DATASET</vt:lpstr>
      <vt:lpstr>WHAT WORKED</vt:lpstr>
      <vt:lpstr>WHAT DIDN’T WORK</vt:lpstr>
      <vt:lpstr>SURPRISES AND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Colowich</dc:creator>
  <cp:lastModifiedBy>Sam Pennington</cp:lastModifiedBy>
  <cp:revision>31</cp:revision>
  <dcterms:created xsi:type="dcterms:W3CDTF">2021-06-24T06:34:34Z</dcterms:created>
  <dcterms:modified xsi:type="dcterms:W3CDTF">2021-06-25T20:28:06Z</dcterms:modified>
</cp:coreProperties>
</file>