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sldIdLst>
    <p:sldId id="256" r:id="rId5"/>
    <p:sldId id="257" r:id="rId6"/>
    <p:sldId id="259" r:id="rId7"/>
    <p:sldId id="264" r:id="rId8"/>
    <p:sldId id="258" r:id="rId9"/>
    <p:sldId id="267" r:id="rId10"/>
    <p:sldId id="265" r:id="rId11"/>
    <p:sldId id="269" r:id="rId12"/>
    <p:sldId id="266" r:id="rId13"/>
    <p:sldId id="261" r:id="rId14"/>
    <p:sldId id="262" r:id="rId15"/>
    <p:sldId id="263" r:id="rId16"/>
    <p:sldId id="268"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FF0D97"/>
    <a:srgbClr val="0000CC"/>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49"/>
  </p:normalViewPr>
  <p:slideViewPr>
    <p:cSldViewPr snapToGrid="0">
      <p:cViewPr varScale="1">
        <p:scale>
          <a:sx n="50" d="100"/>
          <a:sy n="50" d="100"/>
        </p:scale>
        <p:origin x="52" y="424"/>
      </p:cViewPr>
      <p:guideLst>
        <p:guide orient="horz" pos="1620"/>
        <p:guide pos="2880"/>
      </p:guideLst>
    </p:cSldViewPr>
  </p:slideViewPr>
  <p:notesTextViewPr>
    <p:cViewPr>
      <p:scale>
        <a:sx n="1" d="1"/>
        <a:sy n="1" d="1"/>
      </p:scale>
      <p:origin x="0" y="-728"/>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Courtney Maxwell. I currently work for an IT company called Ensono and am in my last semester to receive a Bachelors in Computer Science. Today I will be covering the key concepts and benefits of cloud computing.</a:t>
            </a:r>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2339809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Securing your app requires strong passwords with MFA encryption, policies and roles that identify and define the permissions given to each user, and ensuring authentication and authorization controls between Lambda and API Gateway. IAM policies are documents that define permissions for users and resources. Lambda can connect to databases like DynamoDB using different types of functions. S3 buckets are containers that are similar to file folders. They store, retrieve, back up, and access data associated with the system or app.</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306063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Containerization is the process of bundling an application’s code with all the required files and libraries. This is done in Docker using containers which are virtual packages that contain code, dependencies, libraries, system tools, runtime, etc. The models and tools mentioned here allow for easier management, scalability, and portability across environments. </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879797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compose is beneficial for many reasons as shown here. It allows simplified configuration through containerization as previously discussed. Using Docker Compose, team members can set up and make changes to the development environment in real-time, encouraging collaboration. CI/CD integration stands for Continuous Integration and Continuous Delivery/Deployment. These two terms refer to automated integration and deployment of code changes to provide updates to the production environment as needed.</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4237181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Serverless computing is an execution model that allows developers to build and run applications without having to manage any servers by allocating resources only on an as-needed/used basis.</a:t>
            </a:r>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3865110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A5725-C643-3EDD-2BCF-63C52256C5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86AF8A-A84F-7B9C-DCF1-A24CEBE9FE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11F915-50CC-69A1-6657-2E7C1680B25E}"/>
              </a:ext>
            </a:extLst>
          </p:cNvPr>
          <p:cNvSpPr>
            <a:spLocks noGrp="1"/>
          </p:cNvSpPr>
          <p:nvPr>
            <p:ph type="body" idx="1"/>
          </p:nvPr>
        </p:nvSpPr>
        <p:spPr/>
        <p:txBody>
          <a:bodyPr/>
          <a:lstStyle/>
          <a:p>
            <a:r>
              <a:rPr lang="en-US" dirty="0"/>
              <a:t>A serverless cloud uses S3 storage as opposed to local storage. In this slide we can see the differences between the two. S3 storage… Local storage…</a:t>
            </a:r>
          </a:p>
        </p:txBody>
      </p:sp>
      <p:sp>
        <p:nvSpPr>
          <p:cNvPr id="4" name="Slide Number Placeholder 3">
            <a:extLst>
              <a:ext uri="{FF2B5EF4-FFF2-40B4-BE49-F238E27FC236}">
                <a16:creationId xmlns:a16="http://schemas.microsoft.com/office/drawing/2014/main" id="{D23CC935-C029-CCF9-5176-1B1A1C4DC9DF}"/>
              </a:ext>
            </a:extLst>
          </p:cNvPr>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9952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of API &amp; Lambda include automation, scalability, and efficiency. Scripts produced include Java, </a:t>
            </a:r>
            <a:r>
              <a:rPr lang="en-US" dirty="0" err="1"/>
              <a:t>Powershell</a:t>
            </a:r>
            <a:r>
              <a:rPr lang="en-US" dirty="0"/>
              <a:t>, and </a:t>
            </a:r>
            <a:r>
              <a:rPr lang="en-US" dirty="0" err="1"/>
              <a:t>FastAPI</a:t>
            </a:r>
            <a:r>
              <a:rPr lang="en-US" dirty="0"/>
              <a:t>. </a:t>
            </a: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468195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the Lambda API logic in the image above. It also shows the steps required to integrate the frontend with the backend. The frontend is where the user takes a photo, that photo is then uploaded into S3 storage. Lambda then receives a signal to resize the image based on the requirements of the device being used. The photo has now reached the backend where it is resized and communicated back to the user.</a:t>
            </a:r>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866060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MongoDB is more ideal for complex queries, more flexibility in the data structure, and deployment across multiple providers. DynamoDB is a better option for fast key-value lookups, tight integration with other AWS services, and automatic capacity scaling.</a:t>
            </a:r>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692917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Elasticity can be described as the ability of a system to scale computing resources up or down depending on the user demand. Pay-for-use is a model design where the user only pays for what they use. The graph pictured shows the correlation between time used on the system and the capacity of the system. As we can see, the higher the usage compared to the planned capacity, the higher the customer dissatisfaction. </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8171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3175" y="1120876"/>
            <a:ext cx="8008376" cy="1710814"/>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78426" y="3709218"/>
            <a:ext cx="80010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4" y="224337"/>
            <a:ext cx="8259098" cy="763526"/>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415845"/>
            <a:ext cx="8246070" cy="336263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16872" y="406537"/>
            <a:ext cx="6937885"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18186" y="1143000"/>
            <a:ext cx="6961240" cy="3545497"/>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212651"/>
            <a:ext cx="8093365" cy="763525"/>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30153"/>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02550"/>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30153"/>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02550"/>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introduction-to-aws-lambda/"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127" y="324020"/>
            <a:ext cx="8067368" cy="1755053"/>
          </a:xfrm>
          <a:solidFill>
            <a:schemeClr val="accent1">
              <a:alpha val="40000"/>
            </a:schemeClr>
          </a:solidFill>
        </p:spPr>
        <p:txBody>
          <a:bodyPr>
            <a:normAutofit/>
          </a:bodyPr>
          <a:lstStyle/>
          <a:p>
            <a:r>
              <a:rPr lang="en-US" dirty="0"/>
              <a:t> CS 470 Project Two</a:t>
            </a:r>
            <a:br>
              <a:rPr lang="en-US" dirty="0"/>
            </a:br>
            <a:r>
              <a:rPr lang="en-US" dirty="0"/>
              <a:t>Conference Presentation:</a:t>
            </a:r>
            <a:br>
              <a:rPr lang="en-US" dirty="0"/>
            </a:br>
            <a:r>
              <a:rPr lang="en-US" dirty="0"/>
              <a:t>Cloud Development</a:t>
            </a:r>
          </a:p>
        </p:txBody>
      </p:sp>
      <p:sp>
        <p:nvSpPr>
          <p:cNvPr id="3" name="Subtitle 2"/>
          <p:cNvSpPr>
            <a:spLocks noGrp="1"/>
          </p:cNvSpPr>
          <p:nvPr>
            <p:ph type="subTitle" idx="1"/>
          </p:nvPr>
        </p:nvSpPr>
        <p:spPr>
          <a:xfrm>
            <a:off x="516194" y="3447321"/>
            <a:ext cx="8096864" cy="730043"/>
          </a:xfrm>
        </p:spPr>
        <p:txBody>
          <a:bodyPr/>
          <a:lstStyle/>
          <a:p>
            <a:r>
              <a:rPr lang="en-US" dirty="0"/>
              <a:t>Courtney Maxwell</a:t>
            </a:r>
          </a:p>
        </p:txBody>
      </p:sp>
      <p:sp>
        <p:nvSpPr>
          <p:cNvPr id="4" name="Subtitle 2">
            <a:extLst>
              <a:ext uri="{FF2B5EF4-FFF2-40B4-BE49-F238E27FC236}">
                <a16:creationId xmlns:a16="http://schemas.microsoft.com/office/drawing/2014/main" id="{D90D4CAB-B834-F74A-8181-DAC33FAEF649}"/>
              </a:ext>
            </a:extLst>
          </p:cNvPr>
          <p:cNvSpPr txBox="1">
            <a:spLocks/>
          </p:cNvSpPr>
          <p:nvPr/>
        </p:nvSpPr>
        <p:spPr>
          <a:xfrm>
            <a:off x="516193" y="3956035"/>
            <a:ext cx="8096864" cy="730043"/>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December 2024</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Cloud-Based </a:t>
            </a:r>
            <a:br>
              <a:rPr lang="en-US" dirty="0">
                <a:solidFill>
                  <a:schemeClr val="tx1"/>
                </a:solidFill>
              </a:rPr>
            </a:br>
            <a:r>
              <a:rPr lang="en-US" dirty="0"/>
              <a:t>Development Principles</a:t>
            </a:r>
          </a:p>
        </p:txBody>
      </p:sp>
      <p:sp>
        <p:nvSpPr>
          <p:cNvPr id="3" name="Content Placeholder 2"/>
          <p:cNvSpPr>
            <a:spLocks noGrp="1"/>
          </p:cNvSpPr>
          <p:nvPr>
            <p:ph idx="1"/>
          </p:nvPr>
        </p:nvSpPr>
        <p:spPr>
          <a:xfrm>
            <a:off x="190500" y="2030414"/>
            <a:ext cx="3806734" cy="1962355"/>
          </a:xfrm>
        </p:spPr>
        <p:txBody>
          <a:bodyPr/>
          <a:lstStyle/>
          <a:p>
            <a:r>
              <a:rPr lang="en-US" dirty="0"/>
              <a:t>Elasticity - scalability</a:t>
            </a:r>
          </a:p>
          <a:p>
            <a:r>
              <a:rPr lang="en-US" dirty="0"/>
              <a:t>Pay-for-use model – user pays for what they use</a:t>
            </a:r>
          </a:p>
          <a:p>
            <a:pPr marL="0" indent="0">
              <a:buNone/>
            </a:pPr>
            <a:endParaRPr lang="en-US" dirty="0"/>
          </a:p>
          <a:p>
            <a:endParaRPr lang="en-US" dirty="0"/>
          </a:p>
          <a:p>
            <a:endParaRPr lang="en-US" dirty="0"/>
          </a:p>
        </p:txBody>
      </p:sp>
      <p:pic>
        <p:nvPicPr>
          <p:cNvPr id="5" name="Picture 4" descr="Capacity vs Usage (Traditional Data Center) graph. The X axis is &quot;Time&quot; and the Y axis is &quot;Computer Power&quot;. A blue line representing &quot;Planned Capacity&quot; goes up at regular intervals. A red line representing &quot;Actual Usage&quot; is more smooth. A dip in Actual Usage is labeled &quot;waste&quot;. A plateau in &quot;Planned Capacity&quot; is labeled &quot;Customer dissatisfaction&quot;. ">
            <a:extLst>
              <a:ext uri="{FF2B5EF4-FFF2-40B4-BE49-F238E27FC236}">
                <a16:creationId xmlns:a16="http://schemas.microsoft.com/office/drawing/2014/main" id="{42F5C989-4359-F443-9F01-2743C3881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234" y="1244709"/>
            <a:ext cx="4711688" cy="3533766"/>
          </a:xfrm>
          <a:prstGeom prst="rect">
            <a:avLst/>
          </a:prstGeom>
        </p:spPr>
      </p:pic>
    </p:spTree>
    <p:extLst>
      <p:ext uri="{BB962C8B-B14F-4D97-AF65-F5344CB8AC3E}">
        <p14:creationId xmlns:p14="http://schemas.microsoft.com/office/powerpoint/2010/main" val="3626748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Securing Your Cloud App</a:t>
            </a:r>
          </a:p>
        </p:txBody>
      </p:sp>
      <p:sp>
        <p:nvSpPr>
          <p:cNvPr id="5" name="Text Placeholder 4"/>
          <p:cNvSpPr>
            <a:spLocks noGrp="1"/>
          </p:cNvSpPr>
          <p:nvPr>
            <p:ph type="body" idx="1"/>
          </p:nvPr>
        </p:nvSpPr>
        <p:spPr>
          <a:xfrm>
            <a:off x="184672" y="1530153"/>
            <a:ext cx="2351700" cy="479822"/>
          </a:xfrm>
        </p:spPr>
        <p:txBody>
          <a:bodyPr>
            <a:normAutofit/>
          </a:bodyPr>
          <a:lstStyle/>
          <a:p>
            <a:r>
              <a:rPr lang="en-US" dirty="0"/>
              <a:t>Access</a:t>
            </a:r>
          </a:p>
        </p:txBody>
      </p:sp>
      <p:sp>
        <p:nvSpPr>
          <p:cNvPr id="6" name="Content Placeholder 5"/>
          <p:cNvSpPr>
            <a:spLocks noGrp="1"/>
          </p:cNvSpPr>
          <p:nvPr>
            <p:ph sz="half" idx="2"/>
          </p:nvPr>
        </p:nvSpPr>
        <p:spPr>
          <a:xfrm>
            <a:off x="184672" y="2002549"/>
            <a:ext cx="2786743" cy="3140951"/>
          </a:xfrm>
        </p:spPr>
        <p:txBody>
          <a:bodyPr>
            <a:normAutofit/>
          </a:bodyPr>
          <a:lstStyle/>
          <a:p>
            <a:pPr algn="l"/>
            <a:r>
              <a:rPr lang="en-US" sz="1800" dirty="0"/>
              <a:t>Use strong passwords with MFA encryption</a:t>
            </a:r>
          </a:p>
          <a:p>
            <a:pPr algn="l"/>
            <a:r>
              <a:rPr lang="en-US" sz="1800" dirty="0"/>
              <a:t>Principle of least privilege</a:t>
            </a:r>
          </a:p>
          <a:p>
            <a:pPr algn="l"/>
            <a:r>
              <a:rPr lang="en-US" sz="1800" dirty="0"/>
              <a:t>Regularly update software</a:t>
            </a:r>
          </a:p>
          <a:p>
            <a:pPr algn="l"/>
            <a:r>
              <a:rPr lang="en-US" sz="1800" dirty="0"/>
              <a:t>Identifying and classifying sensitive data</a:t>
            </a:r>
          </a:p>
          <a:p>
            <a:pPr algn="l"/>
            <a:endParaRPr lang="en-US" sz="1800" dirty="0"/>
          </a:p>
        </p:txBody>
      </p:sp>
      <p:sp>
        <p:nvSpPr>
          <p:cNvPr id="7" name="Text Placeholder 6"/>
          <p:cNvSpPr>
            <a:spLocks noGrp="1"/>
          </p:cNvSpPr>
          <p:nvPr>
            <p:ph type="body" sz="quarter" idx="3"/>
          </p:nvPr>
        </p:nvSpPr>
        <p:spPr>
          <a:xfrm>
            <a:off x="2797628" y="1558077"/>
            <a:ext cx="2786743" cy="479822"/>
          </a:xfrm>
        </p:spPr>
        <p:txBody>
          <a:bodyPr>
            <a:normAutofit/>
          </a:bodyPr>
          <a:lstStyle/>
          <a:p>
            <a:r>
              <a:rPr lang="en-US" dirty="0"/>
              <a:t>Policies</a:t>
            </a:r>
          </a:p>
        </p:txBody>
      </p:sp>
      <p:sp>
        <p:nvSpPr>
          <p:cNvPr id="8" name="Content Placeholder 7"/>
          <p:cNvSpPr>
            <a:spLocks noGrp="1"/>
          </p:cNvSpPr>
          <p:nvPr>
            <p:ph sz="quarter" idx="4"/>
          </p:nvPr>
        </p:nvSpPr>
        <p:spPr>
          <a:xfrm>
            <a:off x="2797628" y="2002550"/>
            <a:ext cx="3170930" cy="2823450"/>
          </a:xfrm>
        </p:spPr>
        <p:txBody>
          <a:bodyPr>
            <a:normAutofit/>
          </a:bodyPr>
          <a:lstStyle/>
          <a:p>
            <a:pPr algn="l"/>
            <a:r>
              <a:rPr lang="en-US" sz="1800" dirty="0"/>
              <a:t>Role – an identity that can access resources</a:t>
            </a:r>
          </a:p>
          <a:p>
            <a:pPr algn="l"/>
            <a:r>
              <a:rPr lang="en-US" sz="1800" dirty="0"/>
              <a:t>Policy – defines permissions given to that identity</a:t>
            </a:r>
          </a:p>
          <a:p>
            <a:pPr algn="l"/>
            <a:r>
              <a:rPr lang="en-US" sz="1800" dirty="0"/>
              <a:t>Custom policies for this app were created using IAM default policy settings </a:t>
            </a:r>
          </a:p>
        </p:txBody>
      </p:sp>
      <p:sp>
        <p:nvSpPr>
          <p:cNvPr id="9" name="Text Placeholder 4">
            <a:extLst>
              <a:ext uri="{FF2B5EF4-FFF2-40B4-BE49-F238E27FC236}">
                <a16:creationId xmlns:a16="http://schemas.microsoft.com/office/drawing/2014/main" id="{36210530-5CE0-F74C-A0F3-72C9EFE756BD}"/>
              </a:ext>
            </a:extLst>
          </p:cNvPr>
          <p:cNvSpPr txBox="1">
            <a:spLocks/>
          </p:cNvSpPr>
          <p:nvPr/>
        </p:nvSpPr>
        <p:spPr>
          <a:xfrm>
            <a:off x="6117771" y="1530153"/>
            <a:ext cx="2351699"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API Security</a:t>
            </a:r>
          </a:p>
        </p:txBody>
      </p:sp>
      <p:sp>
        <p:nvSpPr>
          <p:cNvPr id="10" name="Content Placeholder 5">
            <a:extLst>
              <a:ext uri="{FF2B5EF4-FFF2-40B4-BE49-F238E27FC236}">
                <a16:creationId xmlns:a16="http://schemas.microsoft.com/office/drawing/2014/main" id="{44874B83-EADC-3044-85A5-11893100D0C6}"/>
              </a:ext>
            </a:extLst>
          </p:cNvPr>
          <p:cNvSpPr txBox="1">
            <a:spLocks/>
          </p:cNvSpPr>
          <p:nvPr/>
        </p:nvSpPr>
        <p:spPr>
          <a:xfrm>
            <a:off x="6117771" y="2002550"/>
            <a:ext cx="2500912" cy="2823450"/>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r>
              <a:rPr lang="en-US" sz="1800" dirty="0"/>
              <a:t>Authentication and authorization controls to secure Lambda to Gateway</a:t>
            </a:r>
          </a:p>
          <a:p>
            <a:pPr algn="l"/>
            <a:r>
              <a:rPr lang="en-US" sz="1800" dirty="0"/>
              <a:t>IAM policies</a:t>
            </a:r>
          </a:p>
          <a:p>
            <a:pPr algn="l"/>
            <a:r>
              <a:rPr lang="en-US" sz="1800" dirty="0"/>
              <a:t>Lambda database connection</a:t>
            </a:r>
          </a:p>
          <a:p>
            <a:pPr algn="l"/>
            <a:r>
              <a:rPr lang="en-US" sz="1800" dirty="0"/>
              <a:t>S3 Bucket</a:t>
            </a:r>
          </a:p>
        </p:txBody>
      </p:sp>
    </p:spTree>
    <p:extLst>
      <p:ext uri="{BB962C8B-B14F-4D97-AF65-F5344CB8AC3E}">
        <p14:creationId xmlns:p14="http://schemas.microsoft.com/office/powerpoint/2010/main" val="109689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E0C3-B7BB-8D4C-AF0F-9CC7682D8A51}"/>
              </a:ext>
            </a:extLst>
          </p:cNvPr>
          <p:cNvSpPr>
            <a:spLocks noGrp="1"/>
          </p:cNvSpPr>
          <p:nvPr>
            <p:ph type="title"/>
          </p:nvPr>
        </p:nvSpPr>
        <p:spPr>
          <a:xfrm>
            <a:off x="1234377" y="86488"/>
            <a:ext cx="7772400" cy="1021556"/>
          </a:xfrm>
        </p:spPr>
        <p:txBody>
          <a:bodyPr>
            <a:normAutofit/>
          </a:bodyPr>
          <a:lstStyle/>
          <a:p>
            <a:pPr algn="r"/>
            <a:r>
              <a:rPr lang="en-US" sz="3200" dirty="0">
                <a:effectLst>
                  <a:outerShdw blurRad="50800" dist="38100" dir="2700000" algn="tl" rotWithShape="0">
                    <a:prstClr val="black">
                      <a:alpha val="40000"/>
                    </a:prstClr>
                  </a:outerShdw>
                </a:effectLst>
              </a:rPr>
              <a:t>Conclusion</a:t>
            </a:r>
          </a:p>
        </p:txBody>
      </p:sp>
      <p:sp>
        <p:nvSpPr>
          <p:cNvPr id="3" name="Text Placeholder 2">
            <a:extLst>
              <a:ext uri="{FF2B5EF4-FFF2-40B4-BE49-F238E27FC236}">
                <a16:creationId xmlns:a16="http://schemas.microsoft.com/office/drawing/2014/main" id="{7C4EABF8-3AD7-2741-95B7-967F9D77161C}"/>
              </a:ext>
            </a:extLst>
          </p:cNvPr>
          <p:cNvSpPr>
            <a:spLocks noGrp="1"/>
          </p:cNvSpPr>
          <p:nvPr>
            <p:ph type="body" idx="1"/>
          </p:nvPr>
        </p:nvSpPr>
        <p:spPr>
          <a:xfrm>
            <a:off x="265113" y="3842580"/>
            <a:ext cx="7772400" cy="1125140"/>
          </a:xfrm>
        </p:spPr>
        <p:txBody>
          <a:bodyPr/>
          <a:lstStyle/>
          <a:p>
            <a:r>
              <a:rPr lang="en-US" dirty="0"/>
              <a:t>Thank you for your time. </a:t>
            </a:r>
          </a:p>
        </p:txBody>
      </p:sp>
      <p:sp>
        <p:nvSpPr>
          <p:cNvPr id="4" name="Content Placeholder 2">
            <a:extLst>
              <a:ext uri="{FF2B5EF4-FFF2-40B4-BE49-F238E27FC236}">
                <a16:creationId xmlns:a16="http://schemas.microsoft.com/office/drawing/2014/main" id="{BC84F4AD-0F18-4FAD-A3BB-59FA5D7E81A6}"/>
              </a:ext>
            </a:extLst>
          </p:cNvPr>
          <p:cNvSpPr txBox="1">
            <a:spLocks/>
          </p:cNvSpPr>
          <p:nvPr/>
        </p:nvSpPr>
        <p:spPr>
          <a:xfrm>
            <a:off x="463714" y="1415845"/>
            <a:ext cx="8246070" cy="3362630"/>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endParaRPr lang="en-US" dirty="0"/>
          </a:p>
        </p:txBody>
      </p:sp>
      <p:sp>
        <p:nvSpPr>
          <p:cNvPr id="5" name="Rectangle 4">
            <a:extLst>
              <a:ext uri="{FF2B5EF4-FFF2-40B4-BE49-F238E27FC236}">
                <a16:creationId xmlns:a16="http://schemas.microsoft.com/office/drawing/2014/main" id="{8A135D3D-FA03-4786-B974-2F39D5B2AA89}"/>
              </a:ext>
            </a:extLst>
          </p:cNvPr>
          <p:cNvSpPr/>
          <p:nvPr/>
        </p:nvSpPr>
        <p:spPr>
          <a:xfrm>
            <a:off x="265113" y="1339294"/>
            <a:ext cx="7772401" cy="2585323"/>
          </a:xfrm>
          <a:prstGeom prst="rect">
            <a:avLst/>
          </a:prstGeom>
        </p:spPr>
        <p:txBody>
          <a:bodyPr wrap="square">
            <a:spAutoFit/>
          </a:bodyPr>
          <a:lstStyle/>
          <a:p>
            <a:pPr marL="285750" indent="-285750">
              <a:buFont typeface="Arial" panose="020B0604020202020204" pitchFamily="34" charset="0"/>
              <a:buChar char="•"/>
            </a:pPr>
            <a:r>
              <a:rPr lang="en-US" sz="2400" dirty="0"/>
              <a:t>Security – security is one of the most important parts of IT due to the amount of sensitive data collected by the system</a:t>
            </a:r>
          </a:p>
          <a:p>
            <a:pPr marL="285750" indent="-285750">
              <a:buFont typeface="Arial" panose="020B0604020202020204" pitchFamily="34" charset="0"/>
              <a:buChar char="•"/>
            </a:pPr>
            <a:r>
              <a:rPr lang="en-US" sz="2400" dirty="0"/>
              <a:t>Scalability – scalable systems allow for quick and easy changes with minimum to no down-time for the app</a:t>
            </a:r>
          </a:p>
          <a:p>
            <a:pPr marL="285750" indent="-285750">
              <a:buFont typeface="Arial" panose="020B0604020202020204" pitchFamily="34" charset="0"/>
              <a:buChar char="•"/>
            </a:pPr>
            <a:r>
              <a:rPr lang="en-US" sz="2400" dirty="0"/>
              <a:t>Lambda, API, </a:t>
            </a:r>
            <a:r>
              <a:rPr lang="en-US" sz="2400"/>
              <a:t>and Databases</a:t>
            </a:r>
            <a:endParaRPr lang="en-US" sz="24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73989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A5C93-980E-22C2-B7AA-60974880AC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ABD19-E90C-A26A-432D-B8119AB4CF26}"/>
              </a:ext>
            </a:extLst>
          </p:cNvPr>
          <p:cNvSpPr>
            <a:spLocks noGrp="1"/>
          </p:cNvSpPr>
          <p:nvPr>
            <p:ph type="title"/>
          </p:nvPr>
        </p:nvSpPr>
        <p:spPr>
          <a:xfrm>
            <a:off x="1234377" y="86488"/>
            <a:ext cx="7772400" cy="1021556"/>
          </a:xfrm>
        </p:spPr>
        <p:txBody>
          <a:bodyPr>
            <a:normAutofit/>
          </a:bodyPr>
          <a:lstStyle/>
          <a:p>
            <a:pPr algn="r"/>
            <a:r>
              <a:rPr lang="en-US" sz="3200" dirty="0">
                <a:effectLst>
                  <a:outerShdw blurRad="50800" dist="38100" dir="2700000" algn="tl" rotWithShape="0">
                    <a:prstClr val="black">
                      <a:alpha val="40000"/>
                    </a:prstClr>
                  </a:outerShdw>
                </a:effectLst>
              </a:rPr>
              <a:t>Citations</a:t>
            </a:r>
          </a:p>
        </p:txBody>
      </p:sp>
      <p:sp>
        <p:nvSpPr>
          <p:cNvPr id="4" name="Content Placeholder 2">
            <a:extLst>
              <a:ext uri="{FF2B5EF4-FFF2-40B4-BE49-F238E27FC236}">
                <a16:creationId xmlns:a16="http://schemas.microsoft.com/office/drawing/2014/main" id="{749836FC-1F4C-B0E6-B94B-A66BAF0885E7}"/>
              </a:ext>
            </a:extLst>
          </p:cNvPr>
          <p:cNvSpPr txBox="1">
            <a:spLocks/>
          </p:cNvSpPr>
          <p:nvPr/>
        </p:nvSpPr>
        <p:spPr>
          <a:xfrm>
            <a:off x="463714" y="1415845"/>
            <a:ext cx="8246070" cy="3362630"/>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endParaRPr lang="en-US" dirty="0"/>
          </a:p>
        </p:txBody>
      </p:sp>
      <p:sp>
        <p:nvSpPr>
          <p:cNvPr id="5" name="Rectangle 4">
            <a:extLst>
              <a:ext uri="{FF2B5EF4-FFF2-40B4-BE49-F238E27FC236}">
                <a16:creationId xmlns:a16="http://schemas.microsoft.com/office/drawing/2014/main" id="{33E9AC63-20FA-B544-E3CB-74593CFA73B9}"/>
              </a:ext>
            </a:extLst>
          </p:cNvPr>
          <p:cNvSpPr/>
          <p:nvPr/>
        </p:nvSpPr>
        <p:spPr>
          <a:xfrm>
            <a:off x="353002" y="1300920"/>
            <a:ext cx="7952797" cy="923330"/>
          </a:xfrm>
          <a:prstGeom prst="rect">
            <a:avLst/>
          </a:prstGeom>
        </p:spPr>
        <p:txBody>
          <a:bodyPr wrap="square">
            <a:spAutoFit/>
          </a:bodyPr>
          <a:lstStyle/>
          <a:p>
            <a:pPr marL="457200" indent="-457200"/>
            <a:r>
              <a:rPr lang="en-US" b="0" i="1" dirty="0">
                <a:solidFill>
                  <a:srgbClr val="2C3E50"/>
                </a:solidFill>
                <a:effectLst/>
                <a:latin typeface="Calibri" panose="020F0502020204030204" pitchFamily="34" charset="0"/>
              </a:rPr>
              <a:t>Introduction To AWS Lambda</a:t>
            </a:r>
            <a:r>
              <a:rPr lang="en-US" b="0" i="0" dirty="0">
                <a:solidFill>
                  <a:srgbClr val="2C3E50"/>
                </a:solidFill>
                <a:effectLst/>
                <a:latin typeface="Calibri" panose="020F0502020204030204" pitchFamily="34" charset="0"/>
              </a:rPr>
              <a:t>. (2018, August 22). </a:t>
            </a:r>
            <a:r>
              <a:rPr lang="en-US" b="0" i="0" dirty="0" err="1">
                <a:solidFill>
                  <a:srgbClr val="2C3E50"/>
                </a:solidFill>
                <a:effectLst/>
                <a:latin typeface="Calibri" panose="020F0502020204030204" pitchFamily="34" charset="0"/>
              </a:rPr>
              <a:t>GeeksforGeeks</a:t>
            </a:r>
            <a:r>
              <a:rPr lang="en-US" b="0" i="0" dirty="0">
                <a:solidFill>
                  <a:srgbClr val="2C3E50"/>
                </a:solidFill>
                <a:effectLst/>
                <a:latin typeface="Calibri" panose="020F0502020204030204" pitchFamily="34" charset="0"/>
              </a:rPr>
              <a:t>. </a:t>
            </a:r>
            <a:r>
              <a:rPr lang="en-US" b="0" i="0" dirty="0">
                <a:solidFill>
                  <a:srgbClr val="2C3E50"/>
                </a:solidFill>
                <a:effectLst/>
                <a:latin typeface="Calibri" panose="020F0502020204030204" pitchFamily="34" charset="0"/>
                <a:hlinkClick r:id="rId2"/>
              </a:rPr>
              <a:t>https://www.geeksforgeeks.org/introduction-to-aws-lambda/</a:t>
            </a:r>
            <a:endParaRPr lang="en-US" b="0" i="0" dirty="0">
              <a:solidFill>
                <a:srgbClr val="2C3E50"/>
              </a:solidFill>
              <a:effectLst/>
              <a:latin typeface="Calibri" panose="020F050202020403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3152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a:t>
            </a:r>
          </a:p>
        </p:txBody>
      </p:sp>
      <p:sp>
        <p:nvSpPr>
          <p:cNvPr id="3" name="Content Placeholder 2"/>
          <p:cNvSpPr>
            <a:spLocks noGrp="1"/>
          </p:cNvSpPr>
          <p:nvPr>
            <p:ph idx="1"/>
          </p:nvPr>
        </p:nvSpPr>
        <p:spPr/>
        <p:txBody>
          <a:bodyPr/>
          <a:lstStyle/>
          <a:p>
            <a:r>
              <a:rPr lang="en-US" dirty="0"/>
              <a:t>Intro</a:t>
            </a:r>
          </a:p>
          <a:p>
            <a:r>
              <a:rPr lang="en-US" dirty="0"/>
              <a:t>Containerization</a:t>
            </a:r>
          </a:p>
          <a:p>
            <a:r>
              <a:rPr lang="en-US" dirty="0"/>
              <a:t>Orchestration</a:t>
            </a:r>
          </a:p>
          <a:p>
            <a:r>
              <a:rPr lang="en-US" dirty="0"/>
              <a:t>The Serverless Cloud</a:t>
            </a:r>
          </a:p>
          <a:p>
            <a:r>
              <a:rPr lang="en-US" dirty="0"/>
              <a:t>Developmental Principles</a:t>
            </a:r>
          </a:p>
          <a:p>
            <a:r>
              <a:rPr lang="en-US" dirty="0"/>
              <a:t>Securing Your Cloud App</a:t>
            </a:r>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a:t>Containerization</a:t>
            </a:r>
          </a:p>
        </p:txBody>
      </p:sp>
      <p:sp>
        <p:nvSpPr>
          <p:cNvPr id="5" name="Content Placeholder 4"/>
          <p:cNvSpPr>
            <a:spLocks noGrp="1"/>
          </p:cNvSpPr>
          <p:nvPr>
            <p:ph idx="1"/>
          </p:nvPr>
        </p:nvSpPr>
        <p:spPr>
          <a:xfrm>
            <a:off x="1998602" y="1131886"/>
            <a:ext cx="6961240" cy="3545497"/>
          </a:xfrm>
        </p:spPr>
        <p:txBody>
          <a:bodyPr>
            <a:normAutofit fontScale="92500" lnSpcReduction="10000"/>
          </a:bodyPr>
          <a:lstStyle/>
          <a:p>
            <a:r>
              <a:rPr lang="en-US" dirty="0"/>
              <a:t>Models</a:t>
            </a:r>
          </a:p>
          <a:p>
            <a:pPr lvl="1"/>
            <a:r>
              <a:rPr lang="en-US" dirty="0"/>
              <a:t>Software-as-a-Service</a:t>
            </a:r>
          </a:p>
          <a:p>
            <a:pPr lvl="1"/>
            <a:r>
              <a:rPr lang="en-US" dirty="0"/>
              <a:t>Refactoring</a:t>
            </a:r>
          </a:p>
          <a:p>
            <a:pPr lvl="1"/>
            <a:r>
              <a:rPr lang="en-US" dirty="0" err="1"/>
              <a:t>Replatforming</a:t>
            </a:r>
            <a:endParaRPr lang="en-US" dirty="0"/>
          </a:p>
          <a:p>
            <a:r>
              <a:rPr lang="en-US" dirty="0"/>
              <a:t>Tools </a:t>
            </a:r>
          </a:p>
          <a:p>
            <a:pPr lvl="1"/>
            <a:r>
              <a:rPr lang="en-US" dirty="0"/>
              <a:t>Docker</a:t>
            </a:r>
          </a:p>
          <a:p>
            <a:pPr lvl="1"/>
            <a:r>
              <a:rPr lang="en-US" dirty="0"/>
              <a:t>Docker Compose</a:t>
            </a:r>
          </a:p>
          <a:p>
            <a:pPr lvl="1"/>
            <a:r>
              <a:rPr lang="en-US" dirty="0"/>
              <a:t>S3</a:t>
            </a:r>
          </a:p>
          <a:p>
            <a:pPr lvl="1"/>
            <a:endParaRPr lang="en-US" dirty="0"/>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a:t>Orchestration</a:t>
            </a:r>
          </a:p>
        </p:txBody>
      </p:sp>
      <p:sp>
        <p:nvSpPr>
          <p:cNvPr id="5" name="Content Placeholder 4"/>
          <p:cNvSpPr>
            <a:spLocks noGrp="1"/>
          </p:cNvSpPr>
          <p:nvPr>
            <p:ph idx="1"/>
          </p:nvPr>
        </p:nvSpPr>
        <p:spPr/>
        <p:txBody>
          <a:bodyPr>
            <a:normAutofit/>
          </a:bodyPr>
          <a:lstStyle/>
          <a:p>
            <a:pPr marL="0" indent="0">
              <a:buNone/>
            </a:pPr>
            <a:r>
              <a:rPr lang="en-US" dirty="0"/>
              <a:t>Why use Docker Compose?</a:t>
            </a:r>
          </a:p>
          <a:p>
            <a:pPr lvl="1"/>
            <a:r>
              <a:rPr lang="en-US" dirty="0"/>
              <a:t>Simplified configuration</a:t>
            </a:r>
          </a:p>
          <a:p>
            <a:pPr lvl="1"/>
            <a:r>
              <a:rPr lang="en-US" dirty="0"/>
              <a:t>Collaboration</a:t>
            </a:r>
          </a:p>
          <a:p>
            <a:pPr lvl="1"/>
            <a:r>
              <a:rPr lang="en-US" dirty="0"/>
              <a:t>CI/CD integration</a:t>
            </a:r>
          </a:p>
          <a:p>
            <a:pPr lvl="1"/>
            <a:r>
              <a:rPr lang="en-US" dirty="0"/>
              <a:t>Rapid development</a:t>
            </a:r>
          </a:p>
        </p:txBody>
      </p:sp>
    </p:spTree>
    <p:extLst>
      <p:ext uri="{BB962C8B-B14F-4D97-AF65-F5344CB8AC3E}">
        <p14:creationId xmlns:p14="http://schemas.microsoft.com/office/powerpoint/2010/main" val="53778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6" name="Content Placeholder 5"/>
          <p:cNvSpPr>
            <a:spLocks noGrp="1"/>
          </p:cNvSpPr>
          <p:nvPr>
            <p:ph sz="half" idx="2"/>
          </p:nvPr>
        </p:nvSpPr>
        <p:spPr>
          <a:xfrm>
            <a:off x="525318" y="1976425"/>
            <a:ext cx="6714931" cy="2670526"/>
          </a:xfrm>
        </p:spPr>
        <p:txBody>
          <a:bodyPr>
            <a:normAutofit/>
          </a:bodyPr>
          <a:lstStyle/>
          <a:p>
            <a:pPr algn="l"/>
            <a:r>
              <a:rPr lang="en-US" sz="2800" dirty="0"/>
              <a:t>Advantages</a:t>
            </a:r>
          </a:p>
          <a:p>
            <a:pPr lvl="1" algn="l"/>
            <a:r>
              <a:rPr lang="en-US" sz="2800" dirty="0"/>
              <a:t>No server management</a:t>
            </a:r>
          </a:p>
          <a:p>
            <a:pPr lvl="1" algn="l"/>
            <a:r>
              <a:rPr lang="en-US" sz="2800" dirty="0"/>
              <a:t>Pay-per-use billing</a:t>
            </a:r>
          </a:p>
          <a:p>
            <a:pPr lvl="1" algn="l"/>
            <a:r>
              <a:rPr lang="en-US" sz="2800" dirty="0"/>
              <a:t>Automatic scaling</a:t>
            </a:r>
          </a:p>
          <a:p>
            <a:pPr lvl="1" algn="l"/>
            <a:r>
              <a:rPr lang="en-US" sz="2800" dirty="0"/>
              <a:t>Faster development</a:t>
            </a:r>
            <a:endParaRPr lang="en-US" dirty="0"/>
          </a:p>
        </p:txBody>
      </p:sp>
      <p:sp>
        <p:nvSpPr>
          <p:cNvPr id="7" name="Text Placeholder 6">
            <a:extLst>
              <a:ext uri="{FF2B5EF4-FFF2-40B4-BE49-F238E27FC236}">
                <a16:creationId xmlns:a16="http://schemas.microsoft.com/office/drawing/2014/main" id="{75C5E173-249F-416B-B3E9-1559BEC384DE}"/>
              </a:ext>
            </a:extLst>
          </p:cNvPr>
          <p:cNvSpPr>
            <a:spLocks noGrp="1"/>
          </p:cNvSpPr>
          <p:nvPr>
            <p:ph type="body" idx="1"/>
          </p:nvPr>
        </p:nvSpPr>
        <p:spPr>
          <a:xfrm>
            <a:off x="525318" y="1364105"/>
            <a:ext cx="4390292" cy="612320"/>
          </a:xfrm>
        </p:spPr>
        <p:txBody>
          <a:bodyPr>
            <a:normAutofit/>
          </a:bodyPr>
          <a:lstStyle/>
          <a:p>
            <a:pPr algn="l"/>
            <a:r>
              <a:rPr lang="en-US" sz="3200" dirty="0"/>
              <a:t>Serverless</a:t>
            </a:r>
            <a:endParaRPr lang="en-US" dirty="0"/>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3C912-81E6-2E35-1B5B-EA466704827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0A047AF-2BB3-B2CA-5A94-509486006EB7}"/>
              </a:ext>
            </a:extLst>
          </p:cNvPr>
          <p:cNvSpPr>
            <a:spLocks noGrp="1"/>
          </p:cNvSpPr>
          <p:nvPr>
            <p:ph type="title"/>
          </p:nvPr>
        </p:nvSpPr>
        <p:spPr/>
        <p:txBody>
          <a:bodyPr>
            <a:normAutofit/>
          </a:bodyPr>
          <a:lstStyle/>
          <a:p>
            <a:r>
              <a:rPr lang="en-US" dirty="0"/>
              <a:t>The Serverless Cloud</a:t>
            </a:r>
          </a:p>
        </p:txBody>
      </p:sp>
      <p:sp>
        <p:nvSpPr>
          <p:cNvPr id="6" name="Content Placeholder 5">
            <a:extLst>
              <a:ext uri="{FF2B5EF4-FFF2-40B4-BE49-F238E27FC236}">
                <a16:creationId xmlns:a16="http://schemas.microsoft.com/office/drawing/2014/main" id="{18877FD2-B5B6-E33E-46B1-E8F0BA991492}"/>
              </a:ext>
            </a:extLst>
          </p:cNvPr>
          <p:cNvSpPr>
            <a:spLocks noGrp="1"/>
          </p:cNvSpPr>
          <p:nvPr>
            <p:ph sz="half" idx="2"/>
          </p:nvPr>
        </p:nvSpPr>
        <p:spPr>
          <a:xfrm>
            <a:off x="525318" y="1976425"/>
            <a:ext cx="7867568" cy="2954424"/>
          </a:xfrm>
        </p:spPr>
        <p:txBody>
          <a:bodyPr numCol="2">
            <a:normAutofit fontScale="92500" lnSpcReduction="20000"/>
          </a:bodyPr>
          <a:lstStyle/>
          <a:p>
            <a:pPr algn="l"/>
            <a:r>
              <a:rPr lang="en-US" sz="3200" dirty="0"/>
              <a:t>S3 Storage</a:t>
            </a:r>
          </a:p>
          <a:p>
            <a:pPr lvl="1" algn="l"/>
            <a:r>
              <a:rPr lang="en-US" sz="2800" dirty="0"/>
              <a:t>Serverless</a:t>
            </a:r>
          </a:p>
          <a:p>
            <a:pPr lvl="1" algn="l"/>
            <a:r>
              <a:rPr lang="en-US" sz="2800" dirty="0"/>
              <a:t>Unlimited</a:t>
            </a:r>
          </a:p>
          <a:p>
            <a:pPr lvl="1" algn="l"/>
            <a:r>
              <a:rPr lang="en-US" sz="2800" dirty="0"/>
              <a:t>High availability </a:t>
            </a:r>
          </a:p>
          <a:p>
            <a:pPr lvl="1" algn="l"/>
            <a:r>
              <a:rPr lang="en-US" sz="2800" dirty="0"/>
              <a:t>Pay-as-you-go</a:t>
            </a:r>
          </a:p>
          <a:p>
            <a:pPr lvl="1" algn="l"/>
            <a:r>
              <a:rPr lang="en-US" sz="2800" dirty="0"/>
              <a:t>Object format</a:t>
            </a:r>
          </a:p>
          <a:p>
            <a:pPr marL="457200" lvl="1" indent="0" algn="l">
              <a:buNone/>
            </a:pPr>
            <a:endParaRPr lang="en-US" sz="2800" dirty="0"/>
          </a:p>
          <a:p>
            <a:pPr algn="l"/>
            <a:r>
              <a:rPr lang="en-US" sz="3200" dirty="0"/>
              <a:t>Local Storage</a:t>
            </a:r>
          </a:p>
          <a:p>
            <a:pPr lvl="1" algn="l"/>
            <a:r>
              <a:rPr lang="en-US" sz="2800" dirty="0"/>
              <a:t>More secure </a:t>
            </a:r>
          </a:p>
          <a:p>
            <a:pPr lvl="1" algn="l"/>
            <a:r>
              <a:rPr lang="en-US" sz="2800" dirty="0"/>
              <a:t>Usually faster</a:t>
            </a:r>
          </a:p>
          <a:p>
            <a:pPr lvl="1" algn="l"/>
            <a:r>
              <a:rPr lang="en-US" sz="2800" dirty="0"/>
              <a:t>No need for internet</a:t>
            </a:r>
          </a:p>
          <a:p>
            <a:pPr lvl="1" algn="l"/>
            <a:r>
              <a:rPr lang="en-US" sz="2800" dirty="0"/>
              <a:t>No extra cost</a:t>
            </a:r>
          </a:p>
          <a:p>
            <a:pPr lvl="1" algn="l"/>
            <a:r>
              <a:rPr lang="en-US" sz="2800" dirty="0"/>
              <a:t>File System</a:t>
            </a:r>
          </a:p>
        </p:txBody>
      </p:sp>
      <p:sp>
        <p:nvSpPr>
          <p:cNvPr id="7" name="Text Placeholder 6">
            <a:extLst>
              <a:ext uri="{FF2B5EF4-FFF2-40B4-BE49-F238E27FC236}">
                <a16:creationId xmlns:a16="http://schemas.microsoft.com/office/drawing/2014/main" id="{4DB34A54-112D-8EC3-4F1F-8EC04205D74A}"/>
              </a:ext>
            </a:extLst>
          </p:cNvPr>
          <p:cNvSpPr>
            <a:spLocks noGrp="1"/>
          </p:cNvSpPr>
          <p:nvPr>
            <p:ph type="body" idx="1"/>
          </p:nvPr>
        </p:nvSpPr>
        <p:spPr>
          <a:xfrm>
            <a:off x="525318" y="1170140"/>
            <a:ext cx="6100334" cy="612320"/>
          </a:xfrm>
        </p:spPr>
        <p:txBody>
          <a:bodyPr>
            <a:normAutofit/>
          </a:bodyPr>
          <a:lstStyle/>
          <a:p>
            <a:pPr algn="l"/>
            <a:r>
              <a:rPr lang="en-US" sz="3200" dirty="0"/>
              <a:t>S3 Storage vs Local Storage</a:t>
            </a:r>
          </a:p>
        </p:txBody>
      </p:sp>
    </p:spTree>
    <p:extLst>
      <p:ext uri="{BB962C8B-B14F-4D97-AF65-F5344CB8AC3E}">
        <p14:creationId xmlns:p14="http://schemas.microsoft.com/office/powerpoint/2010/main" val="802443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7" name="Text Placeholder 6"/>
          <p:cNvSpPr>
            <a:spLocks noGrp="1"/>
          </p:cNvSpPr>
          <p:nvPr>
            <p:ph type="body" sz="quarter" idx="3"/>
          </p:nvPr>
        </p:nvSpPr>
        <p:spPr>
          <a:xfrm>
            <a:off x="358897" y="1155070"/>
            <a:ext cx="3119582" cy="593794"/>
          </a:xfrm>
        </p:spPr>
        <p:txBody>
          <a:bodyPr>
            <a:normAutofit lnSpcReduction="10000"/>
          </a:bodyPr>
          <a:lstStyle/>
          <a:p>
            <a:pPr algn="l"/>
            <a:r>
              <a:rPr lang="en-US" sz="3600" dirty="0"/>
              <a:t>API &amp; Lambda</a:t>
            </a:r>
          </a:p>
        </p:txBody>
      </p:sp>
      <p:sp>
        <p:nvSpPr>
          <p:cNvPr id="8" name="Content Placeholder 7"/>
          <p:cNvSpPr>
            <a:spLocks noGrp="1"/>
          </p:cNvSpPr>
          <p:nvPr>
            <p:ph sz="quarter" idx="4"/>
          </p:nvPr>
        </p:nvSpPr>
        <p:spPr>
          <a:xfrm>
            <a:off x="525317" y="1741340"/>
            <a:ext cx="2786743" cy="2919560"/>
          </a:xfrm>
        </p:spPr>
        <p:txBody>
          <a:bodyPr>
            <a:normAutofit/>
          </a:bodyPr>
          <a:lstStyle/>
          <a:p>
            <a:pPr marL="0" indent="0" algn="l">
              <a:buNone/>
            </a:pPr>
            <a:r>
              <a:rPr lang="en-US" sz="3600" dirty="0"/>
              <a:t>Advantages:</a:t>
            </a:r>
          </a:p>
          <a:p>
            <a:pPr marL="285750" lvl="1" algn="l"/>
            <a:r>
              <a:rPr lang="en-US" sz="2800" dirty="0"/>
              <a:t>Automation</a:t>
            </a:r>
          </a:p>
          <a:p>
            <a:pPr marL="285750" lvl="1" algn="l"/>
            <a:r>
              <a:rPr lang="en-US" sz="2800" dirty="0"/>
              <a:t>Scalability</a:t>
            </a:r>
          </a:p>
          <a:p>
            <a:pPr marL="285750" lvl="1" algn="l"/>
            <a:r>
              <a:rPr lang="en-US" sz="2800" dirty="0"/>
              <a:t>Efficiency</a:t>
            </a:r>
          </a:p>
        </p:txBody>
      </p:sp>
      <p:sp>
        <p:nvSpPr>
          <p:cNvPr id="6" name="Content Placeholder 7">
            <a:extLst>
              <a:ext uri="{FF2B5EF4-FFF2-40B4-BE49-F238E27FC236}">
                <a16:creationId xmlns:a16="http://schemas.microsoft.com/office/drawing/2014/main" id="{E1E7D9EE-F49F-1B4A-06DE-36ACACEAC8FD}"/>
              </a:ext>
            </a:extLst>
          </p:cNvPr>
          <p:cNvSpPr txBox="1">
            <a:spLocks/>
          </p:cNvSpPr>
          <p:nvPr/>
        </p:nvSpPr>
        <p:spPr>
          <a:xfrm>
            <a:off x="5021118" y="1741340"/>
            <a:ext cx="2586182" cy="3033860"/>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l">
              <a:buNone/>
            </a:pPr>
            <a:r>
              <a:rPr lang="en-US" sz="3600" dirty="0"/>
              <a:t>Scripts used:</a:t>
            </a:r>
          </a:p>
          <a:p>
            <a:pPr marL="285750" lvl="1" algn="l"/>
            <a:r>
              <a:rPr lang="en-US" sz="2800" dirty="0"/>
              <a:t>Java</a:t>
            </a:r>
          </a:p>
          <a:p>
            <a:pPr marL="285750" lvl="1" algn="l"/>
            <a:r>
              <a:rPr lang="en-US" sz="2800" dirty="0" err="1"/>
              <a:t>Powershell</a:t>
            </a:r>
            <a:endParaRPr lang="en-US" sz="2800" dirty="0"/>
          </a:p>
          <a:p>
            <a:pPr marL="285750" lvl="1" algn="l"/>
            <a:r>
              <a:rPr lang="en-US" sz="2800" dirty="0" err="1"/>
              <a:t>FastAPI</a:t>
            </a:r>
            <a:endParaRPr lang="en-US" sz="2800" dirty="0"/>
          </a:p>
        </p:txBody>
      </p:sp>
    </p:spTree>
    <p:extLst>
      <p:ext uri="{BB962C8B-B14F-4D97-AF65-F5344CB8AC3E}">
        <p14:creationId xmlns:p14="http://schemas.microsoft.com/office/powerpoint/2010/main" val="115356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6A6F2-78E5-06B4-B163-226F0EC6314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32DD758-BAF3-27A9-2CE4-87D6EC51BAF4}"/>
              </a:ext>
            </a:extLst>
          </p:cNvPr>
          <p:cNvSpPr>
            <a:spLocks noGrp="1"/>
          </p:cNvSpPr>
          <p:nvPr>
            <p:ph type="title"/>
          </p:nvPr>
        </p:nvSpPr>
        <p:spPr/>
        <p:txBody>
          <a:bodyPr>
            <a:normAutofit/>
          </a:bodyPr>
          <a:lstStyle/>
          <a:p>
            <a:r>
              <a:rPr lang="en-US" dirty="0"/>
              <a:t>The Serverless Cloud</a:t>
            </a:r>
          </a:p>
        </p:txBody>
      </p:sp>
      <p:sp>
        <p:nvSpPr>
          <p:cNvPr id="7" name="Text Placeholder 6">
            <a:extLst>
              <a:ext uri="{FF2B5EF4-FFF2-40B4-BE49-F238E27FC236}">
                <a16:creationId xmlns:a16="http://schemas.microsoft.com/office/drawing/2014/main" id="{495D7899-741C-01BE-38B5-7CC79985002E}"/>
              </a:ext>
            </a:extLst>
          </p:cNvPr>
          <p:cNvSpPr>
            <a:spLocks noGrp="1"/>
          </p:cNvSpPr>
          <p:nvPr>
            <p:ph type="body" sz="quarter" idx="3"/>
          </p:nvPr>
        </p:nvSpPr>
        <p:spPr>
          <a:xfrm>
            <a:off x="525318" y="1147546"/>
            <a:ext cx="3043382" cy="593794"/>
          </a:xfrm>
        </p:spPr>
        <p:txBody>
          <a:bodyPr>
            <a:noAutofit/>
          </a:bodyPr>
          <a:lstStyle/>
          <a:p>
            <a:r>
              <a:rPr lang="en-US" sz="3600" dirty="0"/>
              <a:t>API &amp; Lambda</a:t>
            </a:r>
          </a:p>
        </p:txBody>
      </p:sp>
      <p:sp>
        <p:nvSpPr>
          <p:cNvPr id="2" name="TextBox 1">
            <a:extLst>
              <a:ext uri="{FF2B5EF4-FFF2-40B4-BE49-F238E27FC236}">
                <a16:creationId xmlns:a16="http://schemas.microsoft.com/office/drawing/2014/main" id="{332CC19B-4192-5989-C7A6-66609E97FD4D}"/>
              </a:ext>
            </a:extLst>
          </p:cNvPr>
          <p:cNvSpPr txBox="1"/>
          <p:nvPr/>
        </p:nvSpPr>
        <p:spPr>
          <a:xfrm>
            <a:off x="2852304" y="1721339"/>
            <a:ext cx="3439392" cy="646331"/>
          </a:xfrm>
          <a:prstGeom prst="rect">
            <a:avLst/>
          </a:prstGeom>
          <a:noFill/>
        </p:spPr>
        <p:txBody>
          <a:bodyPr wrap="square" rtlCol="0">
            <a:spAutoFit/>
          </a:bodyPr>
          <a:lstStyle/>
          <a:p>
            <a:pPr>
              <a:spcBef>
                <a:spcPct val="20000"/>
              </a:spcBef>
            </a:pPr>
            <a:r>
              <a:rPr lang="en-US" sz="3600" dirty="0">
                <a:solidFill>
                  <a:srgbClr val="002060"/>
                </a:solidFill>
              </a:rPr>
              <a:t>Lambda API Logic</a:t>
            </a:r>
          </a:p>
        </p:txBody>
      </p:sp>
      <p:pic>
        <p:nvPicPr>
          <p:cNvPr id="5" name="Picture 4" descr="A diagram of a computer program&#10;&#10;Description automatically generated with medium confidence">
            <a:extLst>
              <a:ext uri="{FF2B5EF4-FFF2-40B4-BE49-F238E27FC236}">
                <a16:creationId xmlns:a16="http://schemas.microsoft.com/office/drawing/2014/main" id="{022B9339-EA5A-442D-9AF4-B398A3A4C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842" y="2367670"/>
            <a:ext cx="8268315" cy="2282055"/>
          </a:xfrm>
          <a:prstGeom prst="rect">
            <a:avLst/>
          </a:prstGeom>
        </p:spPr>
      </p:pic>
    </p:spTree>
    <p:extLst>
      <p:ext uri="{BB962C8B-B14F-4D97-AF65-F5344CB8AC3E}">
        <p14:creationId xmlns:p14="http://schemas.microsoft.com/office/powerpoint/2010/main" val="192959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9" name="Text Placeholder 4">
            <a:extLst>
              <a:ext uri="{FF2B5EF4-FFF2-40B4-BE49-F238E27FC236}">
                <a16:creationId xmlns:a16="http://schemas.microsoft.com/office/drawing/2014/main" id="{36210530-5CE0-F74C-A0F3-72C9EFE756BD}"/>
              </a:ext>
            </a:extLst>
          </p:cNvPr>
          <p:cNvSpPr txBox="1">
            <a:spLocks/>
          </p:cNvSpPr>
          <p:nvPr/>
        </p:nvSpPr>
        <p:spPr>
          <a:xfrm>
            <a:off x="0" y="1256828"/>
            <a:ext cx="2351699"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Database</a:t>
            </a:r>
          </a:p>
        </p:txBody>
      </p:sp>
      <p:sp>
        <p:nvSpPr>
          <p:cNvPr id="10" name="Content Placeholder 5">
            <a:extLst>
              <a:ext uri="{FF2B5EF4-FFF2-40B4-BE49-F238E27FC236}">
                <a16:creationId xmlns:a16="http://schemas.microsoft.com/office/drawing/2014/main" id="{44874B83-EADC-3044-85A5-11893100D0C6}"/>
              </a:ext>
            </a:extLst>
          </p:cNvPr>
          <p:cNvSpPr txBox="1">
            <a:spLocks/>
          </p:cNvSpPr>
          <p:nvPr/>
        </p:nvSpPr>
        <p:spPr>
          <a:xfrm>
            <a:off x="422365" y="1736650"/>
            <a:ext cx="7911143" cy="2900375"/>
          </a:xfrm>
          <a:prstGeom prst="rect">
            <a:avLst/>
          </a:prstGeom>
        </p:spPr>
        <p:txBody>
          <a:bodyPr vert="horz" lIns="91440" tIns="45720" rIns="91440" bIns="45720" rtlCol="0">
            <a:normAutofit fontScale="92500" lnSpcReduction="10000"/>
          </a:bodyPr>
          <a:lstStyle>
            <a:lvl1pPr marL="342900" indent="-3429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r>
              <a:rPr lang="en-US" dirty="0"/>
              <a:t>MongoDB vs DynamoDB</a:t>
            </a:r>
          </a:p>
          <a:p>
            <a:pPr lvl="1" algn="l"/>
            <a:r>
              <a:rPr lang="en-US" sz="1800" dirty="0"/>
              <a:t>MongoDB can be run in any cloud or locally, DynamoDB is only available on AWS</a:t>
            </a:r>
          </a:p>
          <a:p>
            <a:pPr lvl="1" algn="l"/>
            <a:r>
              <a:rPr lang="en-US" sz="1800" dirty="0"/>
              <a:t>MongoDB uses document-oriented models, DynamoDB uses key-value models</a:t>
            </a:r>
          </a:p>
          <a:p>
            <a:pPr lvl="1" algn="l"/>
            <a:r>
              <a:rPr lang="en-US" sz="1800" dirty="0"/>
              <a:t>MongoDB supports rich query capabilities, DynamoDB supports simple key-based lookups</a:t>
            </a:r>
          </a:p>
          <a:p>
            <a:pPr algn="l"/>
            <a:r>
              <a:rPr lang="en-US" dirty="0"/>
              <a:t>Queries performed: find() method, MongoDB Query, DynamoDB Query  </a:t>
            </a:r>
          </a:p>
          <a:p>
            <a:pPr algn="l"/>
            <a:r>
              <a:rPr lang="en-US" dirty="0"/>
              <a:t>Scripts used: MongoDB, </a:t>
            </a:r>
            <a:r>
              <a:rPr lang="en-US" dirty="0" err="1"/>
              <a:t>mongosh</a:t>
            </a:r>
            <a:r>
              <a:rPr lang="en-US" dirty="0"/>
              <a:t>, Bash script, </a:t>
            </a:r>
            <a:r>
              <a:rPr lang="en-US" dirty="0" err="1"/>
              <a:t>Javascript</a:t>
            </a:r>
            <a:r>
              <a:rPr lang="en-US" dirty="0"/>
              <a:t> </a:t>
            </a:r>
          </a:p>
        </p:txBody>
      </p:sp>
    </p:spTree>
    <p:extLst>
      <p:ext uri="{BB962C8B-B14F-4D97-AF65-F5344CB8AC3E}">
        <p14:creationId xmlns:p14="http://schemas.microsoft.com/office/powerpoint/2010/main" val="235968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E524F5-8F9B-4E83-ABD8-EF3E90295E3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51428B3-1E7D-46FF-9992-03AB3B060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B7C02EB-927C-42F0-8F53-9658800154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928</Words>
  <Application>Microsoft Office PowerPoint</Application>
  <PresentationFormat>On-screen Show (16:9)</PresentationFormat>
  <Paragraphs>117</Paragraphs>
  <Slides>13</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 CS 470 Project Two Conference Presentation: Cloud Development</vt:lpstr>
      <vt:lpstr>Overview</vt:lpstr>
      <vt:lpstr>Containerization</vt:lpstr>
      <vt:lpstr>Orchestration</vt:lpstr>
      <vt:lpstr>The Serverless Cloud</vt:lpstr>
      <vt:lpstr>The Serverless Cloud</vt:lpstr>
      <vt:lpstr>The Serverless Cloud</vt:lpstr>
      <vt:lpstr>The Serverless Cloud</vt:lpstr>
      <vt:lpstr>The Serverless Cloud</vt:lpstr>
      <vt:lpstr>Cloud-Based  Development Principles</vt:lpstr>
      <vt:lpstr>Securing Your Cloud App</vt:lpstr>
      <vt:lpstr>Conclusion</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470 Project Two Presentation Template</dc:title>
  <dc:creator/>
  <cp:lastModifiedBy/>
  <cp:revision>1</cp:revision>
  <dcterms:created xsi:type="dcterms:W3CDTF">2017-08-01T15:40:51Z</dcterms:created>
  <dcterms:modified xsi:type="dcterms:W3CDTF">2024-12-23T04:53:28Z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0x01010019267F6D1A260A4394C18F5AF72445EA</vt:lpwstr>
  </property>
</Properties>
</file>