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57" r:id="rId5"/>
    <p:sldId id="272" r:id="rId6"/>
    <p:sldId id="271" r:id="rId7"/>
    <p:sldId id="266" r:id="rId8"/>
    <p:sldId id="267" r:id="rId9"/>
    <p:sldId id="258" r:id="rId10"/>
    <p:sldId id="259" r:id="rId11"/>
    <p:sldId id="268" r:id="rId12"/>
    <p:sldId id="269" r:id="rId13"/>
    <p:sldId id="263" r:id="rId14"/>
    <p:sldId id="260" r:id="rId15"/>
    <p:sldId id="270" r:id="rId16"/>
    <p:sldId id="264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D4CDC4-719F-4517-8240-F061BB96662F}" type="datetimeFigureOut">
              <a:rPr lang="es-AR" smtClean="0"/>
              <a:pPr/>
              <a:t>12/04/2020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90DCD2-CB2A-438B-9058-2736EAEC6AF2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214414" y="1785926"/>
            <a:ext cx="65008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u="sng" dirty="0">
                <a:latin typeface="+mj-lt"/>
              </a:rPr>
              <a:t>MODELO DEL DOMINIO O CONCEPTUAL</a:t>
            </a:r>
            <a:endParaRPr lang="es-AR" sz="5400" dirty="0">
              <a:latin typeface="+mj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5EF7877-0040-4B67-970B-2C44312B2E86}"/>
              </a:ext>
            </a:extLst>
          </p:cNvPr>
          <p:cNvSpPr txBox="1"/>
          <p:nvPr/>
        </p:nvSpPr>
        <p:spPr>
          <a:xfrm>
            <a:off x="3563888" y="5949280"/>
            <a:ext cx="415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UML Y PATRONES – CRAIG LARMAN</a:t>
            </a:r>
            <a:endParaRPr lang="es-ES" sz="1200" dirty="0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642910" y="1225689"/>
            <a:ext cx="78581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u="sng" dirty="0"/>
              <a:t>Atributos de Conceptos</a:t>
            </a:r>
            <a:r>
              <a:rPr lang="es-ES" sz="3200" u="sng" dirty="0"/>
              <a:t>: </a:t>
            </a:r>
            <a:r>
              <a:rPr lang="es-ES" sz="3200" dirty="0"/>
              <a:t>son valores lógicos de los datos de un objeto:</a:t>
            </a:r>
          </a:p>
          <a:p>
            <a:r>
              <a:rPr lang="es-ES" sz="3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3200" dirty="0"/>
              <a:t> En el MD se incluyen sólo aquellos que indiquen la necesidad de recordar información.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3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3200" dirty="0"/>
              <a:t> Los tipos más simples de atributos son los que, en la práctica, suelen considerarse los tipos primitivos de datos.</a:t>
            </a:r>
          </a:p>
          <a:p>
            <a:endParaRPr lang="es-AR" sz="2000" dirty="0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07504" y="1556792"/>
            <a:ext cx="8550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3600" dirty="0"/>
              <a:t>En un MD es preferible que los atributos sean </a:t>
            </a:r>
            <a:r>
              <a:rPr lang="es-ES" sz="3600" b="1" dirty="0"/>
              <a:t>atributos simples, objetos de valor o valores puros de datos </a:t>
            </a:r>
            <a:r>
              <a:rPr lang="es-ES" sz="3600" dirty="0"/>
              <a:t>(</a:t>
            </a:r>
            <a:r>
              <a:rPr lang="es-ES" sz="3600" dirty="0" err="1"/>
              <a:t>p.ej</a:t>
            </a:r>
            <a:r>
              <a:rPr lang="es-ES" sz="3600" dirty="0"/>
              <a:t>: booleano, fecha, número, cadena o </a:t>
            </a:r>
            <a:r>
              <a:rPr lang="es-ES" sz="3600" dirty="0" err="1"/>
              <a:t>textro</a:t>
            </a:r>
            <a:r>
              <a:rPr lang="es-ES" sz="3600" dirty="0"/>
              <a:t>, hora, dirección, color, copo, </a:t>
            </a:r>
            <a:r>
              <a:rPr lang="es-ES" sz="3600" dirty="0" err="1"/>
              <a:t>cod</a:t>
            </a:r>
            <a:r>
              <a:rPr lang="es-ES" sz="3600" dirty="0"/>
              <a:t>. Del producto, etc.).</a:t>
            </a:r>
            <a:endParaRPr lang="es-AR" sz="3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429331082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01537" y="1700808"/>
            <a:ext cx="85506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s-ES" sz="3600" dirty="0"/>
              <a:t>La regla en objetos es relacionar conceptos con una asociación y no con un atributo. La violación más frecuente de esta regla consiste en agregar un tipo de atributo de llave foránea, lo cual suele hacerse con los diseños de BD relacionales, a fin de asociar dos tipos.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848178564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7467600" cy="1143000"/>
          </a:xfrm>
        </p:spPr>
        <p:txBody>
          <a:bodyPr/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539552" y="3284984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/>
              <a:t>LinDeVta</a:t>
            </a:r>
            <a:endParaRPr lang="es-AR" dirty="0"/>
          </a:p>
          <a:p>
            <a:r>
              <a:rPr lang="es-AR" dirty="0"/>
              <a:t>cantidad</a:t>
            </a:r>
          </a:p>
        </p:txBody>
      </p:sp>
      <p:sp>
        <p:nvSpPr>
          <p:cNvPr id="6" name="5 Rectángulo"/>
          <p:cNvSpPr/>
          <p:nvPr/>
        </p:nvSpPr>
        <p:spPr>
          <a:xfrm>
            <a:off x="827584" y="45811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Venta</a:t>
            </a:r>
          </a:p>
          <a:p>
            <a:r>
              <a:rPr lang="es-AR" dirty="0"/>
              <a:t>fecha</a:t>
            </a:r>
          </a:p>
          <a:p>
            <a:r>
              <a:rPr lang="es-AR" dirty="0"/>
              <a:t>hora</a:t>
            </a:r>
          </a:p>
        </p:txBody>
      </p:sp>
      <p:sp>
        <p:nvSpPr>
          <p:cNvPr id="7" name="6 Rectángulo"/>
          <p:cNvSpPr/>
          <p:nvPr/>
        </p:nvSpPr>
        <p:spPr>
          <a:xfrm>
            <a:off x="179512" y="573325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Pago</a:t>
            </a:r>
          </a:p>
          <a:p>
            <a:r>
              <a:rPr lang="es-AR" dirty="0"/>
              <a:t>cantidad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979712" y="573325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Cliente</a:t>
            </a:r>
          </a:p>
          <a:p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3059832" y="206084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Catalogo</a:t>
            </a:r>
          </a:p>
          <a:p>
            <a:endParaRPr lang="es-AR" dirty="0"/>
          </a:p>
        </p:txBody>
      </p:sp>
      <p:sp>
        <p:nvSpPr>
          <p:cNvPr id="10" name="9 Rectángulo"/>
          <p:cNvSpPr/>
          <p:nvPr/>
        </p:nvSpPr>
        <p:spPr>
          <a:xfrm>
            <a:off x="3059832" y="335699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Tienda</a:t>
            </a:r>
          </a:p>
          <a:p>
            <a:r>
              <a:rPr lang="es-AR" dirty="0"/>
              <a:t>dirección</a:t>
            </a:r>
          </a:p>
          <a:p>
            <a:r>
              <a:rPr lang="es-AR" dirty="0"/>
              <a:t>nombre</a:t>
            </a:r>
          </a:p>
        </p:txBody>
      </p:sp>
      <p:sp>
        <p:nvSpPr>
          <p:cNvPr id="11" name="10 Rectángulo"/>
          <p:cNvSpPr/>
          <p:nvPr/>
        </p:nvSpPr>
        <p:spPr>
          <a:xfrm>
            <a:off x="3059832" y="4581128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Registro</a:t>
            </a:r>
          </a:p>
          <a:p>
            <a:endParaRPr lang="es-AR" dirty="0"/>
          </a:p>
        </p:txBody>
      </p:sp>
      <p:sp>
        <p:nvSpPr>
          <p:cNvPr id="12" name="11 Rectángulo"/>
          <p:cNvSpPr/>
          <p:nvPr/>
        </p:nvSpPr>
        <p:spPr>
          <a:xfrm>
            <a:off x="5940152" y="2060848"/>
            <a:ext cx="1440160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 err="1"/>
              <a:t>EspecProd</a:t>
            </a:r>
            <a:endParaRPr lang="es-AR" dirty="0"/>
          </a:p>
          <a:p>
            <a:r>
              <a:rPr lang="es-AR" dirty="0" err="1"/>
              <a:t>descripcion</a:t>
            </a:r>
            <a:endParaRPr lang="es-AR" dirty="0"/>
          </a:p>
          <a:p>
            <a:r>
              <a:rPr lang="es-AR" dirty="0"/>
              <a:t>precio</a:t>
            </a:r>
          </a:p>
          <a:p>
            <a:r>
              <a:rPr lang="es-AR" dirty="0" err="1"/>
              <a:t>codArt</a:t>
            </a: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6012160" y="371703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Articulo</a:t>
            </a:r>
          </a:p>
          <a:p>
            <a:endParaRPr lang="es-AR" dirty="0"/>
          </a:p>
        </p:txBody>
      </p:sp>
      <p:sp>
        <p:nvSpPr>
          <p:cNvPr id="15" name="14 Rectángulo"/>
          <p:cNvSpPr/>
          <p:nvPr/>
        </p:nvSpPr>
        <p:spPr>
          <a:xfrm>
            <a:off x="6012160" y="4797152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dirty="0"/>
              <a:t>Encargado</a:t>
            </a:r>
          </a:p>
          <a:p>
            <a:endParaRPr lang="es-AR" dirty="0"/>
          </a:p>
        </p:txBody>
      </p:sp>
      <p:sp>
        <p:nvSpPr>
          <p:cNvPr id="16" name="15 Rectángulo"/>
          <p:cNvSpPr/>
          <p:nvPr/>
        </p:nvSpPr>
        <p:spPr>
          <a:xfrm>
            <a:off x="4860032" y="5733256"/>
            <a:ext cx="136815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Cajero</a:t>
            </a:r>
          </a:p>
          <a:p>
            <a:endParaRPr lang="es-AR" dirty="0"/>
          </a:p>
        </p:txBody>
      </p:sp>
      <p:cxnSp>
        <p:nvCxnSpPr>
          <p:cNvPr id="18" name="17 Conector recto"/>
          <p:cNvCxnSpPr>
            <a:stCxn id="9" idx="1"/>
            <a:endCxn id="9" idx="3"/>
          </p:cNvCxnSpPr>
          <p:nvPr/>
        </p:nvCxnSpPr>
        <p:spPr>
          <a:xfrm rot="10800000" flipH="1">
            <a:off x="3059832" y="245689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rot="10800000" flipH="1">
            <a:off x="3059832" y="3645024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 rot="10800000" flipH="1">
            <a:off x="539552" y="3717032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 rot="10800000" flipH="1">
            <a:off x="827584" y="486916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rot="10800000" flipH="1">
            <a:off x="179512" y="6165304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rot="10800000" flipH="1">
            <a:off x="3059832" y="5013176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rot="10800000" flipH="1">
            <a:off x="1979712" y="6165304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rot="10800000" flipH="1">
            <a:off x="4860032" y="6165304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rot="10800000" flipH="1">
            <a:off x="6012160" y="522920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rot="10800000" flipH="1">
            <a:off x="6012160" y="4149080"/>
            <a:ext cx="136815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5940152" y="2348880"/>
            <a:ext cx="1440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rot="5400000" flipH="1" flipV="1">
            <a:off x="71500" y="2456892"/>
            <a:ext cx="16561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flipV="1">
            <a:off x="899592" y="1556792"/>
            <a:ext cx="684076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/>
          <p:cNvCxnSpPr>
            <a:cxnSpLocks/>
          </p:cNvCxnSpPr>
          <p:nvPr/>
        </p:nvCxnSpPr>
        <p:spPr>
          <a:xfrm>
            <a:off x="7740352" y="1556792"/>
            <a:ext cx="0" cy="2556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rot="5400000" flipH="1" flipV="1">
            <a:off x="863588" y="2600908"/>
            <a:ext cx="13681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42 Conector recto"/>
          <p:cNvCxnSpPr/>
          <p:nvPr/>
        </p:nvCxnSpPr>
        <p:spPr>
          <a:xfrm flipV="1">
            <a:off x="1547664" y="1844824"/>
            <a:ext cx="511256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"/>
          <p:cNvCxnSpPr>
            <a:endCxn id="12" idx="0"/>
          </p:cNvCxnSpPr>
          <p:nvPr/>
        </p:nvCxnSpPr>
        <p:spPr>
          <a:xfrm rot="5400000">
            <a:off x="6552220" y="1952836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Conector recto"/>
          <p:cNvCxnSpPr>
            <a:cxnSpLocks/>
          </p:cNvCxnSpPr>
          <p:nvPr/>
        </p:nvCxnSpPr>
        <p:spPr>
          <a:xfrm rot="10800000">
            <a:off x="7344308" y="4156741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>
            <a:stCxn id="12" idx="2"/>
            <a:endCxn id="14" idx="0"/>
          </p:cNvCxnSpPr>
          <p:nvPr/>
        </p:nvCxnSpPr>
        <p:spPr>
          <a:xfrm rot="16200000" flipH="1">
            <a:off x="6390202" y="3410998"/>
            <a:ext cx="576064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>
            <a:stCxn id="11" idx="3"/>
            <a:endCxn id="15" idx="1"/>
          </p:cNvCxnSpPr>
          <p:nvPr/>
        </p:nvCxnSpPr>
        <p:spPr>
          <a:xfrm>
            <a:off x="4427984" y="4977172"/>
            <a:ext cx="1584176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>
            <a:stCxn id="11" idx="2"/>
          </p:cNvCxnSpPr>
          <p:nvPr/>
        </p:nvCxnSpPr>
        <p:spPr>
          <a:xfrm rot="16200000" flipH="1">
            <a:off x="3365866" y="5751258"/>
            <a:ext cx="792088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endCxn id="16" idx="1"/>
          </p:cNvCxnSpPr>
          <p:nvPr/>
        </p:nvCxnSpPr>
        <p:spPr>
          <a:xfrm flipV="1">
            <a:off x="3779912" y="6129300"/>
            <a:ext cx="108012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>
            <a:stCxn id="9" idx="2"/>
            <a:endCxn id="10" idx="0"/>
          </p:cNvCxnSpPr>
          <p:nvPr/>
        </p:nvCxnSpPr>
        <p:spPr>
          <a:xfrm rot="5400000">
            <a:off x="3491880" y="3104964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>
            <a:stCxn id="10" idx="2"/>
            <a:endCxn id="11" idx="0"/>
          </p:cNvCxnSpPr>
          <p:nvPr/>
        </p:nvCxnSpPr>
        <p:spPr>
          <a:xfrm rot="5400000">
            <a:off x="3527884" y="4365104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>
            <a:stCxn id="6" idx="3"/>
            <a:endCxn id="10" idx="1"/>
          </p:cNvCxnSpPr>
          <p:nvPr/>
        </p:nvCxnSpPr>
        <p:spPr>
          <a:xfrm flipV="1">
            <a:off x="2195736" y="3753036"/>
            <a:ext cx="864096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Conector recto"/>
          <p:cNvCxnSpPr>
            <a:stCxn id="5" idx="2"/>
            <a:endCxn id="6" idx="0"/>
          </p:cNvCxnSpPr>
          <p:nvPr/>
        </p:nvCxnSpPr>
        <p:spPr>
          <a:xfrm rot="16200000" flipH="1">
            <a:off x="1115616" y="4185084"/>
            <a:ext cx="504056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>
            <a:stCxn id="7" idx="0"/>
            <a:endCxn id="6" idx="2"/>
          </p:cNvCxnSpPr>
          <p:nvPr/>
        </p:nvCxnSpPr>
        <p:spPr>
          <a:xfrm rot="5400000" flipH="1" flipV="1">
            <a:off x="1007604" y="5229200"/>
            <a:ext cx="360040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8" idx="0"/>
            <a:endCxn id="6" idx="2"/>
          </p:cNvCxnSpPr>
          <p:nvPr/>
        </p:nvCxnSpPr>
        <p:spPr>
          <a:xfrm rot="16200000" flipV="1">
            <a:off x="1907704" y="4977172"/>
            <a:ext cx="360040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79 CuadroTexto"/>
          <p:cNvSpPr txBox="1"/>
          <p:nvPr/>
        </p:nvSpPr>
        <p:spPr>
          <a:xfrm>
            <a:off x="2267744" y="1340768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Registra-venta-de</a:t>
            </a:r>
          </a:p>
        </p:txBody>
      </p:sp>
      <p:sp>
        <p:nvSpPr>
          <p:cNvPr id="81" name="80 CuadroTexto"/>
          <p:cNvSpPr txBox="1"/>
          <p:nvPr/>
        </p:nvSpPr>
        <p:spPr>
          <a:xfrm>
            <a:off x="0" y="4221088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Contenida-en</a:t>
            </a:r>
          </a:p>
        </p:txBody>
      </p:sp>
      <p:sp>
        <p:nvSpPr>
          <p:cNvPr id="82" name="81 CuadroTexto"/>
          <p:cNvSpPr txBox="1"/>
          <p:nvPr/>
        </p:nvSpPr>
        <p:spPr>
          <a:xfrm>
            <a:off x="0" y="5301208"/>
            <a:ext cx="9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Pagada-mediante</a:t>
            </a:r>
          </a:p>
        </p:txBody>
      </p:sp>
      <p:sp>
        <p:nvSpPr>
          <p:cNvPr id="83" name="82 CuadroTexto"/>
          <p:cNvSpPr txBox="1"/>
          <p:nvPr/>
        </p:nvSpPr>
        <p:spPr>
          <a:xfrm>
            <a:off x="2267744" y="5157192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Iniciada</a:t>
            </a:r>
          </a:p>
          <a:p>
            <a:r>
              <a:rPr lang="es-AR" sz="1200" dirty="0"/>
              <a:t>por</a:t>
            </a:r>
          </a:p>
        </p:txBody>
      </p:sp>
      <p:cxnSp>
        <p:nvCxnSpPr>
          <p:cNvPr id="85" name="84 Conector recto"/>
          <p:cNvCxnSpPr>
            <a:stCxn id="10" idx="3"/>
            <a:endCxn id="14" idx="1"/>
          </p:cNvCxnSpPr>
          <p:nvPr/>
        </p:nvCxnSpPr>
        <p:spPr>
          <a:xfrm>
            <a:off x="4427984" y="3753036"/>
            <a:ext cx="1584176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CuadroTexto"/>
          <p:cNvSpPr txBox="1"/>
          <p:nvPr/>
        </p:nvSpPr>
        <p:spPr>
          <a:xfrm>
            <a:off x="3923928" y="544522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Registra-ventas-en</a:t>
            </a:r>
          </a:p>
        </p:txBody>
      </p:sp>
      <p:sp>
        <p:nvSpPr>
          <p:cNvPr id="89" name="88 CuadroTexto"/>
          <p:cNvSpPr txBox="1"/>
          <p:nvPr/>
        </p:nvSpPr>
        <p:spPr>
          <a:xfrm>
            <a:off x="4572000" y="4725144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Iniciada-por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4932040" y="3645024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Abastece</a:t>
            </a:r>
          </a:p>
        </p:txBody>
      </p:sp>
      <p:cxnSp>
        <p:nvCxnSpPr>
          <p:cNvPr id="92" name="91 Conector recto"/>
          <p:cNvCxnSpPr>
            <a:stCxn id="9" idx="3"/>
            <a:endCxn id="12" idx="1"/>
          </p:cNvCxnSpPr>
          <p:nvPr/>
        </p:nvCxnSpPr>
        <p:spPr>
          <a:xfrm>
            <a:off x="4427984" y="2456892"/>
            <a:ext cx="151216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92 CuadroTexto"/>
          <p:cNvSpPr txBox="1"/>
          <p:nvPr/>
        </p:nvSpPr>
        <p:spPr>
          <a:xfrm>
            <a:off x="4788024" y="220486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Contiene</a:t>
            </a:r>
          </a:p>
        </p:txBody>
      </p:sp>
      <p:sp>
        <p:nvSpPr>
          <p:cNvPr id="94" name="93 CuadroTexto"/>
          <p:cNvSpPr txBox="1"/>
          <p:nvPr/>
        </p:nvSpPr>
        <p:spPr>
          <a:xfrm>
            <a:off x="2483768" y="1628800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Descripta-por</a:t>
            </a:r>
          </a:p>
        </p:txBody>
      </p:sp>
      <p:sp>
        <p:nvSpPr>
          <p:cNvPr id="95" name="94 CuadroTexto"/>
          <p:cNvSpPr txBox="1"/>
          <p:nvPr/>
        </p:nvSpPr>
        <p:spPr>
          <a:xfrm>
            <a:off x="1907704" y="3789040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Registra-</a:t>
            </a:r>
          </a:p>
          <a:p>
            <a:r>
              <a:rPr lang="es-AR" sz="1200" dirty="0"/>
              <a:t>completas</a:t>
            </a:r>
          </a:p>
        </p:txBody>
      </p:sp>
      <p:sp>
        <p:nvSpPr>
          <p:cNvPr id="96" name="95 CuadroTexto"/>
          <p:cNvSpPr txBox="1"/>
          <p:nvPr/>
        </p:nvSpPr>
        <p:spPr>
          <a:xfrm>
            <a:off x="395536" y="2996952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0..1</a:t>
            </a:r>
          </a:p>
        </p:txBody>
      </p:sp>
      <p:sp>
        <p:nvSpPr>
          <p:cNvPr id="97" name="96 CuadroTexto"/>
          <p:cNvSpPr txBox="1"/>
          <p:nvPr/>
        </p:nvSpPr>
        <p:spPr>
          <a:xfrm>
            <a:off x="1475656" y="2996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*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6660232" y="184482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1259632" y="400506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1..*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1475656" y="4365104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01" name="100 CuadroTexto"/>
          <p:cNvSpPr txBox="1"/>
          <p:nvPr/>
        </p:nvSpPr>
        <p:spPr>
          <a:xfrm>
            <a:off x="1115616" y="530120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02" name="101 CuadroTexto"/>
          <p:cNvSpPr txBox="1"/>
          <p:nvPr/>
        </p:nvSpPr>
        <p:spPr>
          <a:xfrm>
            <a:off x="683568" y="5445224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03" name="102 CuadroTexto"/>
          <p:cNvSpPr txBox="1"/>
          <p:nvPr/>
        </p:nvSpPr>
        <p:spPr>
          <a:xfrm>
            <a:off x="1979712" y="5301208"/>
            <a:ext cx="14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04" name="103 CuadroTexto"/>
          <p:cNvSpPr txBox="1"/>
          <p:nvPr/>
        </p:nvSpPr>
        <p:spPr>
          <a:xfrm>
            <a:off x="2555776" y="551723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05" name="104 CuadroTexto"/>
          <p:cNvSpPr txBox="1"/>
          <p:nvPr/>
        </p:nvSpPr>
        <p:spPr>
          <a:xfrm>
            <a:off x="2195736" y="458112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</a:t>
            </a:r>
          </a:p>
        </p:txBody>
      </p:sp>
      <p:sp>
        <p:nvSpPr>
          <p:cNvPr id="106" name="105 CuadroTexto"/>
          <p:cNvSpPr txBox="1"/>
          <p:nvPr/>
        </p:nvSpPr>
        <p:spPr>
          <a:xfrm>
            <a:off x="2843808" y="3501008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cxnSp>
        <p:nvCxnSpPr>
          <p:cNvPr id="108" name="107 Conector recto"/>
          <p:cNvCxnSpPr>
            <a:stCxn id="6" idx="3"/>
            <a:endCxn id="11" idx="1"/>
          </p:cNvCxnSpPr>
          <p:nvPr/>
        </p:nvCxnSpPr>
        <p:spPr>
          <a:xfrm>
            <a:off x="2195736" y="4977172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108 CuadroTexto"/>
          <p:cNvSpPr txBox="1"/>
          <p:nvPr/>
        </p:nvSpPr>
        <p:spPr>
          <a:xfrm>
            <a:off x="2195736" y="465313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Capturada</a:t>
            </a:r>
          </a:p>
        </p:txBody>
      </p:sp>
      <p:sp>
        <p:nvSpPr>
          <p:cNvPr id="110" name="109 CuadroTexto"/>
          <p:cNvSpPr txBox="1"/>
          <p:nvPr/>
        </p:nvSpPr>
        <p:spPr>
          <a:xfrm>
            <a:off x="2123728" y="494116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11" name="110 CuadroTexto"/>
          <p:cNvSpPr txBox="1"/>
          <p:nvPr/>
        </p:nvSpPr>
        <p:spPr>
          <a:xfrm>
            <a:off x="2843808" y="4941168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12" name="111 CuadroTexto"/>
          <p:cNvSpPr txBox="1"/>
          <p:nvPr/>
        </p:nvSpPr>
        <p:spPr>
          <a:xfrm>
            <a:off x="3851920" y="4221088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Alberga</a:t>
            </a:r>
          </a:p>
        </p:txBody>
      </p:sp>
      <p:sp>
        <p:nvSpPr>
          <p:cNvPr id="113" name="112 CuadroTexto"/>
          <p:cNvSpPr txBox="1"/>
          <p:nvPr/>
        </p:nvSpPr>
        <p:spPr>
          <a:xfrm>
            <a:off x="3851920" y="299695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Utilizado-por</a:t>
            </a:r>
          </a:p>
        </p:txBody>
      </p:sp>
      <p:sp>
        <p:nvSpPr>
          <p:cNvPr id="114" name="113 CuadroTexto"/>
          <p:cNvSpPr txBox="1"/>
          <p:nvPr/>
        </p:nvSpPr>
        <p:spPr>
          <a:xfrm>
            <a:off x="3779912" y="285293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15" name="114 CuadroTexto"/>
          <p:cNvSpPr txBox="1"/>
          <p:nvPr/>
        </p:nvSpPr>
        <p:spPr>
          <a:xfrm>
            <a:off x="3779912" y="3140968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</a:t>
            </a:r>
          </a:p>
        </p:txBody>
      </p:sp>
      <p:sp>
        <p:nvSpPr>
          <p:cNvPr id="116" name="115 CuadroTexto"/>
          <p:cNvSpPr txBox="1"/>
          <p:nvPr/>
        </p:nvSpPr>
        <p:spPr>
          <a:xfrm>
            <a:off x="3707904" y="414908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17" name="116 CuadroTexto"/>
          <p:cNvSpPr txBox="1"/>
          <p:nvPr/>
        </p:nvSpPr>
        <p:spPr>
          <a:xfrm>
            <a:off x="3707904" y="4365104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1..*</a:t>
            </a:r>
          </a:p>
        </p:txBody>
      </p:sp>
      <p:sp>
        <p:nvSpPr>
          <p:cNvPr id="118" name="117 CuadroTexto"/>
          <p:cNvSpPr txBox="1"/>
          <p:nvPr/>
        </p:nvSpPr>
        <p:spPr>
          <a:xfrm>
            <a:off x="4427984" y="2492896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19" name="118 CuadroTexto"/>
          <p:cNvSpPr txBox="1"/>
          <p:nvPr/>
        </p:nvSpPr>
        <p:spPr>
          <a:xfrm>
            <a:off x="5436096" y="2564904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1..*</a:t>
            </a:r>
          </a:p>
        </p:txBody>
      </p:sp>
      <p:sp>
        <p:nvSpPr>
          <p:cNvPr id="120" name="119 CuadroTexto"/>
          <p:cNvSpPr txBox="1"/>
          <p:nvPr/>
        </p:nvSpPr>
        <p:spPr>
          <a:xfrm>
            <a:off x="4355976" y="371703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1" name="120 CuadroTexto"/>
          <p:cNvSpPr txBox="1"/>
          <p:nvPr/>
        </p:nvSpPr>
        <p:spPr>
          <a:xfrm>
            <a:off x="5724128" y="4077072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</a:t>
            </a:r>
          </a:p>
        </p:txBody>
      </p:sp>
      <p:sp>
        <p:nvSpPr>
          <p:cNvPr id="122" name="121 CuadroTexto"/>
          <p:cNvSpPr txBox="1"/>
          <p:nvPr/>
        </p:nvSpPr>
        <p:spPr>
          <a:xfrm>
            <a:off x="4427984" y="5013176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3" name="122 CuadroTexto"/>
          <p:cNvSpPr txBox="1"/>
          <p:nvPr/>
        </p:nvSpPr>
        <p:spPr>
          <a:xfrm>
            <a:off x="5724128" y="5157192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4" name="123 CuadroTexto"/>
          <p:cNvSpPr txBox="1"/>
          <p:nvPr/>
        </p:nvSpPr>
        <p:spPr>
          <a:xfrm>
            <a:off x="3563888" y="5373216"/>
            <a:ext cx="288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5" name="124 CuadroTexto"/>
          <p:cNvSpPr txBox="1"/>
          <p:nvPr/>
        </p:nvSpPr>
        <p:spPr>
          <a:xfrm>
            <a:off x="4644008" y="6165304"/>
            <a:ext cx="21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6" name="125 CuadroTexto"/>
          <p:cNvSpPr txBox="1"/>
          <p:nvPr/>
        </p:nvSpPr>
        <p:spPr>
          <a:xfrm>
            <a:off x="7308304" y="414908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1..*</a:t>
            </a:r>
          </a:p>
        </p:txBody>
      </p:sp>
      <p:sp>
        <p:nvSpPr>
          <p:cNvPr id="127" name="126 CuadroTexto"/>
          <p:cNvSpPr txBox="1"/>
          <p:nvPr/>
        </p:nvSpPr>
        <p:spPr>
          <a:xfrm>
            <a:off x="6660232" y="3068960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1</a:t>
            </a:r>
          </a:p>
        </p:txBody>
      </p:sp>
      <p:sp>
        <p:nvSpPr>
          <p:cNvPr id="128" name="127 CuadroTexto"/>
          <p:cNvSpPr txBox="1"/>
          <p:nvPr/>
        </p:nvSpPr>
        <p:spPr>
          <a:xfrm>
            <a:off x="6660232" y="3429000"/>
            <a:ext cx="360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/>
              <a:t>*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GLOSARIO O DICCIONARIO MODELO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07831" y="2204864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Artefacto de UML que incluye y define todos los términos que requieran explicación para mejorar la comunicación y reducir el riesgo de malos entendidos.</a:t>
            </a:r>
            <a:endParaRPr lang="es-AR" sz="3600" dirty="0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GLOSARIO O DICCIONARIO MODELO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40017" y="1700808"/>
            <a:ext cx="85689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Se crea originalmente durante la fase de Planeación y después se perfecciona en cada ciclo de desarrollo al aparecer nuevos vocablos hasta el fin del proyecto.</a:t>
            </a:r>
          </a:p>
          <a:p>
            <a:r>
              <a:rPr lang="es-ES" sz="3200" dirty="0"/>
              <a:t>Se puede utilizar un formato de tres columnas para hacerlo, en donde se expresan el término a describir, la categoría (casos de uso, atributo, tipo, etc.) y la descripción o comentarios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15177323"/>
      </p:ext>
    </p:extLst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Fotografía de Photo Editor" r:id="rId4" imgW="13076190" imgH="9228571" progId="MSPhotoEd.3">
                  <p:embed/>
                </p:oleObj>
              </mc:Choice>
              <mc:Fallback>
                <p:oleObj name="Fotografía de Photo Editor" r:id="rId4" imgW="13076190" imgH="9228571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n" r:id="rId6" imgW="1621800" imgH="3934080" progId="MS_ClipArt_Gallery.2">
                  <p:embed/>
                </p:oleObj>
              </mc:Choice>
              <mc:Fallback>
                <p:oleObj name="Imagen" r:id="rId6" imgW="1621800" imgH="393408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u="sng" dirty="0"/>
            </a:br>
            <a:r>
              <a:rPr lang="es-ES" b="1" u="sng" dirty="0"/>
              <a:t>MODELO DEL DOMINIO O CONCEPTUAL</a:t>
            </a:r>
            <a:br>
              <a:rPr lang="es-AR" b="1" u="sng" dirty="0"/>
            </a:b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323528" y="1196752"/>
            <a:ext cx="790262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Es una representación visual de las clases conceptuales u objetos del mundo real en un dominio de </a:t>
            </a:r>
            <a:r>
              <a:rPr lang="es-ES" sz="3200" dirty="0" err="1"/>
              <a:t>interes</a:t>
            </a:r>
            <a:r>
              <a:rPr lang="es-ES" sz="3200" dirty="0"/>
              <a:t>, como </a:t>
            </a:r>
            <a:r>
              <a:rPr lang="es-ES" sz="3200" i="1" dirty="0"/>
              <a:t>Libro y Biblioteca, empleado y empresa</a:t>
            </a:r>
            <a:r>
              <a:rPr lang="es-ES" sz="3200" dirty="0"/>
              <a:t>, etc.</a:t>
            </a:r>
          </a:p>
          <a:p>
            <a:endParaRPr lang="es-ES" sz="3200" dirty="0"/>
          </a:p>
          <a:p>
            <a:r>
              <a:rPr lang="es-ES" sz="3200" dirty="0"/>
              <a:t>En el UP el MD, se utiliza para el Modelado del Negocio y, utilizando UML, se representa como un conjunto de Diagramas de Clases en los que no se define ninguna operación. </a:t>
            </a:r>
            <a:endParaRPr lang="es-AR" sz="3200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s-ES" b="1" u="sng" dirty="0"/>
            </a:br>
            <a:r>
              <a:rPr lang="es-ES" b="1" u="sng" dirty="0"/>
              <a:t>MODELO DEL DOMINIO O CONCEPTUAL</a:t>
            </a:r>
            <a:br>
              <a:rPr lang="es-AR" b="1" u="sng" dirty="0"/>
            </a:b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AAB54E-1A8F-4899-AE34-02EDFF40696F}"/>
              </a:ext>
            </a:extLst>
          </p:cNvPr>
          <p:cNvSpPr/>
          <p:nvPr/>
        </p:nvSpPr>
        <p:spPr>
          <a:xfrm>
            <a:off x="395536" y="1196752"/>
            <a:ext cx="813690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Puede mostrarnos: </a:t>
            </a:r>
            <a:endParaRPr lang="es-AR" sz="3200" dirty="0"/>
          </a:p>
          <a:p>
            <a:r>
              <a:rPr lang="es-ES" sz="3200" b="1" u="sng" dirty="0"/>
              <a:t>1.- Conceptos:</a:t>
            </a:r>
            <a:r>
              <a:rPr lang="es-ES" sz="3200" u="sng" dirty="0"/>
              <a:t> </a:t>
            </a:r>
            <a:r>
              <a:rPr lang="es-ES" sz="3200" dirty="0"/>
              <a:t>o sea una idea, cosa u objeto. Es mejor exagerar y especificar un MC con muchos conceptos refinados que no especificarlo cabalmente.</a:t>
            </a:r>
            <a:endParaRPr lang="es-AR" sz="3200" dirty="0"/>
          </a:p>
          <a:p>
            <a:r>
              <a:rPr lang="es-ES" sz="3200" b="1" u="sng" dirty="0"/>
              <a:t>2.- Asociaciones entre conceptos</a:t>
            </a:r>
            <a:r>
              <a:rPr lang="es-ES" sz="3200" u="sng" dirty="0"/>
              <a:t>: </a:t>
            </a:r>
            <a:r>
              <a:rPr lang="es-ES" sz="3200" dirty="0"/>
              <a:t>es una relación entre dos conceptos que indica alguna conexión significativa e interesante entre ellos. </a:t>
            </a:r>
          </a:p>
          <a:p>
            <a:r>
              <a:rPr lang="es-ES" sz="3200" b="1" u="sng" dirty="0"/>
              <a:t>3.- Atributos de las clases conceptuales.</a:t>
            </a:r>
          </a:p>
        </p:txBody>
      </p:sp>
    </p:spTree>
    <p:extLst>
      <p:ext uri="{BB962C8B-B14F-4D97-AF65-F5344CB8AC3E}">
        <p14:creationId xmlns:p14="http://schemas.microsoft.com/office/powerpoint/2010/main" val="137677449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79512" y="1556792"/>
            <a:ext cx="8502832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u="sng" dirty="0"/>
              <a:t>Conceptos</a:t>
            </a:r>
            <a:r>
              <a:rPr lang="es-ES" sz="3600" u="sng" dirty="0"/>
              <a:t>:</a:t>
            </a:r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/>
              <a:t>El MD muestra clases conceptuales o vocabulario del dominio, por lo que puede ser una cosa, idea u objeto.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/>
              <a:t>Es mejor especificar en exceso un MD con muchos conceptos de grado fino que especificar por defecto.</a:t>
            </a:r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79512" y="1772816"/>
            <a:ext cx="850283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u="sng" dirty="0"/>
              <a:t>Conceptos</a:t>
            </a:r>
            <a:r>
              <a:rPr lang="es-ES" sz="3600" u="sng" dirty="0"/>
              <a:t>:</a:t>
            </a:r>
          </a:p>
          <a:p>
            <a:pPr>
              <a:buFont typeface="Arial" pitchFamily="34" charset="0"/>
              <a:buChar char="•"/>
            </a:pPr>
            <a:endParaRPr lang="es-ES" sz="3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/>
              <a:t>A los documentos de Salidas del Sistema se los considerara cuando representen un </a:t>
            </a:r>
            <a:r>
              <a:rPr lang="es-ES" sz="3600" i="1" dirty="0"/>
              <a:t>documento</a:t>
            </a:r>
            <a:r>
              <a:rPr lang="es-ES" sz="3200" i="1" dirty="0"/>
              <a:t> de retorno </a:t>
            </a:r>
            <a:r>
              <a:rPr lang="es-ES" sz="3200" dirty="0"/>
              <a:t>para el sistema</a:t>
            </a:r>
          </a:p>
        </p:txBody>
      </p:sp>
    </p:spTree>
    <p:extLst>
      <p:ext uri="{BB962C8B-B14F-4D97-AF65-F5344CB8AC3E}">
        <p14:creationId xmlns:p14="http://schemas.microsoft.com/office/powerpoint/2010/main" val="800065673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79512" y="1556792"/>
            <a:ext cx="85028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b="1" u="sng" dirty="0"/>
              <a:t>Asociaciones entre conceptos</a:t>
            </a:r>
            <a:r>
              <a:rPr lang="es-ES" sz="3600" u="sng" dirty="0"/>
              <a:t>:</a:t>
            </a:r>
          </a:p>
          <a:p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Pueden existir varias asociaciones entre dos tipos (conceptos).</a:t>
            </a:r>
          </a:p>
          <a:p>
            <a:pPr>
              <a:buFont typeface="Arial" pitchFamily="34" charset="0"/>
              <a:buChar char="•"/>
            </a:pPr>
            <a:endParaRPr lang="es-AR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Se representa a través de una línea bidireccional entre los conceptos con el nombre de la asociación.</a:t>
            </a:r>
          </a:p>
          <a:p>
            <a:pPr>
              <a:buFont typeface="Arial" pitchFamily="34" charset="0"/>
              <a:buChar char="•"/>
            </a:pP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753006400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53752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107504" y="908720"/>
            <a:ext cx="8502832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En el extremo puede haber una expresión de multiplicidad que indique la relación numérica entre las instancias de los conceptos.</a:t>
            </a:r>
          </a:p>
          <a:p>
            <a:pPr>
              <a:buFont typeface="Arial" pitchFamily="34" charset="0"/>
              <a:buChar char="•"/>
            </a:pPr>
            <a:endParaRPr lang="es-E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s-ES" sz="3600" dirty="0"/>
              <a:t>Una flecha opcional de la dirección de la lectura indica la dirección en que debe leerse el nombre de la asociación, no denota la dirección de visibilidad o de navegación.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86909607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00034" y="1643051"/>
            <a:ext cx="821537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Algunas </a:t>
            </a:r>
            <a:r>
              <a:rPr lang="es-ES" sz="3600" b="1" dirty="0"/>
              <a:t>categorías de alta prioridad</a:t>
            </a:r>
            <a:r>
              <a:rPr lang="es-ES" sz="3600" dirty="0"/>
              <a:t> que conviene incluir en un MD son:</a:t>
            </a:r>
          </a:p>
          <a:p>
            <a:endParaRPr lang="es-AR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s-ES" sz="3600" dirty="0"/>
              <a:t> A es una parte física o lógica B</a:t>
            </a:r>
            <a:endParaRPr lang="es-AR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s-ES" sz="3600" dirty="0"/>
              <a:t> A está física o lógicamente contenido en B</a:t>
            </a:r>
            <a:endParaRPr lang="es-AR" sz="3600" dirty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s-ES" sz="3600" dirty="0"/>
              <a:t> A está registrado en B</a:t>
            </a:r>
            <a:endParaRPr lang="es-AR" sz="36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997213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u="sng" dirty="0"/>
              <a:t>MODELO DEL DOMINIO O CONCEPTUAL</a:t>
            </a:r>
            <a:endParaRPr lang="es-AR" dirty="0"/>
          </a:p>
        </p:txBody>
      </p:sp>
      <p:sp>
        <p:nvSpPr>
          <p:cNvPr id="4" name="3 Rectángulo"/>
          <p:cNvSpPr/>
          <p:nvPr/>
        </p:nvSpPr>
        <p:spPr>
          <a:xfrm>
            <a:off x="500034" y="1643051"/>
            <a:ext cx="821537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800" dirty="0"/>
          </a:p>
          <a:p>
            <a:r>
              <a:rPr lang="es-ES" sz="3600" dirty="0"/>
              <a:t>La </a:t>
            </a:r>
            <a:r>
              <a:rPr lang="es-ES" sz="3600" b="1" dirty="0"/>
              <a:t>multiplicidad </a:t>
            </a:r>
            <a:r>
              <a:rPr lang="es-ES" sz="3600" dirty="0"/>
              <a:t>define cuántas instancias de un tipo A pueden asociarse a una instancia del tipo B en determinado momento. P.ej.: * (cero o más), 1..* (uno o más), 3,5,8 (exactamente eso), etc.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015566490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268</TotalTime>
  <Words>747</Words>
  <Application>Microsoft Office PowerPoint</Application>
  <PresentationFormat>Presentación en pantalla (4:3)</PresentationFormat>
  <Paragraphs>125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Presentación de PowerPoint</vt:lpstr>
      <vt:lpstr> MODELO DEL DOMINIO O CONCEPTUAL </vt:lpstr>
      <vt:lpstr> MODELO DEL DOMINIO O CONCEPTUAL 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MODELO DEL DOMINIO O CONCEPTUAL</vt:lpstr>
      <vt:lpstr>GLOSARIO O DICCIONARIO MODELO</vt:lpstr>
      <vt:lpstr>GLOSARIO O DICCIONARIO MODELO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Vitito</dc:creator>
  <cp:lastModifiedBy>Víctor Hugo Quintana</cp:lastModifiedBy>
  <cp:revision>18</cp:revision>
  <dcterms:created xsi:type="dcterms:W3CDTF">2010-04-26T00:16:33Z</dcterms:created>
  <dcterms:modified xsi:type="dcterms:W3CDTF">2020-04-13T00:13:13Z</dcterms:modified>
</cp:coreProperties>
</file>