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8" r:id="rId5"/>
    <p:sldId id="259" r:id="rId6"/>
    <p:sldId id="263" r:id="rId7"/>
    <p:sldId id="260" r:id="rId8"/>
    <p:sldId id="264" r:id="rId9"/>
    <p:sldId id="261" r:id="rId10"/>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2A806E55-853E-4423-8B8C-E9EA281D13FA}" type="datetimeFigureOut">
              <a:rPr lang="es-AR" smtClean="0"/>
              <a:pPr/>
              <a:t>12/04/2020</a:t>
            </a:fld>
            <a:endParaRPr lang="es-AR"/>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AR"/>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E722E62A-50E4-49C4-AA03-4ABED58B0FAC}" type="slidenum">
              <a:rPr lang="es-AR" smtClean="0"/>
              <a:pPr/>
              <a:t>‹Nº›</a:t>
            </a:fld>
            <a:endParaRPr lang="es-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2A806E55-853E-4423-8B8C-E9EA281D13FA}" type="datetimeFigureOut">
              <a:rPr lang="es-AR" smtClean="0"/>
              <a:pPr/>
              <a:t>12/04/2020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E722E62A-50E4-49C4-AA03-4ABED58B0FAC}"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2A806E55-853E-4423-8B8C-E9EA281D13FA}" type="datetimeFigureOut">
              <a:rPr lang="es-AR" smtClean="0"/>
              <a:pPr/>
              <a:t>12/04/2020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E722E62A-50E4-49C4-AA03-4ABED58B0FAC}"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4"/>
          </p:nvPr>
        </p:nvSpPr>
        <p:spPr/>
        <p:txBody>
          <a:bodyPr rtlCol="0"/>
          <a:lstStyle/>
          <a:p>
            <a:fld id="{2A806E55-853E-4423-8B8C-E9EA281D13FA}" type="datetimeFigureOut">
              <a:rPr lang="es-AR" smtClean="0"/>
              <a:pPr/>
              <a:t>12/04/2020</a:t>
            </a:fld>
            <a:endParaRPr lang="es-AR"/>
          </a:p>
        </p:txBody>
      </p:sp>
      <p:sp>
        <p:nvSpPr>
          <p:cNvPr id="9" name="8 Marcador de número de diapositiva"/>
          <p:cNvSpPr>
            <a:spLocks noGrp="1"/>
          </p:cNvSpPr>
          <p:nvPr>
            <p:ph type="sldNum" sz="quarter" idx="15"/>
          </p:nvPr>
        </p:nvSpPr>
        <p:spPr/>
        <p:txBody>
          <a:bodyPr rtlCol="0"/>
          <a:lstStyle/>
          <a:p>
            <a:fld id="{E722E62A-50E4-49C4-AA03-4ABED58B0FAC}" type="slidenum">
              <a:rPr lang="es-AR" smtClean="0"/>
              <a:pPr/>
              <a:t>‹Nº›</a:t>
            </a:fld>
            <a:endParaRPr lang="es-AR"/>
          </a:p>
        </p:txBody>
      </p:sp>
      <p:sp>
        <p:nvSpPr>
          <p:cNvPr id="10" name="9 Marcador de pie de página"/>
          <p:cNvSpPr>
            <a:spLocks noGrp="1"/>
          </p:cNvSpPr>
          <p:nvPr>
            <p:ph type="ftr" sz="quarter" idx="16"/>
          </p:nvPr>
        </p:nvSpPr>
        <p:spPr/>
        <p:txBody>
          <a:bodyPr rtlCol="0"/>
          <a:lstStyle/>
          <a:p>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2A806E55-853E-4423-8B8C-E9EA281D13FA}" type="datetimeFigureOut">
              <a:rPr lang="es-AR" smtClean="0"/>
              <a:pPr/>
              <a:t>12/04/2020</a:t>
            </a:fld>
            <a:endParaRPr lang="es-AR"/>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AR"/>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E722E62A-50E4-49C4-AA03-4ABED58B0FAC}" type="slidenum">
              <a:rPr lang="es-AR" smtClean="0"/>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p:txBody>
          <a:bodyPr/>
          <a:lstStyle/>
          <a:p>
            <a:fld id="{2A806E55-853E-4423-8B8C-E9EA281D13FA}" type="datetimeFigureOut">
              <a:rPr lang="es-AR" smtClean="0"/>
              <a:pPr/>
              <a:t>12/04/2020</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E722E62A-50E4-49C4-AA03-4ABED58B0FAC}" type="slidenum">
              <a:rPr lang="es-AR" smtClean="0"/>
              <a:pPr/>
              <a:t>‹Nº›</a:t>
            </a:fld>
            <a:endParaRPr lang="es-AR"/>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a:t>Haga clic para modificar el estilo de título del patrón</a:t>
            </a:r>
            <a:endParaRPr kumimoji="0" lang="en-US"/>
          </a:p>
        </p:txBody>
      </p:sp>
      <p:sp>
        <p:nvSpPr>
          <p:cNvPr id="7" name="6 Marcador de fecha"/>
          <p:cNvSpPr>
            <a:spLocks noGrp="1"/>
          </p:cNvSpPr>
          <p:nvPr>
            <p:ph type="dt" sz="half" idx="10"/>
          </p:nvPr>
        </p:nvSpPr>
        <p:spPr/>
        <p:txBody>
          <a:bodyPr/>
          <a:lstStyle/>
          <a:p>
            <a:fld id="{2A806E55-853E-4423-8B8C-E9EA281D13FA}" type="datetimeFigureOut">
              <a:rPr lang="es-AR" smtClean="0"/>
              <a:pPr/>
              <a:t>12/04/2020</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E722E62A-50E4-49C4-AA03-4ABED58B0FAC}" type="slidenum">
              <a:rPr lang="es-AR" smtClean="0"/>
              <a:pPr/>
              <a:t>‹Nº›</a:t>
            </a:fld>
            <a:endParaRPr lang="es-AR"/>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2A806E55-853E-4423-8B8C-E9EA281D13FA}" type="datetimeFigureOut">
              <a:rPr lang="es-AR" smtClean="0"/>
              <a:pPr/>
              <a:t>12/04/2020</a:t>
            </a:fld>
            <a:endParaRPr lang="es-AR"/>
          </a:p>
        </p:txBody>
      </p:sp>
      <p:sp>
        <p:nvSpPr>
          <p:cNvPr id="7" name="6 Marcador de número de diapositiva"/>
          <p:cNvSpPr>
            <a:spLocks noGrp="1"/>
          </p:cNvSpPr>
          <p:nvPr>
            <p:ph type="sldNum" sz="quarter" idx="11"/>
          </p:nvPr>
        </p:nvSpPr>
        <p:spPr/>
        <p:txBody>
          <a:bodyPr rtlCol="0"/>
          <a:lstStyle/>
          <a:p>
            <a:fld id="{E722E62A-50E4-49C4-AA03-4ABED58B0FAC}" type="slidenum">
              <a:rPr lang="es-AR" smtClean="0"/>
              <a:pPr/>
              <a:t>‹Nº›</a:t>
            </a:fld>
            <a:endParaRPr lang="es-AR"/>
          </a:p>
        </p:txBody>
      </p:sp>
      <p:sp>
        <p:nvSpPr>
          <p:cNvPr id="8" name="7 Marcador de pie de página"/>
          <p:cNvSpPr>
            <a:spLocks noGrp="1"/>
          </p:cNvSpPr>
          <p:nvPr>
            <p:ph type="ftr" sz="quarter" idx="12"/>
          </p:nvPr>
        </p:nvSpPr>
        <p:spPr/>
        <p:txBody>
          <a:bodyPr rtlCol="0"/>
          <a:lstStyle/>
          <a:p>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A806E55-853E-4423-8B8C-E9EA281D13FA}" type="datetimeFigureOut">
              <a:rPr lang="es-AR" smtClean="0"/>
              <a:pPr/>
              <a:t>12/04/2020</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E722E62A-50E4-49C4-AA03-4ABED58B0FAC}"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21" name="20 Marcador de fecha"/>
          <p:cNvSpPr>
            <a:spLocks noGrp="1"/>
          </p:cNvSpPr>
          <p:nvPr>
            <p:ph type="dt" sz="half" idx="14"/>
          </p:nvPr>
        </p:nvSpPr>
        <p:spPr/>
        <p:txBody>
          <a:bodyPr rtlCol="0"/>
          <a:lstStyle/>
          <a:p>
            <a:fld id="{2A806E55-853E-4423-8B8C-E9EA281D13FA}" type="datetimeFigureOut">
              <a:rPr lang="es-AR" smtClean="0"/>
              <a:pPr/>
              <a:t>12/04/2020</a:t>
            </a:fld>
            <a:endParaRPr lang="es-AR"/>
          </a:p>
        </p:txBody>
      </p:sp>
      <p:sp>
        <p:nvSpPr>
          <p:cNvPr id="22" name="21 Marcador de número de diapositiva"/>
          <p:cNvSpPr>
            <a:spLocks noGrp="1"/>
          </p:cNvSpPr>
          <p:nvPr>
            <p:ph type="sldNum" sz="quarter" idx="15"/>
          </p:nvPr>
        </p:nvSpPr>
        <p:spPr/>
        <p:txBody>
          <a:bodyPr rtlCol="0"/>
          <a:lstStyle/>
          <a:p>
            <a:fld id="{E722E62A-50E4-49C4-AA03-4ABED58B0FAC}" type="slidenum">
              <a:rPr lang="es-AR" smtClean="0"/>
              <a:pPr/>
              <a:t>‹Nº›</a:t>
            </a:fld>
            <a:endParaRPr lang="es-AR"/>
          </a:p>
        </p:txBody>
      </p:sp>
      <p:sp>
        <p:nvSpPr>
          <p:cNvPr id="23" name="22 Marcador de pie de página"/>
          <p:cNvSpPr>
            <a:spLocks noGrp="1"/>
          </p:cNvSpPr>
          <p:nvPr>
            <p:ph type="ftr" sz="quarter" idx="16"/>
          </p:nvPr>
        </p:nvSpPr>
        <p:spPr/>
        <p:txBody>
          <a:bodyPr rtlCol="0"/>
          <a:lstStyle/>
          <a:p>
            <a:endParaRPr lang="es-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2A806E55-853E-4423-8B8C-E9EA281D13FA}" type="datetimeFigureOut">
              <a:rPr lang="es-AR" smtClean="0"/>
              <a:pPr/>
              <a:t>12/04/2020</a:t>
            </a:fld>
            <a:endParaRPr lang="es-AR"/>
          </a:p>
        </p:txBody>
      </p:sp>
      <p:sp>
        <p:nvSpPr>
          <p:cNvPr id="18" name="17 Marcador de número de diapositiva"/>
          <p:cNvSpPr>
            <a:spLocks noGrp="1"/>
          </p:cNvSpPr>
          <p:nvPr>
            <p:ph type="sldNum" sz="quarter" idx="11"/>
          </p:nvPr>
        </p:nvSpPr>
        <p:spPr/>
        <p:txBody>
          <a:bodyPr rtlCol="0"/>
          <a:lstStyle/>
          <a:p>
            <a:fld id="{E722E62A-50E4-49C4-AA03-4ABED58B0FAC}" type="slidenum">
              <a:rPr lang="es-AR" smtClean="0"/>
              <a:pPr/>
              <a:t>‹Nº›</a:t>
            </a:fld>
            <a:endParaRPr lang="es-AR"/>
          </a:p>
        </p:txBody>
      </p:sp>
      <p:sp>
        <p:nvSpPr>
          <p:cNvPr id="21" name="20 Marcador de pie de página"/>
          <p:cNvSpPr>
            <a:spLocks noGrp="1"/>
          </p:cNvSpPr>
          <p:nvPr>
            <p:ph type="ftr" sz="quarter" idx="12"/>
          </p:nvPr>
        </p:nvSpPr>
        <p:spPr/>
        <p:txBody>
          <a:bodyPr rtlCol="0"/>
          <a:lstStyle/>
          <a:p>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A806E55-853E-4423-8B8C-E9EA281D13FA}" type="datetimeFigureOut">
              <a:rPr lang="es-AR" smtClean="0"/>
              <a:pPr/>
              <a:t>12/04/2020</a:t>
            </a:fld>
            <a:endParaRPr lang="es-AR"/>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s-AR"/>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722E62A-50E4-49C4-AA03-4ABED58B0FAC}" type="slidenum">
              <a:rPr lang="es-AR" smtClean="0"/>
              <a:pPr/>
              <a:t>‹Nº›</a:t>
            </a:fld>
            <a:endParaRPr lang="es-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w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png"/><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691680" y="3717032"/>
            <a:ext cx="7772400" cy="1470025"/>
          </a:xfrm>
        </p:spPr>
        <p:txBody>
          <a:bodyPr>
            <a:noAutofit/>
          </a:bodyPr>
          <a:lstStyle/>
          <a:p>
            <a:pPr lvl="0"/>
            <a:br>
              <a:rPr kumimoji="0" lang="es-ES" sz="6600" b="1" i="0" strike="noStrike" cap="none" normalizeH="0" baseline="0" dirty="0">
                <a:ln>
                  <a:noFill/>
                </a:ln>
                <a:solidFill>
                  <a:schemeClr val="tx1"/>
                </a:solidFill>
                <a:effectLst/>
                <a:ea typeface="Times New Roman" pitchFamily="18" charset="0"/>
                <a:cs typeface="Arial" pitchFamily="34" charset="0"/>
              </a:rPr>
            </a:br>
            <a:br>
              <a:rPr lang="es-ES" sz="6600" cap="none" dirty="0">
                <a:solidFill>
                  <a:schemeClr val="tx1"/>
                </a:solidFill>
                <a:ea typeface="Times New Roman" pitchFamily="18" charset="0"/>
                <a:cs typeface="Arial" pitchFamily="34" charset="0"/>
              </a:rPr>
            </a:br>
            <a:br>
              <a:rPr lang="es-ES" sz="6600" cap="none" dirty="0">
                <a:solidFill>
                  <a:schemeClr val="tx1"/>
                </a:solidFill>
                <a:ea typeface="Times New Roman" pitchFamily="18" charset="0"/>
                <a:cs typeface="Arial" pitchFamily="34" charset="0"/>
              </a:rPr>
            </a:br>
            <a:r>
              <a:rPr lang="es-ES" sz="6600" cap="none" dirty="0">
                <a:solidFill>
                  <a:schemeClr val="tx1"/>
                </a:solidFill>
                <a:ea typeface="Times New Roman" pitchFamily="18" charset="0"/>
                <a:cs typeface="Arial" pitchFamily="34" charset="0"/>
              </a:rPr>
              <a:t>CONTRATOS</a:t>
            </a:r>
            <a:br>
              <a:rPr lang="es-AR" sz="6600" b="0" cap="none" dirty="0">
                <a:solidFill>
                  <a:schemeClr val="tx1"/>
                </a:solidFill>
                <a:cs typeface="Arial" pitchFamily="34" charset="0"/>
              </a:rPr>
            </a:br>
            <a:endParaRPr lang="es-AR" sz="6600" dirty="0"/>
          </a:p>
        </p:txBody>
      </p:sp>
      <p:sp>
        <p:nvSpPr>
          <p:cNvPr id="4" name="CuadroTexto 3">
            <a:extLst>
              <a:ext uri="{FF2B5EF4-FFF2-40B4-BE49-F238E27FC236}">
                <a16:creationId xmlns:a16="http://schemas.microsoft.com/office/drawing/2014/main" id="{044E03B8-2602-41BB-A744-DB41F7DD741A}"/>
              </a:ext>
            </a:extLst>
          </p:cNvPr>
          <p:cNvSpPr txBox="1"/>
          <p:nvPr/>
        </p:nvSpPr>
        <p:spPr>
          <a:xfrm>
            <a:off x="4551748" y="6021288"/>
            <a:ext cx="3764668" cy="307777"/>
          </a:xfrm>
          <a:prstGeom prst="rect">
            <a:avLst/>
          </a:prstGeom>
          <a:noFill/>
        </p:spPr>
        <p:txBody>
          <a:bodyPr wrap="square" rtlCol="0">
            <a:spAutoFit/>
          </a:bodyPr>
          <a:lstStyle/>
          <a:p>
            <a:r>
              <a:rPr lang="en-US" sz="1400" dirty="0"/>
              <a:t>UML Y PATRONES – CRAIG LARMAN</a:t>
            </a:r>
            <a:endParaRPr lang="es-ES" sz="1400" dirty="0"/>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0"/>
            <a:ext cx="7467600" cy="1143000"/>
          </a:xfrm>
        </p:spPr>
        <p:txBody>
          <a:bodyPr>
            <a:normAutofit/>
          </a:bodyPr>
          <a:lstStyle/>
          <a:p>
            <a:pPr lvl="0" algn="ctr"/>
            <a:r>
              <a:rPr kumimoji="0" lang="es-ES" b="1" i="0" u="sng" strike="noStrike" cap="none" normalizeH="0" baseline="0" dirty="0">
                <a:ln>
                  <a:noFill/>
                </a:ln>
                <a:solidFill>
                  <a:schemeClr val="tx1"/>
                </a:solidFill>
                <a:effectLst/>
                <a:latin typeface="Arial" pitchFamily="34" charset="0"/>
                <a:ea typeface="Times New Roman" pitchFamily="18" charset="0"/>
                <a:cs typeface="Arial" pitchFamily="34" charset="0"/>
              </a:rPr>
              <a:t>CONTRATOS</a:t>
            </a:r>
            <a:br>
              <a:rPr kumimoji="0" lang="es-AR" sz="2400" b="0" i="0" u="none" strike="noStrike" cap="none" normalizeH="0" baseline="0" dirty="0">
                <a:ln>
                  <a:noFill/>
                </a:ln>
                <a:solidFill>
                  <a:schemeClr val="tx1"/>
                </a:solidFill>
                <a:effectLst/>
                <a:latin typeface="Arial" pitchFamily="34" charset="0"/>
                <a:cs typeface="Arial" pitchFamily="34" charset="0"/>
              </a:rPr>
            </a:br>
            <a:endParaRPr lang="es-AR" dirty="0"/>
          </a:p>
        </p:txBody>
      </p:sp>
      <p:sp>
        <p:nvSpPr>
          <p:cNvPr id="1025" name="Rectangle 1"/>
          <p:cNvSpPr>
            <a:spLocks noChangeArrowheads="1"/>
          </p:cNvSpPr>
          <p:nvPr/>
        </p:nvSpPr>
        <p:spPr bwMode="auto">
          <a:xfrm>
            <a:off x="428596" y="1021003"/>
            <a:ext cx="8286808" cy="550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ES" sz="2800" b="0" i="0" u="none" strike="noStrike" cap="none" normalizeH="0" baseline="0" dirty="0">
                <a:ln>
                  <a:noFill/>
                </a:ln>
                <a:solidFill>
                  <a:schemeClr val="tx1"/>
                </a:solidFill>
                <a:effectLst/>
                <a:ea typeface="Times New Roman" pitchFamily="18" charset="0"/>
                <a:cs typeface="Arial" pitchFamily="34" charset="0"/>
              </a:rPr>
              <a:t>  </a:t>
            </a:r>
            <a:r>
              <a:rPr kumimoji="0" lang="es-ES" sz="3200" b="0" i="0" u="none" strike="noStrike" cap="none" normalizeH="0" baseline="0" dirty="0">
                <a:ln>
                  <a:noFill/>
                </a:ln>
                <a:solidFill>
                  <a:schemeClr val="tx1"/>
                </a:solidFill>
                <a:effectLst/>
                <a:ea typeface="Times New Roman" pitchFamily="18" charset="0"/>
                <a:cs typeface="Arial" pitchFamily="34" charset="0"/>
              </a:rPr>
              <a:t>Para su preparación debe estar desarrollado previamente el Modelo Conceptual, los DSS y la identificación de sus operaciones.</a:t>
            </a: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endParaRPr kumimoji="0" lang="es-AR" sz="3200" b="0" i="0" u="none" strike="noStrike" cap="none" normalizeH="0" baseline="0" dirty="0">
              <a:ln>
                <a:noFill/>
              </a:ln>
              <a:solidFill>
                <a:schemeClr val="tx1"/>
              </a:solidFill>
              <a:effectLst/>
              <a:cs typeface="Arial" pitchFamily="34" charset="0"/>
            </a:endParaRPr>
          </a:p>
          <a:p>
            <a:pPr marL="514350" marR="0" lvl="0" indent="-5143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ES" sz="3200" b="0" i="0" u="none" strike="noStrike" cap="none" normalizeH="0" baseline="0" dirty="0">
                <a:ln>
                  <a:noFill/>
                </a:ln>
                <a:solidFill>
                  <a:schemeClr val="tx1"/>
                </a:solidFill>
                <a:effectLst/>
                <a:ea typeface="Times New Roman" pitchFamily="18" charset="0"/>
                <a:cs typeface="Arial" pitchFamily="34" charset="0"/>
              </a:rPr>
              <a:t>  Este artefacto también tiene relación con el Comportamiento de un Sistema, ya que permite ver cómo cambia el estado de un sistema cuando se llama una operación suya.</a:t>
            </a:r>
            <a:endParaRPr kumimoji="0" lang="es-AR" sz="32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s-ES" sz="3200" b="0" i="0" u="none" strike="noStrike" cap="none" normalizeH="0" baseline="0" dirty="0">
                <a:ln>
                  <a:noFill/>
                </a:ln>
                <a:solidFill>
                  <a:schemeClr val="tx1"/>
                </a:solidFill>
                <a:effectLst/>
                <a:ea typeface="Times New Roman" pitchFamily="18" charset="0"/>
                <a:cs typeface="Arial" pitchFamily="34" charset="0"/>
              </a:rPr>
              <a:t> </a:t>
            </a:r>
            <a:endParaRPr kumimoji="0" lang="es-ES" sz="3200" b="0" i="0" u="none" strike="noStrike" cap="none" normalizeH="0" baseline="0" dirty="0">
              <a:ln>
                <a:noFill/>
              </a:ln>
              <a:solidFill>
                <a:schemeClr val="tx1"/>
              </a:solidFill>
              <a:effectLst/>
              <a:cs typeface="Arial" pitchFamily="34" charset="0"/>
            </a:endParaRPr>
          </a:p>
        </p:txBody>
      </p:sp>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0"/>
            <a:ext cx="7467600" cy="1143000"/>
          </a:xfrm>
        </p:spPr>
        <p:txBody>
          <a:bodyPr>
            <a:normAutofit/>
          </a:bodyPr>
          <a:lstStyle/>
          <a:p>
            <a:pPr lvl="0" algn="ctr"/>
            <a:r>
              <a:rPr kumimoji="0" lang="es-ES" b="1" i="0" u="sng" strike="noStrike" cap="none" normalizeH="0" baseline="0" dirty="0">
                <a:ln>
                  <a:noFill/>
                </a:ln>
                <a:solidFill>
                  <a:schemeClr val="tx1"/>
                </a:solidFill>
                <a:effectLst/>
                <a:latin typeface="Arial" pitchFamily="34" charset="0"/>
                <a:ea typeface="Times New Roman" pitchFamily="18" charset="0"/>
                <a:cs typeface="Arial" pitchFamily="34" charset="0"/>
              </a:rPr>
              <a:t>CONTRATOS</a:t>
            </a:r>
            <a:br>
              <a:rPr kumimoji="0" lang="es-AR" sz="2400" b="0" i="0" u="none" strike="noStrike" cap="none" normalizeH="0" baseline="0" dirty="0">
                <a:ln>
                  <a:noFill/>
                </a:ln>
                <a:solidFill>
                  <a:schemeClr val="tx1"/>
                </a:solidFill>
                <a:effectLst/>
                <a:latin typeface="Arial" pitchFamily="34" charset="0"/>
                <a:cs typeface="Arial" pitchFamily="34" charset="0"/>
              </a:rPr>
            </a:br>
            <a:endParaRPr lang="es-AR" dirty="0"/>
          </a:p>
        </p:txBody>
      </p:sp>
      <p:sp>
        <p:nvSpPr>
          <p:cNvPr id="1025" name="Rectangle 1"/>
          <p:cNvSpPr>
            <a:spLocks noChangeArrowheads="1"/>
          </p:cNvSpPr>
          <p:nvPr/>
        </p:nvSpPr>
        <p:spPr bwMode="auto">
          <a:xfrm>
            <a:off x="251520" y="1166842"/>
            <a:ext cx="8286808"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ES" sz="3200" b="0" i="0" u="none" strike="noStrike" cap="none" normalizeH="0" baseline="0" dirty="0">
                <a:ln>
                  <a:noFill/>
                </a:ln>
                <a:solidFill>
                  <a:schemeClr val="tx1"/>
                </a:solidFill>
                <a:effectLst/>
                <a:ea typeface="Times New Roman" pitchFamily="18" charset="0"/>
                <a:cs typeface="Arial" pitchFamily="34" charset="0"/>
              </a:rPr>
              <a:t>El </a:t>
            </a:r>
            <a:r>
              <a:rPr kumimoji="0" lang="es-ES" sz="3200" b="1" i="1" u="none" strike="noStrike" cap="none" normalizeH="0" baseline="0" dirty="0">
                <a:ln>
                  <a:noFill/>
                </a:ln>
                <a:solidFill>
                  <a:schemeClr val="tx1"/>
                </a:solidFill>
                <a:effectLst/>
                <a:ea typeface="Times New Roman" pitchFamily="18" charset="0"/>
                <a:cs typeface="Arial" pitchFamily="34" charset="0"/>
              </a:rPr>
              <a:t>Contrato</a:t>
            </a:r>
            <a:r>
              <a:rPr kumimoji="0" lang="es-ES" sz="3200" b="0" i="0" u="none" strike="noStrike" cap="none" normalizeH="0" baseline="0" dirty="0">
                <a:ln>
                  <a:noFill/>
                </a:ln>
                <a:solidFill>
                  <a:schemeClr val="tx1"/>
                </a:solidFill>
                <a:effectLst/>
                <a:ea typeface="Times New Roman" pitchFamily="18" charset="0"/>
                <a:cs typeface="Arial" pitchFamily="34" charset="0"/>
              </a:rPr>
              <a:t> es un documento que describe lo que una operación se propone lograr, que se redacta en un estilo declarativo, enfatizando </a:t>
            </a:r>
            <a:r>
              <a:rPr kumimoji="0" lang="es-ES" sz="3200" b="1" i="1" u="none" strike="noStrike" cap="none" normalizeH="0" baseline="0" dirty="0">
                <a:ln>
                  <a:noFill/>
                </a:ln>
                <a:solidFill>
                  <a:schemeClr val="tx1"/>
                </a:solidFill>
                <a:effectLst/>
                <a:ea typeface="Times New Roman" pitchFamily="18" charset="0"/>
                <a:cs typeface="Arial" pitchFamily="34" charset="0"/>
              </a:rPr>
              <a:t>lo que</a:t>
            </a:r>
            <a:r>
              <a:rPr kumimoji="0" lang="es-ES" sz="3200" b="0" i="0" u="none" strike="noStrike" cap="none" normalizeH="0" baseline="0" dirty="0">
                <a:ln>
                  <a:noFill/>
                </a:ln>
                <a:solidFill>
                  <a:schemeClr val="tx1"/>
                </a:solidFill>
                <a:effectLst/>
                <a:ea typeface="Times New Roman" pitchFamily="18" charset="0"/>
                <a:cs typeface="Arial" pitchFamily="34" charset="0"/>
              </a:rPr>
              <a:t> sucederá y no </a:t>
            </a:r>
            <a:r>
              <a:rPr kumimoji="0" lang="es-ES" sz="3200" b="1" i="1" u="none" strike="noStrike" cap="none" normalizeH="0" baseline="0" dirty="0">
                <a:ln>
                  <a:noFill/>
                </a:ln>
                <a:solidFill>
                  <a:schemeClr val="tx1"/>
                </a:solidFill>
                <a:effectLst/>
                <a:ea typeface="Times New Roman" pitchFamily="18" charset="0"/>
                <a:cs typeface="Arial" pitchFamily="34" charset="0"/>
              </a:rPr>
              <a:t>cómo </a:t>
            </a:r>
            <a:r>
              <a:rPr kumimoji="0" lang="es-ES" sz="3200" b="0" i="0" u="none" strike="noStrike" cap="none" normalizeH="0" baseline="0" dirty="0">
                <a:ln>
                  <a:noFill/>
                </a:ln>
                <a:solidFill>
                  <a:schemeClr val="tx1"/>
                </a:solidFill>
                <a:effectLst/>
                <a:ea typeface="Times New Roman" pitchFamily="18" charset="0"/>
                <a:cs typeface="Arial" pitchFamily="34" charset="0"/>
              </a:rPr>
              <a:t>se conseguirá.</a:t>
            </a: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endParaRPr kumimoji="0" lang="es-AR" sz="3200" b="0" i="0" u="none" strike="noStrike" cap="none" normalizeH="0" baseline="0" dirty="0">
              <a:ln>
                <a:noFill/>
              </a:ln>
              <a:solidFill>
                <a:schemeClr val="tx1"/>
              </a:solidFill>
              <a:effectLst/>
              <a:cs typeface="Arial" pitchFamily="34" charset="0"/>
            </a:endParaRP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ES" sz="3200" b="0" i="0" u="none" strike="noStrike" cap="none" normalizeH="0" baseline="0" dirty="0">
                <a:ln>
                  <a:noFill/>
                </a:ln>
                <a:solidFill>
                  <a:schemeClr val="tx1"/>
                </a:solidFill>
                <a:effectLst/>
                <a:ea typeface="Times New Roman" pitchFamily="18" charset="0"/>
                <a:cs typeface="Arial" pitchFamily="34" charset="0"/>
              </a:rPr>
              <a:t>  Se deben redactar contratos para cada operación del sistema con el fin de describir su comportamiento.</a:t>
            </a:r>
            <a:endParaRPr kumimoji="0" lang="es-ES" sz="32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2004756404"/>
      </p:ext>
    </p:extLst>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0"/>
            <a:ext cx="7467600" cy="764704"/>
          </a:xfrm>
        </p:spPr>
        <p:txBody>
          <a:bodyPr/>
          <a:lstStyle/>
          <a:p>
            <a:pPr algn="ctr"/>
            <a:r>
              <a:rPr kumimoji="0" lang="es-ES" b="1" i="0" u="sng" strike="noStrike" cap="none" normalizeH="0" baseline="0" dirty="0">
                <a:ln>
                  <a:noFill/>
                </a:ln>
                <a:solidFill>
                  <a:schemeClr val="tx1"/>
                </a:solidFill>
                <a:effectLst/>
                <a:latin typeface="Arial" pitchFamily="34" charset="0"/>
                <a:ea typeface="Times New Roman" pitchFamily="18" charset="0"/>
                <a:cs typeface="Arial" pitchFamily="34" charset="0"/>
              </a:rPr>
              <a:t>CONTRATOS</a:t>
            </a:r>
            <a:endParaRPr lang="es-AR" dirty="0"/>
          </a:p>
        </p:txBody>
      </p:sp>
      <p:sp>
        <p:nvSpPr>
          <p:cNvPr id="4" name="3 Rectángulo"/>
          <p:cNvSpPr/>
          <p:nvPr/>
        </p:nvSpPr>
        <p:spPr>
          <a:xfrm>
            <a:off x="323528" y="908720"/>
            <a:ext cx="8215370" cy="5447645"/>
          </a:xfrm>
          <a:prstGeom prst="rect">
            <a:avLst/>
          </a:prstGeom>
        </p:spPr>
        <p:txBody>
          <a:bodyPr wrap="square">
            <a:spAutoFit/>
          </a:bodyPr>
          <a:lstStyle/>
          <a:p>
            <a:endParaRPr lang="es-ES" sz="2800" b="1" u="sng" dirty="0"/>
          </a:p>
          <a:p>
            <a:r>
              <a:rPr lang="es-ES" sz="3200" b="1" u="sng" dirty="0"/>
              <a:t>Secciones de un Contrato:</a:t>
            </a:r>
          </a:p>
          <a:p>
            <a:endParaRPr lang="es-ES" sz="3200" b="1" u="sng" dirty="0"/>
          </a:p>
          <a:p>
            <a:pPr marL="457200" indent="-457200">
              <a:buFont typeface="Wingdings" panose="05000000000000000000" pitchFamily="2" charset="2"/>
              <a:buChar char="§"/>
            </a:pPr>
            <a:r>
              <a:rPr lang="es-ES" sz="3200" dirty="0"/>
              <a:t>Nombre</a:t>
            </a:r>
          </a:p>
          <a:p>
            <a:pPr marL="457200" indent="-457200">
              <a:buFont typeface="Wingdings" panose="05000000000000000000" pitchFamily="2" charset="2"/>
              <a:buChar char="§"/>
            </a:pPr>
            <a:r>
              <a:rPr lang="es-ES" sz="3200" dirty="0"/>
              <a:t>Responsabilidades</a:t>
            </a:r>
          </a:p>
          <a:p>
            <a:pPr marL="457200" indent="-457200">
              <a:buFont typeface="Wingdings" panose="05000000000000000000" pitchFamily="2" charset="2"/>
              <a:buChar char="§"/>
            </a:pPr>
            <a:r>
              <a:rPr lang="es-ES" sz="3200" dirty="0"/>
              <a:t>Tipo</a:t>
            </a:r>
          </a:p>
          <a:p>
            <a:pPr marL="457200" indent="-457200">
              <a:buFont typeface="Wingdings" panose="05000000000000000000" pitchFamily="2" charset="2"/>
              <a:buChar char="§"/>
            </a:pPr>
            <a:r>
              <a:rPr lang="es-ES" sz="3200" dirty="0"/>
              <a:t>Ref. cruzadas</a:t>
            </a:r>
          </a:p>
          <a:p>
            <a:pPr marL="457200" indent="-457200">
              <a:buFont typeface="Wingdings" panose="05000000000000000000" pitchFamily="2" charset="2"/>
              <a:buChar char="§"/>
            </a:pPr>
            <a:r>
              <a:rPr lang="es-ES" sz="3200" dirty="0"/>
              <a:t>Notas</a:t>
            </a:r>
          </a:p>
          <a:p>
            <a:pPr marL="457200" indent="-457200">
              <a:buFont typeface="Wingdings" panose="05000000000000000000" pitchFamily="2" charset="2"/>
              <a:buChar char="§"/>
            </a:pPr>
            <a:r>
              <a:rPr lang="es-ES" sz="3200" dirty="0"/>
              <a:t>Excepciones</a:t>
            </a:r>
          </a:p>
          <a:p>
            <a:pPr marL="457200" indent="-457200">
              <a:buFont typeface="Wingdings" panose="05000000000000000000" pitchFamily="2" charset="2"/>
              <a:buChar char="§"/>
            </a:pPr>
            <a:r>
              <a:rPr lang="es-ES" sz="3200" dirty="0"/>
              <a:t>Precondiciones</a:t>
            </a:r>
          </a:p>
          <a:p>
            <a:pPr marL="457200" indent="-457200">
              <a:buFont typeface="Wingdings" panose="05000000000000000000" pitchFamily="2" charset="2"/>
              <a:buChar char="§"/>
            </a:pPr>
            <a:r>
              <a:rPr lang="es-ES" sz="3200" dirty="0" err="1"/>
              <a:t>Poscondiciones</a:t>
            </a:r>
            <a:endParaRPr lang="es-AR" sz="3200" dirty="0"/>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0"/>
            <a:ext cx="7467600" cy="1143000"/>
          </a:xfrm>
        </p:spPr>
        <p:txBody>
          <a:bodyPr/>
          <a:lstStyle/>
          <a:p>
            <a:pPr algn="ctr"/>
            <a:r>
              <a:rPr kumimoji="0" lang="es-ES" b="1" i="0" u="sng" strike="noStrike" cap="none" normalizeH="0" baseline="0" dirty="0">
                <a:ln>
                  <a:noFill/>
                </a:ln>
                <a:solidFill>
                  <a:schemeClr val="tx1"/>
                </a:solidFill>
                <a:effectLst/>
                <a:latin typeface="Arial" pitchFamily="34" charset="0"/>
                <a:ea typeface="Times New Roman" pitchFamily="18" charset="0"/>
                <a:cs typeface="Arial" pitchFamily="34" charset="0"/>
              </a:rPr>
              <a:t>CONTRATOS</a:t>
            </a:r>
            <a:endParaRPr lang="es-AR" dirty="0"/>
          </a:p>
        </p:txBody>
      </p:sp>
      <p:sp>
        <p:nvSpPr>
          <p:cNvPr id="4" name="3 Rectángulo"/>
          <p:cNvSpPr/>
          <p:nvPr/>
        </p:nvSpPr>
        <p:spPr>
          <a:xfrm>
            <a:off x="379411" y="1412776"/>
            <a:ext cx="7643866" cy="4893647"/>
          </a:xfrm>
          <a:prstGeom prst="rect">
            <a:avLst/>
          </a:prstGeom>
        </p:spPr>
        <p:txBody>
          <a:bodyPr wrap="square">
            <a:spAutoFit/>
          </a:bodyPr>
          <a:lstStyle/>
          <a:p>
            <a:r>
              <a:rPr lang="es-ES" sz="3200" b="1" i="1" u="sng" dirty="0"/>
              <a:t>Precondiciones</a:t>
            </a:r>
            <a:r>
              <a:rPr lang="es-ES" sz="3200" u="sng" dirty="0"/>
              <a:t>:</a:t>
            </a:r>
            <a:r>
              <a:rPr lang="es-ES" sz="3200" dirty="0"/>
              <a:t> son las suposiciones acerca del estado del sistema antes de ejecutar la operación. Se deben describir las cosas que son importantes probar en el software en algún momento de la ejecución de la operación y las cosas que no serán sometidas a prueba, pero de las cuales depende el éxito de la operación</a:t>
            </a:r>
            <a:endParaRPr lang="es-AR" sz="3200" dirty="0"/>
          </a:p>
          <a:p>
            <a:r>
              <a:rPr lang="es-ES" sz="2400" dirty="0"/>
              <a:t> </a:t>
            </a:r>
            <a:endParaRPr lang="es-AR" sz="2400" dirty="0"/>
          </a:p>
        </p:txBody>
      </p:sp>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0"/>
            <a:ext cx="7467600" cy="1143000"/>
          </a:xfrm>
        </p:spPr>
        <p:txBody>
          <a:bodyPr/>
          <a:lstStyle/>
          <a:p>
            <a:pPr algn="ctr"/>
            <a:r>
              <a:rPr kumimoji="0" lang="es-ES" b="1" i="0" u="sng" strike="noStrike" cap="none" normalizeH="0" baseline="0" dirty="0">
                <a:ln>
                  <a:noFill/>
                </a:ln>
                <a:solidFill>
                  <a:schemeClr val="tx1"/>
                </a:solidFill>
                <a:effectLst/>
                <a:latin typeface="Arial" pitchFamily="34" charset="0"/>
                <a:ea typeface="Times New Roman" pitchFamily="18" charset="0"/>
                <a:cs typeface="Arial" pitchFamily="34" charset="0"/>
              </a:rPr>
              <a:t>CONTRATOS</a:t>
            </a:r>
            <a:endParaRPr lang="es-AR" dirty="0"/>
          </a:p>
        </p:txBody>
      </p:sp>
      <p:sp>
        <p:nvSpPr>
          <p:cNvPr id="4" name="3 Rectángulo"/>
          <p:cNvSpPr/>
          <p:nvPr/>
        </p:nvSpPr>
        <p:spPr>
          <a:xfrm>
            <a:off x="270532" y="1556792"/>
            <a:ext cx="7643866" cy="4031873"/>
          </a:xfrm>
          <a:prstGeom prst="rect">
            <a:avLst/>
          </a:prstGeom>
        </p:spPr>
        <p:txBody>
          <a:bodyPr wrap="square">
            <a:spAutoFit/>
          </a:bodyPr>
          <a:lstStyle/>
          <a:p>
            <a:r>
              <a:rPr lang="es-ES" sz="3200" b="1" i="1" u="sng" dirty="0" err="1"/>
              <a:t>Poscondiciones</a:t>
            </a:r>
            <a:r>
              <a:rPr lang="es-ES" sz="3200" u="sng" dirty="0"/>
              <a:t>:</a:t>
            </a:r>
            <a:r>
              <a:rPr lang="es-ES" sz="3200" dirty="0"/>
              <a:t> el estado del sistema después de la operación.  O sea cómo cambió el sistema tras una operación.</a:t>
            </a:r>
            <a:endParaRPr lang="es-AR" sz="3200" dirty="0"/>
          </a:p>
          <a:p>
            <a:r>
              <a:rPr lang="es-ES" sz="3200" dirty="0"/>
              <a:t>Estas </a:t>
            </a:r>
            <a:r>
              <a:rPr lang="es-ES" sz="3200" dirty="0" err="1"/>
              <a:t>poscondiciones</a:t>
            </a:r>
            <a:r>
              <a:rPr lang="es-ES" sz="3200" dirty="0"/>
              <a:t> se relacionan con el MD en que a la pregunta de qué instancias o asociaciones es posible crear o formar, la respuesta nos la dará el MD.</a:t>
            </a:r>
            <a:endParaRPr lang="es-AR" sz="3200" dirty="0"/>
          </a:p>
        </p:txBody>
      </p:sp>
    </p:spTree>
    <p:extLst>
      <p:ext uri="{BB962C8B-B14F-4D97-AF65-F5344CB8AC3E}">
        <p14:creationId xmlns:p14="http://schemas.microsoft.com/office/powerpoint/2010/main" val="1889621961"/>
      </p:ext>
    </p:extLst>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0"/>
            <a:ext cx="7467600" cy="1143000"/>
          </a:xfrm>
        </p:spPr>
        <p:txBody>
          <a:bodyPr/>
          <a:lstStyle/>
          <a:p>
            <a:pPr algn="ctr"/>
            <a:r>
              <a:rPr kumimoji="0" lang="es-ES" b="1" i="0" u="sng" strike="noStrike" cap="none" normalizeH="0" baseline="0" dirty="0">
                <a:ln>
                  <a:noFill/>
                </a:ln>
                <a:solidFill>
                  <a:schemeClr val="tx1"/>
                </a:solidFill>
                <a:effectLst/>
                <a:latin typeface="Arial" pitchFamily="34" charset="0"/>
                <a:ea typeface="Times New Roman" pitchFamily="18" charset="0"/>
                <a:cs typeface="Arial" pitchFamily="34" charset="0"/>
              </a:rPr>
              <a:t>CONTRATOS</a:t>
            </a:r>
            <a:endParaRPr lang="es-AR" dirty="0"/>
          </a:p>
        </p:txBody>
      </p:sp>
      <p:sp>
        <p:nvSpPr>
          <p:cNvPr id="4" name="3 Rectángulo"/>
          <p:cNvSpPr/>
          <p:nvPr/>
        </p:nvSpPr>
        <p:spPr>
          <a:xfrm>
            <a:off x="251520" y="1285860"/>
            <a:ext cx="8496944" cy="4955203"/>
          </a:xfrm>
          <a:prstGeom prst="rect">
            <a:avLst/>
          </a:prstGeom>
        </p:spPr>
        <p:txBody>
          <a:bodyPr wrap="square">
            <a:spAutoFit/>
          </a:bodyPr>
          <a:lstStyle/>
          <a:p>
            <a:r>
              <a:rPr lang="es-ES" sz="3600" b="1" u="sng" dirty="0"/>
              <a:t>Categorías de </a:t>
            </a:r>
            <a:r>
              <a:rPr lang="es-ES" sz="3600" b="1" u="sng" dirty="0" err="1"/>
              <a:t>Poscondiciones</a:t>
            </a:r>
            <a:endParaRPr lang="es-ES" sz="3600" b="1" u="sng" dirty="0"/>
          </a:p>
          <a:p>
            <a:endParaRPr lang="es-AR" sz="3600" dirty="0"/>
          </a:p>
          <a:p>
            <a:r>
              <a:rPr lang="es-ES" sz="3600" dirty="0"/>
              <a:t>1.- </a:t>
            </a:r>
            <a:r>
              <a:rPr lang="es-ES" sz="3600" i="1" dirty="0"/>
              <a:t>Creación y eliminación de instancias;</a:t>
            </a:r>
          </a:p>
          <a:p>
            <a:endParaRPr lang="es-AR" sz="3600" dirty="0"/>
          </a:p>
          <a:p>
            <a:r>
              <a:rPr lang="es-ES" sz="3600" dirty="0"/>
              <a:t>2.- </a:t>
            </a:r>
            <a:r>
              <a:rPr lang="es-ES" sz="3600" i="1" dirty="0"/>
              <a:t>Modificación de los atributos</a:t>
            </a:r>
          </a:p>
          <a:p>
            <a:endParaRPr lang="es-AR" sz="3600" dirty="0"/>
          </a:p>
          <a:p>
            <a:r>
              <a:rPr lang="es-ES" sz="3600" dirty="0"/>
              <a:t>3.- </a:t>
            </a:r>
            <a:r>
              <a:rPr lang="es-ES" sz="3600" i="1" dirty="0"/>
              <a:t>Asociaciones formadas y canceladas</a:t>
            </a:r>
          </a:p>
          <a:p>
            <a:endParaRPr lang="es-AR" sz="2800" dirty="0"/>
          </a:p>
        </p:txBody>
      </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0"/>
            <a:ext cx="7467600" cy="1143000"/>
          </a:xfrm>
        </p:spPr>
        <p:txBody>
          <a:bodyPr/>
          <a:lstStyle/>
          <a:p>
            <a:pPr algn="ctr"/>
            <a:r>
              <a:rPr kumimoji="0" lang="es-ES" b="1" i="0" u="sng" strike="noStrike" cap="none" normalizeH="0" baseline="0" dirty="0">
                <a:ln>
                  <a:noFill/>
                </a:ln>
                <a:solidFill>
                  <a:schemeClr val="tx1"/>
                </a:solidFill>
                <a:effectLst/>
                <a:latin typeface="Arial" pitchFamily="34" charset="0"/>
                <a:ea typeface="Times New Roman" pitchFamily="18" charset="0"/>
                <a:cs typeface="Arial" pitchFamily="34" charset="0"/>
              </a:rPr>
              <a:t>CONTRATOS</a:t>
            </a:r>
            <a:endParaRPr lang="es-AR" dirty="0"/>
          </a:p>
        </p:txBody>
      </p:sp>
      <p:sp>
        <p:nvSpPr>
          <p:cNvPr id="4" name="3 Rectángulo"/>
          <p:cNvSpPr/>
          <p:nvPr/>
        </p:nvSpPr>
        <p:spPr>
          <a:xfrm>
            <a:off x="179512" y="1484784"/>
            <a:ext cx="8496944" cy="4524315"/>
          </a:xfrm>
          <a:prstGeom prst="rect">
            <a:avLst/>
          </a:prstGeom>
        </p:spPr>
        <p:txBody>
          <a:bodyPr wrap="square">
            <a:spAutoFit/>
          </a:bodyPr>
          <a:lstStyle/>
          <a:p>
            <a:r>
              <a:rPr lang="es-ES" sz="3600" b="1" u="sng" dirty="0"/>
              <a:t>Categorías de </a:t>
            </a:r>
            <a:r>
              <a:rPr lang="es-ES" sz="3600" b="1" u="sng" dirty="0" err="1"/>
              <a:t>Poscondiciones</a:t>
            </a:r>
            <a:endParaRPr lang="es-ES" sz="3600" b="1" u="sng" dirty="0"/>
          </a:p>
          <a:p>
            <a:endParaRPr lang="es-AR" sz="3600" dirty="0"/>
          </a:p>
          <a:p>
            <a:r>
              <a:rPr lang="es-ES" sz="3600" dirty="0"/>
              <a:t>Para expresar las </a:t>
            </a:r>
            <a:r>
              <a:rPr lang="es-ES" sz="3600" dirty="0" err="1"/>
              <a:t>poscondiciones</a:t>
            </a:r>
            <a:r>
              <a:rPr lang="es-ES" sz="3600" dirty="0"/>
              <a:t> se debe hacerlo en forma pasiva declarativa, en pretérito (Fue creada..., Se asoció..., Se estableció..., etc.) para destacar la declaración de un cambio de estado</a:t>
            </a:r>
            <a:endParaRPr lang="es-AR" sz="3600" dirty="0"/>
          </a:p>
        </p:txBody>
      </p:sp>
    </p:spTree>
    <p:extLst>
      <p:ext uri="{BB962C8B-B14F-4D97-AF65-F5344CB8AC3E}">
        <p14:creationId xmlns:p14="http://schemas.microsoft.com/office/powerpoint/2010/main" val="608826781"/>
      </p:ext>
    </p:extLst>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WordArt 2"/>
          <p:cNvSpPr>
            <a:spLocks noChangeArrowheads="1" noChangeShapeType="1" noTextEdit="1"/>
          </p:cNvSpPr>
          <p:nvPr/>
        </p:nvSpPr>
        <p:spPr bwMode="auto">
          <a:xfrm>
            <a:off x="2124075" y="188913"/>
            <a:ext cx="4105275" cy="503237"/>
          </a:xfrm>
          <a:prstGeom prst="rect">
            <a:avLst/>
          </a:prstGeom>
        </p:spPr>
        <p:txBody>
          <a:bodyPr wrap="none" fromWordArt="1">
            <a:prstTxWarp prst="textPlain">
              <a:avLst>
                <a:gd name="adj" fmla="val 50000"/>
              </a:avLst>
            </a:prstTxWarp>
          </a:bodyPr>
          <a:lstStyle/>
          <a:p>
            <a:pPr algn="ctr"/>
            <a:r>
              <a:rPr lang="es-AR" sz="2400" b="1" kern="10">
                <a:ln w="9525">
                  <a:noFill/>
                  <a:round/>
                  <a:headEnd/>
                  <a:tailEnd/>
                </a:ln>
                <a:solidFill>
                  <a:srgbClr val="336699"/>
                </a:solidFill>
                <a:effectLst>
                  <a:outerShdw dist="45791" dir="2021404" algn="ctr" rotWithShape="0">
                    <a:srgbClr val="B2B2B2">
                      <a:alpha val="79999"/>
                    </a:srgbClr>
                  </a:outerShdw>
                </a:effectLst>
                <a:latin typeface="Times New Roman"/>
                <a:cs typeface="Times New Roman"/>
              </a:rPr>
              <a:t>Preguntas</a:t>
            </a:r>
          </a:p>
        </p:txBody>
      </p:sp>
      <p:pic>
        <p:nvPicPr>
          <p:cNvPr id="32773" name="Picture 4" descr="caballo"/>
          <p:cNvPicPr>
            <a:picLocks noChangeAspect="1" noChangeArrowheads="1"/>
          </p:cNvPicPr>
          <p:nvPr/>
        </p:nvPicPr>
        <p:blipFill>
          <a:blip r:embed="rId3" cstate="print">
            <a:lum bright="70000" contrast="-70000"/>
            <a:grayscl/>
          </a:blip>
          <a:srcRect/>
          <a:stretch>
            <a:fillRect/>
          </a:stretch>
        </p:blipFill>
        <p:spPr bwMode="auto">
          <a:xfrm>
            <a:off x="179388" y="6092825"/>
            <a:ext cx="476250" cy="514350"/>
          </a:xfrm>
          <a:prstGeom prst="rect">
            <a:avLst/>
          </a:prstGeom>
          <a:noFill/>
          <a:ln w="9525">
            <a:noFill/>
            <a:miter lim="800000"/>
            <a:headEnd/>
            <a:tailEnd/>
          </a:ln>
        </p:spPr>
      </p:pic>
      <p:graphicFrame>
        <p:nvGraphicFramePr>
          <p:cNvPr id="32770" name="Object 5"/>
          <p:cNvGraphicFramePr>
            <a:graphicFrameLocks noGrp="1" noChangeAspect="1"/>
          </p:cNvGraphicFramePr>
          <p:nvPr>
            <p:ph sz="half" idx="2"/>
          </p:nvPr>
        </p:nvGraphicFramePr>
        <p:xfrm>
          <a:off x="539750" y="1628775"/>
          <a:ext cx="5724525" cy="4264025"/>
        </p:xfrm>
        <a:graphic>
          <a:graphicData uri="http://schemas.openxmlformats.org/presentationml/2006/ole">
            <mc:AlternateContent xmlns:mc="http://schemas.openxmlformats.org/markup-compatibility/2006">
              <mc:Choice xmlns:v="urn:schemas-microsoft-com:vml" Requires="v">
                <p:oleObj spid="_x0000_s1032" name="Fotografía de Photo Editor" r:id="rId4" imgW="13076190" imgH="9228571" progId="MSPhotoEd.3">
                  <p:embed/>
                </p:oleObj>
              </mc:Choice>
              <mc:Fallback>
                <p:oleObj name="Fotografía de Photo Editor" r:id="rId4" imgW="13076190" imgH="9228571" progId="MSPhotoEd.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1628775"/>
                        <a:ext cx="5724525" cy="426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6439" name="Object 7"/>
          <p:cNvGraphicFramePr>
            <a:graphicFrameLocks noGrp="1" noChangeAspect="1"/>
          </p:cNvGraphicFramePr>
          <p:nvPr>
            <p:ph sz="half" idx="1"/>
          </p:nvPr>
        </p:nvGraphicFramePr>
        <p:xfrm>
          <a:off x="3779838" y="1844675"/>
          <a:ext cx="1622425" cy="3024188"/>
        </p:xfrm>
        <a:graphic>
          <a:graphicData uri="http://schemas.openxmlformats.org/presentationml/2006/ole">
            <mc:AlternateContent xmlns:mc="http://schemas.openxmlformats.org/markup-compatibility/2006">
              <mc:Choice xmlns:v="urn:schemas-microsoft-com:vml" Requires="v">
                <p:oleObj spid="_x0000_s1033" name="Imagen" r:id="rId6" imgW="1621800" imgH="3934080" progId="MS_ClipArt_Gallery.2">
                  <p:embed/>
                </p:oleObj>
              </mc:Choice>
              <mc:Fallback>
                <p:oleObj name="Imagen" r:id="rId6" imgW="1621800" imgH="3934080" progId="MS_ClipArt_Gallery.2">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9838" y="1844675"/>
                        <a:ext cx="1622425" cy="302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6442" name="Text Box 10"/>
          <p:cNvSpPr txBox="1">
            <a:spLocks noChangeArrowheads="1"/>
          </p:cNvSpPr>
          <p:nvPr/>
        </p:nvSpPr>
        <p:spPr bwMode="auto">
          <a:xfrm rot="-1548923">
            <a:off x="2268538" y="2997200"/>
            <a:ext cx="838200" cy="1006475"/>
          </a:xfrm>
          <a:prstGeom prst="rect">
            <a:avLst/>
          </a:prstGeom>
          <a:noFill/>
          <a:ln w="9525">
            <a:noFill/>
            <a:miter lim="800000"/>
            <a:headEnd/>
            <a:tailEnd/>
          </a:ln>
          <a:effectLst/>
        </p:spPr>
        <p:txBody>
          <a:bodyPr>
            <a:spAutoFit/>
          </a:bodyPr>
          <a:lstStyle/>
          <a:p>
            <a:pPr eaLnBrk="0" hangingPunct="0">
              <a:spcBef>
                <a:spcPct val="50000"/>
              </a:spcBef>
              <a:defRPr/>
            </a:pPr>
            <a:r>
              <a:rPr lang="es-ES_tradnl" sz="6000" b="1">
                <a:solidFill>
                  <a:srgbClr val="006600"/>
                </a:solidFill>
                <a:effectLst>
                  <a:outerShdw blurRad="38100" dist="38100" dir="2700000" algn="tl">
                    <a:srgbClr val="C0C0C0"/>
                  </a:outerShdw>
                </a:effectLst>
                <a:latin typeface="Arial" pitchFamily="34" charset="0"/>
              </a:rPr>
              <a:t>?</a:t>
            </a:r>
          </a:p>
        </p:txBody>
      </p:sp>
      <p:sp>
        <p:nvSpPr>
          <p:cNvPr id="146443" name="Text Box 11"/>
          <p:cNvSpPr txBox="1">
            <a:spLocks noChangeArrowheads="1"/>
          </p:cNvSpPr>
          <p:nvPr/>
        </p:nvSpPr>
        <p:spPr bwMode="auto">
          <a:xfrm rot="-1548923">
            <a:off x="4140200" y="1052513"/>
            <a:ext cx="838200" cy="1006475"/>
          </a:xfrm>
          <a:prstGeom prst="rect">
            <a:avLst/>
          </a:prstGeom>
          <a:noFill/>
          <a:ln w="9525">
            <a:noFill/>
            <a:miter lim="800000"/>
            <a:headEnd/>
            <a:tailEnd/>
          </a:ln>
          <a:effectLst/>
        </p:spPr>
        <p:txBody>
          <a:bodyPr>
            <a:spAutoFit/>
          </a:bodyPr>
          <a:lstStyle/>
          <a:p>
            <a:pPr eaLnBrk="0" hangingPunct="0">
              <a:spcBef>
                <a:spcPct val="50000"/>
              </a:spcBef>
              <a:defRPr/>
            </a:pPr>
            <a:r>
              <a:rPr lang="es-ES_tradnl" sz="6000" b="1">
                <a:solidFill>
                  <a:srgbClr val="006600"/>
                </a:solidFill>
                <a:effectLst>
                  <a:outerShdw blurRad="38100" dist="38100" dir="2700000" algn="tl">
                    <a:srgbClr val="C0C0C0"/>
                  </a:outerShdw>
                </a:effectLst>
                <a:latin typeface="Arial" pitchFamily="34" charset="0"/>
              </a:rPr>
              <a:t>?</a:t>
            </a:r>
          </a:p>
        </p:txBody>
      </p:sp>
      <p:sp>
        <p:nvSpPr>
          <p:cNvPr id="146448" name="Text Box 16"/>
          <p:cNvSpPr txBox="1">
            <a:spLocks noChangeArrowheads="1"/>
          </p:cNvSpPr>
          <p:nvPr/>
        </p:nvSpPr>
        <p:spPr bwMode="auto">
          <a:xfrm rot="1881080">
            <a:off x="6011863" y="2133600"/>
            <a:ext cx="838200" cy="1006475"/>
          </a:xfrm>
          <a:prstGeom prst="rect">
            <a:avLst/>
          </a:prstGeom>
          <a:noFill/>
          <a:ln w="9525">
            <a:noFill/>
            <a:miter lim="800000"/>
            <a:headEnd/>
            <a:tailEnd/>
          </a:ln>
          <a:effectLst/>
        </p:spPr>
        <p:txBody>
          <a:bodyPr>
            <a:spAutoFit/>
          </a:bodyPr>
          <a:lstStyle/>
          <a:p>
            <a:pPr eaLnBrk="0" hangingPunct="0">
              <a:spcBef>
                <a:spcPct val="50000"/>
              </a:spcBef>
              <a:defRPr/>
            </a:pPr>
            <a:r>
              <a:rPr lang="es-ES_tradnl" sz="6000" b="1">
                <a:solidFill>
                  <a:srgbClr val="FF0000"/>
                </a:solidFill>
                <a:effectLst>
                  <a:outerShdw blurRad="38100" dist="38100" dir="2700000" algn="tl">
                    <a:srgbClr val="C0C0C0"/>
                  </a:outerShdw>
                </a:effectLst>
                <a:latin typeface="Arial" pitchFamily="34" charset="0"/>
              </a:rPr>
              <a:t>?</a:t>
            </a:r>
          </a:p>
        </p:txBody>
      </p:sp>
      <p:sp>
        <p:nvSpPr>
          <p:cNvPr id="146449" name="Text Box 17"/>
          <p:cNvSpPr txBox="1">
            <a:spLocks noChangeArrowheads="1"/>
          </p:cNvSpPr>
          <p:nvPr/>
        </p:nvSpPr>
        <p:spPr bwMode="auto">
          <a:xfrm rot="1881080">
            <a:off x="2627313" y="1557338"/>
            <a:ext cx="838200" cy="1006475"/>
          </a:xfrm>
          <a:prstGeom prst="rect">
            <a:avLst/>
          </a:prstGeom>
          <a:noFill/>
          <a:ln w="9525">
            <a:noFill/>
            <a:miter lim="800000"/>
            <a:headEnd/>
            <a:tailEnd/>
          </a:ln>
          <a:effectLst/>
        </p:spPr>
        <p:txBody>
          <a:bodyPr>
            <a:spAutoFit/>
          </a:bodyPr>
          <a:lstStyle/>
          <a:p>
            <a:pPr eaLnBrk="0" hangingPunct="0">
              <a:spcBef>
                <a:spcPct val="50000"/>
              </a:spcBef>
              <a:defRPr/>
            </a:pPr>
            <a:r>
              <a:rPr lang="es-ES_tradnl" sz="6000" b="1">
                <a:solidFill>
                  <a:srgbClr val="FF0000"/>
                </a:solidFill>
                <a:effectLst>
                  <a:outerShdw blurRad="38100" dist="38100" dir="2700000" algn="tl">
                    <a:srgbClr val="C0C0C0"/>
                  </a:outerShdw>
                </a:effectLst>
                <a:latin typeface="Arial"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46439"/>
                                        </p:tgtEl>
                                        <p:attrNameLst>
                                          <p:attrName>style.visibility</p:attrName>
                                        </p:attrNameLst>
                                      </p:cBhvr>
                                      <p:to>
                                        <p:strVal val="visible"/>
                                      </p:to>
                                    </p:set>
                                    <p:anim calcmode="lin" valueType="num">
                                      <p:cBhvr>
                                        <p:cTn id="7" dur="500" fill="hold"/>
                                        <p:tgtEl>
                                          <p:spTgt spid="146439"/>
                                        </p:tgtEl>
                                        <p:attrNameLst>
                                          <p:attrName>ppt_w</p:attrName>
                                        </p:attrNameLst>
                                      </p:cBhvr>
                                      <p:tavLst>
                                        <p:tav tm="0">
                                          <p:val>
                                            <p:fltVal val="0"/>
                                          </p:val>
                                        </p:tav>
                                        <p:tav tm="100000">
                                          <p:val>
                                            <p:strVal val="#ppt_w"/>
                                          </p:val>
                                        </p:tav>
                                      </p:tavLst>
                                    </p:anim>
                                    <p:anim calcmode="lin" valueType="num">
                                      <p:cBhvr>
                                        <p:cTn id="8" dur="500" fill="hold"/>
                                        <p:tgtEl>
                                          <p:spTgt spid="146439"/>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146442"/>
                                        </p:tgtEl>
                                        <p:attrNameLst>
                                          <p:attrName>style.visibility</p:attrName>
                                        </p:attrNameLst>
                                      </p:cBhvr>
                                      <p:to>
                                        <p:strVal val="visible"/>
                                      </p:to>
                                    </p:set>
                                    <p:anim calcmode="lin" valueType="num">
                                      <p:cBhvr>
                                        <p:cTn id="12" dur="500" fill="hold"/>
                                        <p:tgtEl>
                                          <p:spTgt spid="146442"/>
                                        </p:tgtEl>
                                        <p:attrNameLst>
                                          <p:attrName>ppt_w</p:attrName>
                                        </p:attrNameLst>
                                      </p:cBhvr>
                                      <p:tavLst>
                                        <p:tav tm="0">
                                          <p:val>
                                            <p:fltVal val="0"/>
                                          </p:val>
                                        </p:tav>
                                        <p:tav tm="100000">
                                          <p:val>
                                            <p:strVal val="#ppt_w"/>
                                          </p:val>
                                        </p:tav>
                                      </p:tavLst>
                                    </p:anim>
                                    <p:anim calcmode="lin" valueType="num">
                                      <p:cBhvr>
                                        <p:cTn id="13" dur="500" fill="hold"/>
                                        <p:tgtEl>
                                          <p:spTgt spid="146442"/>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146443"/>
                                        </p:tgtEl>
                                        <p:attrNameLst>
                                          <p:attrName>style.visibility</p:attrName>
                                        </p:attrNameLst>
                                      </p:cBhvr>
                                      <p:to>
                                        <p:strVal val="visible"/>
                                      </p:to>
                                    </p:set>
                                    <p:anim calcmode="lin" valueType="num">
                                      <p:cBhvr>
                                        <p:cTn id="17" dur="500" fill="hold"/>
                                        <p:tgtEl>
                                          <p:spTgt spid="146443"/>
                                        </p:tgtEl>
                                        <p:attrNameLst>
                                          <p:attrName>ppt_w</p:attrName>
                                        </p:attrNameLst>
                                      </p:cBhvr>
                                      <p:tavLst>
                                        <p:tav tm="0">
                                          <p:val>
                                            <p:fltVal val="0"/>
                                          </p:val>
                                        </p:tav>
                                        <p:tav tm="100000">
                                          <p:val>
                                            <p:strVal val="#ppt_w"/>
                                          </p:val>
                                        </p:tav>
                                      </p:tavLst>
                                    </p:anim>
                                    <p:anim calcmode="lin" valueType="num">
                                      <p:cBhvr>
                                        <p:cTn id="18" dur="500" fill="hold"/>
                                        <p:tgtEl>
                                          <p:spTgt spid="146443"/>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grpId="0" nodeType="afterEffect">
                                  <p:stCondLst>
                                    <p:cond delay="0"/>
                                  </p:stCondLst>
                                  <p:childTnLst>
                                    <p:set>
                                      <p:cBhvr>
                                        <p:cTn id="21" dur="1" fill="hold">
                                          <p:stCondLst>
                                            <p:cond delay="0"/>
                                          </p:stCondLst>
                                        </p:cTn>
                                        <p:tgtEl>
                                          <p:spTgt spid="146448"/>
                                        </p:tgtEl>
                                        <p:attrNameLst>
                                          <p:attrName>style.visibility</p:attrName>
                                        </p:attrNameLst>
                                      </p:cBhvr>
                                      <p:to>
                                        <p:strVal val="visible"/>
                                      </p:to>
                                    </p:set>
                                    <p:anim calcmode="lin" valueType="num">
                                      <p:cBhvr>
                                        <p:cTn id="22" dur="500" fill="hold"/>
                                        <p:tgtEl>
                                          <p:spTgt spid="146448"/>
                                        </p:tgtEl>
                                        <p:attrNameLst>
                                          <p:attrName>ppt_w</p:attrName>
                                        </p:attrNameLst>
                                      </p:cBhvr>
                                      <p:tavLst>
                                        <p:tav tm="0">
                                          <p:val>
                                            <p:fltVal val="0"/>
                                          </p:val>
                                        </p:tav>
                                        <p:tav tm="100000">
                                          <p:val>
                                            <p:strVal val="#ppt_w"/>
                                          </p:val>
                                        </p:tav>
                                      </p:tavLst>
                                    </p:anim>
                                    <p:anim calcmode="lin" valueType="num">
                                      <p:cBhvr>
                                        <p:cTn id="23" dur="500" fill="hold"/>
                                        <p:tgtEl>
                                          <p:spTgt spid="146448"/>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23" presetClass="entr" presetSubtype="16" fill="hold" grpId="0" nodeType="afterEffect">
                                  <p:stCondLst>
                                    <p:cond delay="0"/>
                                  </p:stCondLst>
                                  <p:childTnLst>
                                    <p:set>
                                      <p:cBhvr>
                                        <p:cTn id="26" dur="1" fill="hold">
                                          <p:stCondLst>
                                            <p:cond delay="0"/>
                                          </p:stCondLst>
                                        </p:cTn>
                                        <p:tgtEl>
                                          <p:spTgt spid="146449"/>
                                        </p:tgtEl>
                                        <p:attrNameLst>
                                          <p:attrName>style.visibility</p:attrName>
                                        </p:attrNameLst>
                                      </p:cBhvr>
                                      <p:to>
                                        <p:strVal val="visible"/>
                                      </p:to>
                                    </p:set>
                                    <p:anim calcmode="lin" valueType="num">
                                      <p:cBhvr>
                                        <p:cTn id="27" dur="500" fill="hold"/>
                                        <p:tgtEl>
                                          <p:spTgt spid="146449"/>
                                        </p:tgtEl>
                                        <p:attrNameLst>
                                          <p:attrName>ppt_w</p:attrName>
                                        </p:attrNameLst>
                                      </p:cBhvr>
                                      <p:tavLst>
                                        <p:tav tm="0">
                                          <p:val>
                                            <p:fltVal val="0"/>
                                          </p:val>
                                        </p:tav>
                                        <p:tav tm="100000">
                                          <p:val>
                                            <p:strVal val="#ppt_w"/>
                                          </p:val>
                                        </p:tav>
                                      </p:tavLst>
                                    </p:anim>
                                    <p:anim calcmode="lin" valueType="num">
                                      <p:cBhvr>
                                        <p:cTn id="28" dur="500" fill="hold"/>
                                        <p:tgtEl>
                                          <p:spTgt spid="14644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42" grpId="0" autoUpdateAnimBg="0"/>
      <p:bldP spid="146443" grpId="0" autoUpdateAnimBg="0"/>
      <p:bldP spid="146448" grpId="0" autoUpdateAnimBg="0"/>
      <p:bldP spid="146449" grpId="0"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43</TotalTime>
  <Words>308</Words>
  <Application>Microsoft Office PowerPoint</Application>
  <PresentationFormat>Presentación en pantalla (4:3)</PresentationFormat>
  <Paragraphs>46</Paragraphs>
  <Slides>9</Slides>
  <Notes>0</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2</vt:i4>
      </vt:variant>
      <vt:variant>
        <vt:lpstr>Títulos de diapositiva</vt:lpstr>
      </vt:variant>
      <vt:variant>
        <vt:i4>9</vt:i4>
      </vt:variant>
    </vt:vector>
  </HeadingPairs>
  <TitlesOfParts>
    <vt:vector size="17" baseType="lpstr">
      <vt:lpstr>Arial</vt:lpstr>
      <vt:lpstr>Century Schoolbook</vt:lpstr>
      <vt:lpstr>Times New Roman</vt:lpstr>
      <vt:lpstr>Wingdings</vt:lpstr>
      <vt:lpstr>Wingdings 2</vt:lpstr>
      <vt:lpstr>Mirador</vt:lpstr>
      <vt:lpstr>Fotografía de Photo Editor</vt:lpstr>
      <vt:lpstr>Imagen</vt:lpstr>
      <vt:lpstr>   CONTRATOS </vt:lpstr>
      <vt:lpstr>CONTRATOS </vt:lpstr>
      <vt:lpstr>CONTRATOS </vt:lpstr>
      <vt:lpstr>CONTRATOS</vt:lpstr>
      <vt:lpstr>CONTRATOS</vt:lpstr>
      <vt:lpstr>CONTRATOS</vt:lpstr>
      <vt:lpstr>CONTRATOS</vt:lpstr>
      <vt:lpstr>CONTRATOS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CONTRATOS</dc:title>
  <dc:creator>Vitito</dc:creator>
  <cp:lastModifiedBy>Víctor Hugo Quintana</cp:lastModifiedBy>
  <cp:revision>8</cp:revision>
  <dcterms:created xsi:type="dcterms:W3CDTF">2010-04-28T00:58:33Z</dcterms:created>
  <dcterms:modified xsi:type="dcterms:W3CDTF">2020-04-13T00:31:44Z</dcterms:modified>
</cp:coreProperties>
</file>