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83" r:id="rId4"/>
    <p:sldId id="277" r:id="rId5"/>
    <p:sldId id="276" r:id="rId6"/>
    <p:sldId id="259" r:id="rId7"/>
    <p:sldId id="282" r:id="rId8"/>
    <p:sldId id="279" r:id="rId9"/>
    <p:sldId id="260" r:id="rId10"/>
    <p:sldId id="280" r:id="rId11"/>
    <p:sldId id="284" r:id="rId12"/>
    <p:sldId id="261" r:id="rId13"/>
    <p:sldId id="281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6806-477C-4246-92A1-F6967B491C85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0466F1-48AE-439D-802C-D671F4BAE48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3212976"/>
            <a:ext cx="7772400" cy="1470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4000" dirty="0"/>
              <a:t>CICLO DE VIDA DE DESARROLLO DE SISTEMAS DE INFORMACIÓN </a:t>
            </a:r>
            <a:br>
              <a:rPr lang="es-ES" sz="6000" dirty="0"/>
            </a:br>
            <a:r>
              <a:rPr lang="es-ES" sz="6000" dirty="0"/>
              <a:t>            </a:t>
            </a:r>
            <a:r>
              <a:rPr lang="es-ES" sz="2800" dirty="0"/>
              <a:t>Parte 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148064" y="55892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Ian</a:t>
            </a:r>
            <a:r>
              <a:rPr lang="es-ES" dirty="0"/>
              <a:t> </a:t>
            </a:r>
            <a:r>
              <a:rPr lang="es-ES" dirty="0" err="1"/>
              <a:t>Sommerville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Desarrollo En Cascada</a:t>
            </a:r>
            <a:br>
              <a:rPr lang="es-ES" sz="4000" b="1" dirty="0"/>
            </a:br>
            <a:r>
              <a:rPr lang="es-ES" sz="4000" b="1" dirty="0">
                <a:solidFill>
                  <a:srgbClr val="FF0000"/>
                </a:solidFill>
              </a:rPr>
              <a:t>ventajas y usos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4248"/>
            <a:ext cx="7467600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La documentación se produce en cada fase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Se usa cuando se conocen bien los requerimientos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2800" dirty="0"/>
          </a:p>
          <a:p>
            <a:pPr lvl="8">
              <a:lnSpc>
                <a:spcPct val="120000"/>
              </a:lnSpc>
              <a:buNone/>
            </a:pPr>
            <a:endParaRPr lang="es-ES" sz="1800" dirty="0"/>
          </a:p>
          <a:p>
            <a:pPr lvl="8">
              <a:lnSpc>
                <a:spcPct val="120000"/>
              </a:lnSpc>
              <a:buNone/>
            </a:pPr>
            <a:r>
              <a:rPr lang="es-ES" sz="1800" dirty="0"/>
              <a:t>					</a:t>
            </a:r>
            <a:r>
              <a:rPr lang="es-ES" sz="1800" dirty="0" err="1"/>
              <a:t>Ian</a:t>
            </a:r>
            <a:r>
              <a:rPr lang="es-ES" sz="1800" dirty="0"/>
              <a:t> </a:t>
            </a:r>
            <a:r>
              <a:rPr lang="es-ES" sz="1800" dirty="0" err="1"/>
              <a:t>Sommerville</a:t>
            </a:r>
            <a:endParaRPr lang="es-E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Desarrollo En Cascada</a:t>
            </a:r>
            <a:br>
              <a:rPr lang="es-ES" sz="4000" b="1" dirty="0"/>
            </a:br>
            <a:r>
              <a:rPr lang="es-ES" sz="4000" b="1" dirty="0">
                <a:solidFill>
                  <a:srgbClr val="FF0000"/>
                </a:solidFill>
              </a:rPr>
              <a:t>ventajas y usos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2132856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Se usa cuando los cambios en el futuro son inexistentes o improbables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Cuando el Proceso de SW es parte de Proyectos de Ingeniería de Sistemas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2800" dirty="0"/>
          </a:p>
          <a:p>
            <a:pPr lvl="8">
              <a:lnSpc>
                <a:spcPct val="120000"/>
              </a:lnSpc>
              <a:buNone/>
            </a:pPr>
            <a:endParaRPr lang="es-ES" sz="1800" dirty="0"/>
          </a:p>
          <a:p>
            <a:pPr lvl="8">
              <a:lnSpc>
                <a:spcPct val="120000"/>
              </a:lnSpc>
              <a:buNone/>
            </a:pPr>
            <a:r>
              <a:rPr lang="es-ES" sz="1800" dirty="0"/>
              <a:t>					</a:t>
            </a:r>
            <a:r>
              <a:rPr lang="es-ES" sz="1800" dirty="0" err="1"/>
              <a:t>Ian</a:t>
            </a:r>
            <a:r>
              <a:rPr lang="es-ES" sz="1800" dirty="0"/>
              <a:t> </a:t>
            </a:r>
            <a:r>
              <a:rPr lang="es-ES" sz="1800" dirty="0" err="1"/>
              <a:t>Sommerville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1520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Desarrollo En Cascada</a:t>
            </a:r>
            <a:br>
              <a:rPr lang="es-ES" sz="4000" b="1" dirty="0"/>
            </a:br>
            <a:r>
              <a:rPr lang="es-ES" sz="4000" b="1" dirty="0">
                <a:solidFill>
                  <a:srgbClr val="FF0000"/>
                </a:solidFill>
              </a:rPr>
              <a:t>Desventajas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979526"/>
            <a:ext cx="8352928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Secuencialidad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No siempre se cuentan con todas las especificaciones desde el principio</a:t>
            </a:r>
          </a:p>
          <a:p>
            <a:pPr eaLnBrk="1" hangingPunct="1">
              <a:lnSpc>
                <a:spcPct val="120000"/>
              </a:lnSpc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Cambios de parecer de los usuarios</a:t>
            </a:r>
          </a:p>
          <a:p>
            <a:pPr eaLnBrk="1" hangingPunct="1">
              <a:lnSpc>
                <a:spcPct val="120000"/>
              </a:lnSpc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Los resultados no se ven hasta que esté avanzado el proyecto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3400" b="1" dirty="0"/>
              <a:t>Ciclo de Vida de Desarrollo de Sistemas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51520" y="2417994"/>
            <a:ext cx="8064896" cy="400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ct val="60000"/>
              </a:spcBef>
            </a:pPr>
            <a:r>
              <a:rPr lang="es-ES_tradnl" sz="3200" dirty="0">
                <a:latin typeface="Arial" charset="0"/>
              </a:rPr>
              <a:t>“</a:t>
            </a:r>
            <a:r>
              <a:rPr lang="es-ES_tradnl" sz="3200" i="1" dirty="0">
                <a:latin typeface="Arial" charset="0"/>
              </a:rPr>
              <a:t>Un marco de referencia que contiene los procesos, las actividades y las tareas involucradas en el desarrollo, la explotación y el mantenimiento de un producto de software, abarcando la vida del sistema desde la definición de los requisitos hasta la finalización de su uso</a:t>
            </a:r>
            <a:r>
              <a:rPr lang="es-ES_tradnl" sz="3200" dirty="0">
                <a:latin typeface="Arial" charset="0"/>
              </a:rPr>
              <a:t>".</a:t>
            </a:r>
            <a:r>
              <a:rPr lang="es-ES" sz="3200" dirty="0">
                <a:latin typeface="Arial" charset="0"/>
              </a:rPr>
              <a:t>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915816" y="1651794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 dirty="0">
                <a:latin typeface="Arial" charset="0"/>
              </a:rPr>
              <a:t>ISO 12207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7452"/>
            <a:ext cx="7467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4000" b="1" dirty="0"/>
              <a:t>Objetivos del CVDS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las actividades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 llevarse a cabo en el desarrollo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Lograr congruencia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entre los proyectos de desarrollo al interior y exterior de la organización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puntos de control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y revisión administrativos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las actividades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 manera lógica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Controlar la calidad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del sistema</a:t>
            </a:r>
          </a:p>
        </p:txBody>
      </p:sp>
    </p:spTree>
    <p:extLst>
      <p:ext uri="{BB962C8B-B14F-4D97-AF65-F5344CB8AC3E}">
        <p14:creationId xmlns:p14="http://schemas.microsoft.com/office/powerpoint/2010/main" val="10428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3600" b="1" dirty="0"/>
              <a:t>PROCESO DEL SOFTWARE (SW)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709610"/>
            <a:ext cx="7467600" cy="4873752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s-AR" i="1" dirty="0"/>
          </a:p>
          <a:p>
            <a:pPr algn="ctr">
              <a:buNone/>
            </a:pPr>
            <a:r>
              <a:rPr lang="es-AR" sz="3100" i="1" dirty="0">
                <a:latin typeface="Arial" panose="020B0604020202020204" pitchFamily="34" charset="0"/>
                <a:cs typeface="Arial" panose="020B0604020202020204" pitchFamily="34" charset="0"/>
              </a:rPr>
              <a:t>“CONJUNTO DE ACTIVIDADES QUE CONDUCEN A LA CREACION DE UN PRODUCTO SOFTWARE”</a:t>
            </a:r>
          </a:p>
          <a:p>
            <a:pPr algn="ctr"/>
            <a:endParaRPr lang="es-AR" sz="3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s-AR" sz="3100" i="1" dirty="0">
                <a:latin typeface="Arial" panose="020B0604020202020204" pitchFamily="34" charset="0"/>
                <a:cs typeface="Arial" panose="020B0604020202020204" pitchFamily="34" charset="0"/>
              </a:rPr>
              <a:t>“Las actividades pueden comenzar de cero o ampliar y modificar los sistemas existentes y configurando e integrando SW comercial o componentes del sistema”</a:t>
            </a:r>
          </a:p>
          <a:p>
            <a:pPr algn="ctr">
              <a:buNone/>
            </a:pPr>
            <a:endParaRPr lang="es-AR" sz="3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s-AR" sz="3100" i="1" dirty="0">
                <a:latin typeface="Arial" panose="020B0604020202020204" pitchFamily="34" charset="0"/>
                <a:cs typeface="Arial" panose="020B0604020202020204" pitchFamily="34" charset="0"/>
              </a:rPr>
              <a:t>“Un Modelo del Proceso de SW es una </a:t>
            </a:r>
            <a:r>
              <a:rPr lang="es-AR" sz="3100" i="1" dirty="0" err="1">
                <a:latin typeface="Arial" panose="020B0604020202020204" pitchFamily="34" charset="0"/>
                <a:cs typeface="Arial" panose="020B0604020202020204" pitchFamily="34" charset="0"/>
              </a:rPr>
              <a:t>representacion</a:t>
            </a:r>
            <a:r>
              <a:rPr lang="es-AR" sz="3100" i="1" dirty="0">
                <a:latin typeface="Arial" panose="020B0604020202020204" pitchFamily="34" charset="0"/>
                <a:cs typeface="Arial" panose="020B0604020202020204" pitchFamily="34" charset="0"/>
              </a:rPr>
              <a:t> abstracta de un proceso del SW”</a:t>
            </a:r>
          </a:p>
          <a:p>
            <a:endParaRPr lang="es-AR" i="1" dirty="0"/>
          </a:p>
          <a:p>
            <a:endParaRPr lang="es-AR" i="1" dirty="0"/>
          </a:p>
          <a:p>
            <a:endParaRPr lang="es-AR" i="1" dirty="0"/>
          </a:p>
          <a:p>
            <a:pPr lvl="8"/>
            <a:r>
              <a:rPr lang="es-AR" i="1" dirty="0" err="1"/>
              <a:t>Ian</a:t>
            </a:r>
            <a:r>
              <a:rPr lang="es-AR" i="1" dirty="0"/>
              <a:t> </a:t>
            </a:r>
            <a:r>
              <a:rPr lang="es-AR" i="1" dirty="0" err="1"/>
              <a:t>Sommerville</a:t>
            </a:r>
            <a:endParaRPr lang="es-AR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000" b="1" dirty="0"/>
              <a:t>Modelos de proceso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u="sng" dirty="0">
                <a:solidFill>
                  <a:srgbClr val="0070C0"/>
                </a:solidFill>
              </a:rPr>
              <a:t>ALGUNAS ACTIVIDADES COMUNES </a:t>
            </a:r>
          </a:p>
          <a:p>
            <a:pPr>
              <a:buNone/>
            </a:pPr>
            <a:endParaRPr lang="es-AR" b="1" u="sng" dirty="0"/>
          </a:p>
          <a:p>
            <a:pPr>
              <a:buNone/>
            </a:pPr>
            <a:r>
              <a:rPr lang="es-AR" b="1" i="1" u="sng" dirty="0"/>
              <a:t>ESPECIFICACION DEL SOFTWARE</a:t>
            </a:r>
            <a:r>
              <a:rPr lang="es-AR" b="1" dirty="0"/>
              <a:t>: Definir funcionalidad del SW y restricciones en su operación</a:t>
            </a:r>
          </a:p>
          <a:p>
            <a:pPr>
              <a:buNone/>
            </a:pPr>
            <a:r>
              <a:rPr lang="es-AR" b="1" i="1" u="sng" dirty="0"/>
              <a:t>DISEÑO E </a:t>
            </a:r>
            <a:r>
              <a:rPr lang="es-AR" b="1" i="1" u="sng" dirty="0">
                <a:latin typeface="Times New Roman" pitchFamily="18" charset="0"/>
                <a:cs typeface="Times New Roman" pitchFamily="18" charset="0"/>
              </a:rPr>
              <a:t>IMPLEMENTACION</a:t>
            </a:r>
            <a:r>
              <a:rPr lang="es-AR" b="1" i="1" u="sng" dirty="0"/>
              <a:t>  DEL SW</a:t>
            </a:r>
            <a:r>
              <a:rPr lang="es-AR" b="1" dirty="0"/>
              <a:t>: Producir SW cumpliendo lo anterior</a:t>
            </a:r>
          </a:p>
          <a:p>
            <a:pPr>
              <a:buNone/>
            </a:pPr>
            <a:r>
              <a:rPr lang="es-AR" b="1" i="1" u="sng" dirty="0"/>
              <a:t>VALIDACION DEL SW</a:t>
            </a:r>
            <a:r>
              <a:rPr lang="es-AR" b="1" dirty="0"/>
              <a:t>: Asegurar que el SW hace lo que el cliente desea</a:t>
            </a:r>
          </a:p>
          <a:p>
            <a:pPr>
              <a:buNone/>
            </a:pPr>
            <a:r>
              <a:rPr lang="es-AR" b="1" i="1" u="sng" dirty="0"/>
              <a:t>EVOLUCION DEL SW</a:t>
            </a:r>
            <a:r>
              <a:rPr lang="es-AR" b="1" dirty="0"/>
              <a:t>: El SW debe crecer para cubrir nuevas necesidades</a:t>
            </a:r>
          </a:p>
          <a:p>
            <a:pPr>
              <a:buNone/>
            </a:pPr>
            <a:endParaRPr lang="es-A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064896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Modelos de procesos o de Desarrollo de 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75656"/>
            <a:ext cx="7910264" cy="4873752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s-ES" sz="3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Procesos Genéricos</a:t>
            </a:r>
          </a:p>
          <a:p>
            <a:pPr marL="514350" indent="-514350">
              <a:buNone/>
            </a:pPr>
            <a:endParaRPr lang="es-ES" sz="3600" i="1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rgbClr val="0070C0"/>
                </a:solidFill>
              </a:rPr>
              <a:t>Desarrollo Convencional o en Cascada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2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rgbClr val="0070C0"/>
                </a:solidFill>
              </a:rPr>
              <a:t>Desarrollo Evolutivo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2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rgbClr val="0070C0"/>
                </a:solidFill>
              </a:rPr>
              <a:t>Ingeniería del SW basada en Componentes</a:t>
            </a:r>
          </a:p>
          <a:p>
            <a:pPr eaLnBrk="1" hangingPunct="1">
              <a:buFont typeface="Wingdings" pitchFamily="2" charset="2"/>
              <a:buNone/>
            </a:pPr>
            <a:endParaRPr lang="es-ES" sz="4000" dirty="0"/>
          </a:p>
          <a:p>
            <a:pPr>
              <a:buFont typeface="Wingdings" pitchFamily="2" charset="2"/>
              <a:buChar char="v"/>
            </a:pPr>
            <a:endParaRPr lang="es-E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064896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Modelos de procesos o de Desarrollo de 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84784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3600" i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3600" i="1" u="sng" dirty="0">
                <a:solidFill>
                  <a:srgbClr val="FF0000"/>
                </a:solidFill>
              </a:rPr>
              <a:t>Iteración de Procesos</a:t>
            </a:r>
          </a:p>
          <a:p>
            <a:pPr>
              <a:buFont typeface="Wingdings" pitchFamily="2" charset="2"/>
              <a:buChar char="v"/>
            </a:pPr>
            <a:r>
              <a:rPr lang="es-ES" sz="3600" dirty="0">
                <a:solidFill>
                  <a:srgbClr val="0070C0"/>
                </a:solidFill>
              </a:rPr>
              <a:t>Entrega Incremental </a:t>
            </a:r>
          </a:p>
          <a:p>
            <a:pPr>
              <a:buFont typeface="Wingdings" pitchFamily="2" charset="2"/>
              <a:buChar char="v"/>
            </a:pPr>
            <a:r>
              <a:rPr lang="es-ES" sz="3600" dirty="0">
                <a:solidFill>
                  <a:srgbClr val="0070C0"/>
                </a:solidFill>
              </a:rPr>
              <a:t>Desarrollo en Espiral</a:t>
            </a:r>
          </a:p>
          <a:p>
            <a:pPr>
              <a:buFont typeface="Wingdings" pitchFamily="2" charset="2"/>
              <a:buChar char="v"/>
            </a:pPr>
            <a:endParaRPr lang="es-ES" sz="3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ES" sz="3600" i="1" u="sng" dirty="0">
                <a:solidFill>
                  <a:srgbClr val="FF0000"/>
                </a:solidFill>
              </a:rPr>
              <a:t>Modelo de Proceso Híbrido</a:t>
            </a:r>
          </a:p>
          <a:p>
            <a:pPr>
              <a:buFont typeface="Wingdings" pitchFamily="2" charset="2"/>
              <a:buChar char="v"/>
            </a:pPr>
            <a:r>
              <a:rPr lang="es-ES" sz="3600" dirty="0">
                <a:solidFill>
                  <a:srgbClr val="0070C0"/>
                </a:solidFill>
              </a:rPr>
              <a:t>RUP (</a:t>
            </a:r>
            <a:r>
              <a:rPr lang="es-ES" sz="3600" dirty="0" err="1">
                <a:solidFill>
                  <a:srgbClr val="0070C0"/>
                </a:solidFill>
              </a:rPr>
              <a:t>Rational</a:t>
            </a:r>
            <a:r>
              <a:rPr lang="es-ES" sz="3600" dirty="0">
                <a:solidFill>
                  <a:srgbClr val="0070C0"/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Unified</a:t>
            </a:r>
            <a:r>
              <a:rPr lang="es-ES" sz="3600" dirty="0">
                <a:solidFill>
                  <a:srgbClr val="0070C0"/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Proccess</a:t>
            </a:r>
            <a:r>
              <a:rPr lang="es-ES" sz="3600" dirty="0">
                <a:solidFill>
                  <a:srgbClr val="0070C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s-ES" sz="4000" dirty="0"/>
          </a:p>
          <a:p>
            <a:pPr>
              <a:buFont typeface="Wingdings" pitchFamily="2" charset="2"/>
              <a:buChar char="v"/>
            </a:pPr>
            <a:endParaRPr lang="es-E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s-ES" sz="96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Convencional, Tradicional o en Cascada</a:t>
            </a:r>
            <a:endParaRPr lang="es-AR" sz="9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9600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AR" sz="9600" dirty="0">
                <a:latin typeface="Arial" pitchFamily="34" charset="0"/>
                <a:cs typeface="Arial" pitchFamily="34" charset="0"/>
              </a:rPr>
              <a:t>“</a:t>
            </a:r>
            <a:r>
              <a:rPr lang="es-AR" sz="9600" b="1" i="1" dirty="0">
                <a:latin typeface="Arial" pitchFamily="34" charset="0"/>
                <a:cs typeface="Arial" pitchFamily="34" charset="0"/>
              </a:rPr>
              <a:t>Considera las actividades fundamentales del proceso y las representa como fases separadas  (especificación de requerimientos, diseño, implementación, pruebas, etc.)”</a:t>
            </a:r>
          </a:p>
          <a:p>
            <a:pPr algn="ctr">
              <a:buNone/>
            </a:pPr>
            <a:endParaRPr lang="es-ES" sz="9600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9600" b="1" i="1" dirty="0">
                <a:latin typeface="Arial" pitchFamily="34" charset="0"/>
                <a:cs typeface="Arial" pitchFamily="34" charset="0"/>
              </a:rPr>
              <a:t>Se utiliza cuando los requerimientos se comprenden bien y es improbable un cambio radical</a:t>
            </a:r>
          </a:p>
          <a:p>
            <a:pPr algn="ctr">
              <a:buNone/>
            </a:pPr>
            <a:endParaRPr lang="es-ES" sz="9600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9600" b="1" i="1" dirty="0">
                <a:latin typeface="Arial" pitchFamily="34" charset="0"/>
                <a:cs typeface="Arial" pitchFamily="34" charset="0"/>
              </a:rPr>
              <a:t>Este enfoque se sigue utilizando para el desarrollo de SW, particularmente cuando éste es parte de proyectos grandes de ingeniería de sistemas.</a:t>
            </a:r>
            <a:endParaRPr lang="es-AR" sz="9600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9600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r>
              <a:rPr lang="es-AR" sz="1000" b="1" i="1" dirty="0" err="1"/>
              <a:t>Ian</a:t>
            </a:r>
            <a:r>
              <a:rPr lang="es-AR" sz="1000" b="1" i="1" dirty="0"/>
              <a:t> </a:t>
            </a:r>
            <a:r>
              <a:rPr lang="es-AR" sz="1000" b="1" i="1" dirty="0" err="1"/>
              <a:t>Sommerville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341438"/>
            <a:ext cx="3889375" cy="33131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3200" b="1" dirty="0"/>
              <a:t>Desarrollo convencional,</a:t>
            </a:r>
            <a:br>
              <a:rPr lang="es-ES" sz="3200" b="1" dirty="0"/>
            </a:br>
            <a:r>
              <a:rPr lang="es-ES" sz="3200" b="1" dirty="0"/>
              <a:t>Tradicional o</a:t>
            </a:r>
            <a:br>
              <a:rPr lang="es-ES" sz="3200" b="1" dirty="0"/>
            </a:br>
            <a:r>
              <a:rPr lang="es-ES" sz="3200" b="1" dirty="0"/>
              <a:t>En Cascada</a:t>
            </a:r>
          </a:p>
        </p:txBody>
      </p:sp>
      <p:pic>
        <p:nvPicPr>
          <p:cNvPr id="14339" name="Picture 5" descr="Image1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3375"/>
            <a:ext cx="3773488" cy="633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</TotalTime>
  <Words>451</Words>
  <Application>Microsoft Office PowerPoint</Application>
  <PresentationFormat>Presentación en pantalla (4:3)</PresentationFormat>
  <Paragraphs>84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CICLO DE VIDA DE DESARROLLO DE SISTEMAS DE INFORMACIÓN              Parte 1</vt:lpstr>
      <vt:lpstr>Ciclo de Vida de Desarrollo de Sistemas</vt:lpstr>
      <vt:lpstr>Objetivos del CVDS</vt:lpstr>
      <vt:lpstr>PROCESO DEL SOFTWARE (SW)</vt:lpstr>
      <vt:lpstr>Modelos de proceso del software</vt:lpstr>
      <vt:lpstr>Modelos de procesos o de Desarrollo de Software</vt:lpstr>
      <vt:lpstr>Modelos de procesos o de Desarrollo de Software</vt:lpstr>
      <vt:lpstr>Modelos de procesos o de Desarrollo de Software</vt:lpstr>
      <vt:lpstr>Desarrollo convencional, Tradicional o En Cascada</vt:lpstr>
      <vt:lpstr>Desarrollo En Cascada ventajas y usos</vt:lpstr>
      <vt:lpstr>Desarrollo En Cascada ventajas y usos</vt:lpstr>
      <vt:lpstr>Desarrollo En Cascada Desventajas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SISTEMAS DE INFORMACIÓN Parte 2</dc:title>
  <dc:creator>Vitito</dc:creator>
  <cp:lastModifiedBy>Víctor Hugo Quintana</cp:lastModifiedBy>
  <cp:revision>12</cp:revision>
  <dcterms:created xsi:type="dcterms:W3CDTF">2010-05-10T12:02:02Z</dcterms:created>
  <dcterms:modified xsi:type="dcterms:W3CDTF">2020-04-14T17:48:45Z</dcterms:modified>
</cp:coreProperties>
</file>