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72" r:id="rId3"/>
    <p:sldId id="273" r:id="rId4"/>
    <p:sldId id="274" r:id="rId5"/>
    <p:sldId id="275" r:id="rId6"/>
    <p:sldId id="271" r:id="rId7"/>
    <p:sldId id="277" r:id="rId8"/>
    <p:sldId id="278" r:id="rId9"/>
    <p:sldId id="290" r:id="rId10"/>
    <p:sldId id="279" r:id="rId11"/>
    <p:sldId id="280" r:id="rId12"/>
    <p:sldId id="281" r:id="rId13"/>
    <p:sldId id="282" r:id="rId14"/>
    <p:sldId id="258" r:id="rId15"/>
    <p:sldId id="286" r:id="rId16"/>
    <p:sldId id="288" r:id="rId17"/>
    <p:sldId id="285" r:id="rId18"/>
    <p:sldId id="289" r:id="rId19"/>
    <p:sldId id="283" r:id="rId20"/>
    <p:sldId id="287" r:id="rId21"/>
    <p:sldId id="284" r:id="rId2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3412C229-83B9-4154-9AA3-886E17A13467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A68C5DE-BF74-4C1C-8557-CCE553DAA7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C229-83B9-4154-9AA3-886E17A13467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C5DE-BF74-4C1C-8557-CCE553DAA7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C229-83B9-4154-9AA3-886E17A13467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C5DE-BF74-4C1C-8557-CCE553DAA7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12C229-83B9-4154-9AA3-886E17A13467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68C5DE-BF74-4C1C-8557-CCE553DAA74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3412C229-83B9-4154-9AA3-886E17A13467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A68C5DE-BF74-4C1C-8557-CCE553DAA7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C229-83B9-4154-9AA3-886E17A13467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C5DE-BF74-4C1C-8557-CCE553DAA74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C229-83B9-4154-9AA3-886E17A13467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C5DE-BF74-4C1C-8557-CCE553DAA74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12C229-83B9-4154-9AA3-886E17A13467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68C5DE-BF74-4C1C-8557-CCE553DAA74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2C229-83B9-4154-9AA3-886E17A13467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8C5DE-BF74-4C1C-8557-CCE553DAA7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3412C229-83B9-4154-9AA3-886E17A13467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A68C5DE-BF74-4C1C-8557-CCE553DAA74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3412C229-83B9-4154-9AA3-886E17A13467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A68C5DE-BF74-4C1C-8557-CCE553DAA74D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412C229-83B9-4154-9AA3-886E17A13467}" type="datetimeFigureOut">
              <a:rPr lang="es-AR" smtClean="0"/>
              <a:pPr/>
              <a:t>14/04/2020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A68C5DE-BF74-4C1C-8557-CCE553DAA74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688" y="4005064"/>
            <a:ext cx="6984776" cy="1470025"/>
          </a:xfrm>
        </p:spPr>
        <p:txBody>
          <a:bodyPr>
            <a:noAutofit/>
          </a:bodyPr>
          <a:lstStyle/>
          <a:p>
            <a:pPr algn="ctr"/>
            <a:r>
              <a:rPr lang="es-ES" sz="4000" dirty="0"/>
              <a:t>CICLO DE VIDA DE DESARROLLO DE SISTEMAS DE INFORMACIÓN </a:t>
            </a:r>
            <a:br>
              <a:rPr lang="es-ES" sz="6000" dirty="0"/>
            </a:br>
            <a:r>
              <a:rPr lang="es-ES" sz="6000" dirty="0"/>
              <a:t>            </a:t>
            </a:r>
            <a:r>
              <a:rPr lang="es-ES" sz="2800" dirty="0"/>
              <a:t>Parte 2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220072" y="587727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Ian</a:t>
            </a:r>
            <a:r>
              <a:rPr lang="es-ES" dirty="0"/>
              <a:t> </a:t>
            </a:r>
            <a:r>
              <a:rPr lang="es-ES" dirty="0" err="1"/>
              <a:t>Sommerville</a:t>
            </a:r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3993" y="260648"/>
            <a:ext cx="7467600" cy="1647056"/>
          </a:xfrm>
        </p:spPr>
        <p:txBody>
          <a:bodyPr>
            <a:noAutofit/>
          </a:bodyPr>
          <a:lstStyle/>
          <a:p>
            <a:pPr algn="ctr" eaLnBrk="1" hangingPunct="1"/>
            <a:br>
              <a:rPr lang="es-ES" sz="4000" b="1" dirty="0"/>
            </a:br>
            <a:r>
              <a:rPr lang="es-ES" sz="4000" b="1" dirty="0" err="1">
                <a:solidFill>
                  <a:srgbClr val="0070C0"/>
                </a:solidFill>
              </a:rPr>
              <a:t>Ingenieria</a:t>
            </a:r>
            <a:r>
              <a:rPr lang="es-ES" sz="4000" b="1" dirty="0">
                <a:solidFill>
                  <a:srgbClr val="0070C0"/>
                </a:solidFill>
              </a:rPr>
              <a:t> del SW basada en componentes</a:t>
            </a:r>
            <a:br>
              <a:rPr lang="es-ES" sz="4000" b="1" dirty="0"/>
            </a:br>
            <a:r>
              <a:rPr lang="es-ES" sz="3200" b="1" dirty="0">
                <a:solidFill>
                  <a:srgbClr val="FF0000"/>
                </a:solidFill>
              </a:rPr>
              <a:t>ventajas y usos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83993" y="1992882"/>
            <a:ext cx="7467600" cy="487375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es-ES" sz="30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s-ES" sz="4100" dirty="0">
                <a:latin typeface="Arial" panose="020B0604020202020204" pitchFamily="34" charset="0"/>
                <a:cs typeface="Arial" panose="020B0604020202020204" pitchFamily="34" charset="0"/>
              </a:rPr>
              <a:t>Reduce la cantidad de SW a desarrollar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s-ES" sz="4100" dirty="0">
                <a:latin typeface="Arial" panose="020B0604020202020204" pitchFamily="34" charset="0"/>
                <a:cs typeface="Arial" panose="020B0604020202020204" pitchFamily="34" charset="0"/>
              </a:rPr>
              <a:t>Disminuye los costos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s-ES" sz="4100" dirty="0">
                <a:latin typeface="Arial" panose="020B0604020202020204" pitchFamily="34" charset="0"/>
                <a:cs typeface="Arial" panose="020B0604020202020204" pitchFamily="34" charset="0"/>
              </a:rPr>
              <a:t>Minimiza los riesgos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s-ES" sz="4100" dirty="0">
                <a:latin typeface="Arial" panose="020B0604020202020204" pitchFamily="34" charset="0"/>
                <a:cs typeface="Arial" panose="020B0604020202020204" pitchFamily="34" charset="0"/>
              </a:rPr>
              <a:t>Permite una entrega rápida del SW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s-ES" sz="4100" dirty="0">
                <a:latin typeface="Arial" panose="020B0604020202020204" pitchFamily="34" charset="0"/>
                <a:cs typeface="Arial" panose="020B0604020202020204" pitchFamily="34" charset="0"/>
              </a:rPr>
              <a:t>Se utiliza en la integración de servicios web de una serie de proveedores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es-ES" sz="3000" dirty="0"/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es-ES" sz="2800" dirty="0"/>
          </a:p>
          <a:p>
            <a:pPr lvl="8">
              <a:lnSpc>
                <a:spcPct val="120000"/>
              </a:lnSpc>
              <a:buNone/>
            </a:pPr>
            <a:endParaRPr lang="es-ES" sz="1800" dirty="0"/>
          </a:p>
          <a:p>
            <a:pPr lvl="8">
              <a:lnSpc>
                <a:spcPct val="120000"/>
              </a:lnSpc>
              <a:buNone/>
            </a:pPr>
            <a:r>
              <a:rPr lang="es-ES" sz="1800" dirty="0"/>
              <a:t>					</a:t>
            </a:r>
            <a:r>
              <a:rPr lang="es-ES" sz="1800" dirty="0" err="1"/>
              <a:t>Ian</a:t>
            </a:r>
            <a:r>
              <a:rPr lang="es-ES" sz="1800" dirty="0"/>
              <a:t> </a:t>
            </a:r>
            <a:r>
              <a:rPr lang="es-ES" sz="1800" dirty="0" err="1"/>
              <a:t>Sommerville</a:t>
            </a:r>
            <a:endParaRPr lang="es-E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931224" cy="1642194"/>
          </a:xfrm>
        </p:spPr>
        <p:txBody>
          <a:bodyPr>
            <a:noAutofit/>
          </a:bodyPr>
          <a:lstStyle/>
          <a:p>
            <a:pPr algn="ctr"/>
            <a:r>
              <a:rPr lang="es-ES" sz="4000" b="1" dirty="0" err="1">
                <a:solidFill>
                  <a:srgbClr val="0070C0"/>
                </a:solidFill>
              </a:rPr>
              <a:t>Ingenieria</a:t>
            </a:r>
            <a:r>
              <a:rPr lang="es-ES" sz="4000" b="1" dirty="0">
                <a:solidFill>
                  <a:srgbClr val="0070C0"/>
                </a:solidFill>
              </a:rPr>
              <a:t> del SW basada en componentes </a:t>
            </a:r>
            <a:br>
              <a:rPr lang="es-ES" sz="4000" b="1" dirty="0"/>
            </a:br>
            <a:r>
              <a:rPr lang="es-ES" sz="3200" b="1" dirty="0">
                <a:solidFill>
                  <a:srgbClr val="FF0000"/>
                </a:solidFill>
              </a:rPr>
              <a:t>Desventajas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9012" y="2531413"/>
            <a:ext cx="7467600" cy="403244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s-ES" sz="3200" dirty="0">
                <a:latin typeface="Arial" pitchFamily="34" charset="0"/>
                <a:cs typeface="Arial" pitchFamily="34" charset="0"/>
              </a:rPr>
              <a:t>El Proceso a veces no cumple acabadamente con los requerimientos del usuario</a:t>
            </a:r>
          </a:p>
          <a:p>
            <a:pPr eaLnBrk="1" hangingPunct="1">
              <a:lnSpc>
                <a:spcPct val="120000"/>
              </a:lnSpc>
            </a:pPr>
            <a:r>
              <a:rPr lang="es-ES" sz="3200" dirty="0">
                <a:latin typeface="Arial" pitchFamily="34" charset="0"/>
                <a:cs typeface="Arial" pitchFamily="34" charset="0"/>
              </a:rPr>
              <a:t>Se pierde parte del control sobre la evolución del sistema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556792"/>
            <a:ext cx="7467600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b="1" dirty="0" err="1">
                <a:solidFill>
                  <a:srgbClr val="00B0F0"/>
                </a:solidFill>
              </a:rPr>
              <a:t>Iteracion</a:t>
            </a:r>
            <a:r>
              <a:rPr lang="es-AR" sz="4000" b="1" dirty="0">
                <a:solidFill>
                  <a:srgbClr val="00B0F0"/>
                </a:solidFill>
              </a:rPr>
              <a:t> de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95536" y="2060848"/>
            <a:ext cx="8064896" cy="5544616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s-AR" sz="3200" b="1" i="1" dirty="0"/>
          </a:p>
          <a:p>
            <a:pPr algn="ctr">
              <a:buNone/>
            </a:pPr>
            <a:r>
              <a:rPr lang="es-AR" b="1" i="1" dirty="0">
                <a:latin typeface="Arial" pitchFamily="34" charset="0"/>
                <a:cs typeface="Arial" pitchFamily="34" charset="0"/>
              </a:rPr>
              <a:t>El proceso de SW no es un proceso único; más bien, las actividades del proceso se repiten regularmente conforme el sistema se rehace en respuesta a peticiones de cambios.</a:t>
            </a:r>
          </a:p>
          <a:p>
            <a:pPr algn="ctr">
              <a:buNone/>
            </a:pPr>
            <a:endParaRPr lang="es-ES" b="1" i="1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" b="1" i="1" dirty="0">
                <a:latin typeface="Arial" pitchFamily="34" charset="0"/>
                <a:cs typeface="Arial" pitchFamily="34" charset="0"/>
              </a:rPr>
              <a:t>La esencia de los procesos iterativos es que la especificación se desarrolla junto con el SW y que no existe una especificación completa del sistema hasta que el incremento final se especifica.</a:t>
            </a:r>
            <a:endParaRPr lang="es-AR" b="1" i="1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s-AR" b="1" i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67544" y="332656"/>
            <a:ext cx="8064896" cy="11430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000" b="1" i="0" u="none" strike="noStrike" kern="1200" cap="small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Modelos de procesos o de Desarrollo de Software</a:t>
            </a:r>
            <a:endParaRPr kumimoji="0" lang="es-ES" sz="4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7467600" cy="652934"/>
          </a:xfrm>
        </p:spPr>
        <p:txBody>
          <a:bodyPr>
            <a:normAutofit fontScale="90000"/>
          </a:bodyPr>
          <a:lstStyle/>
          <a:p>
            <a:pPr algn="ctr"/>
            <a:r>
              <a:rPr lang="es-AR" sz="4000" b="1" dirty="0" err="1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Iteracion</a:t>
            </a:r>
            <a:r>
              <a:rPr lang="es-AR" sz="40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de procesos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7467600" cy="554461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s-AR" sz="3200" b="1" u="sng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Tipos</a:t>
            </a:r>
          </a:p>
          <a:p>
            <a:pPr algn="ctr">
              <a:buNone/>
            </a:pPr>
            <a:endParaRPr lang="es-AR" b="1" i="1" dirty="0"/>
          </a:p>
          <a:p>
            <a:pPr algn="just">
              <a:buNone/>
            </a:pPr>
            <a:r>
              <a:rPr lang="es-AR" sz="3000" b="1" u="sng" dirty="0">
                <a:latin typeface="Arial" pitchFamily="34" charset="0"/>
                <a:cs typeface="Arial" pitchFamily="34" charset="0"/>
              </a:rPr>
              <a:t>Entrega Incremental: </a:t>
            </a:r>
            <a:r>
              <a:rPr lang="es-AR" sz="3000" dirty="0">
                <a:latin typeface="Arial" pitchFamily="34" charset="0"/>
                <a:cs typeface="Arial" pitchFamily="34" charset="0"/>
              </a:rPr>
              <a:t>La </a:t>
            </a:r>
            <a:r>
              <a:rPr lang="es-AR" sz="3000" dirty="0" err="1">
                <a:latin typeface="Arial" pitchFamily="34" charset="0"/>
                <a:cs typeface="Arial" pitchFamily="34" charset="0"/>
              </a:rPr>
              <a:t>especificacón</a:t>
            </a:r>
            <a:r>
              <a:rPr lang="es-AR" sz="3000" dirty="0">
                <a:latin typeface="Arial" pitchFamily="34" charset="0"/>
                <a:cs typeface="Arial" pitchFamily="34" charset="0"/>
              </a:rPr>
              <a:t>, el diseño y la implementación del SW se dividen en una serie de incrementos, los cuales se desarrollan por turnos.</a:t>
            </a:r>
          </a:p>
          <a:p>
            <a:pPr algn="ctr">
              <a:buNone/>
            </a:pPr>
            <a:endParaRPr lang="es-AR" sz="3000" dirty="0">
              <a:latin typeface="Arial" pitchFamily="34" charset="0"/>
              <a:cs typeface="Arial" pitchFamily="34" charset="0"/>
            </a:endParaRPr>
          </a:p>
          <a:p>
            <a:pPr algn="just">
              <a:buNone/>
            </a:pPr>
            <a:r>
              <a:rPr lang="es-AR" sz="3000" b="1" u="sng" dirty="0">
                <a:latin typeface="Arial" pitchFamily="34" charset="0"/>
                <a:cs typeface="Arial" pitchFamily="34" charset="0"/>
              </a:rPr>
              <a:t>Desarrollo en Espiral: </a:t>
            </a:r>
            <a:r>
              <a:rPr lang="es-AR" sz="3000" dirty="0">
                <a:latin typeface="Arial" pitchFamily="34" charset="0"/>
                <a:cs typeface="Arial" pitchFamily="34" charset="0"/>
              </a:rPr>
              <a:t>el desarrollo gira en espiral hacia fuera, empezando con un esbozo inicial y terminando con el desarrollo final del mismo</a:t>
            </a:r>
          </a:p>
          <a:p>
            <a:pPr algn="just">
              <a:buNone/>
            </a:pPr>
            <a:r>
              <a:rPr lang="es-AR" sz="3000" dirty="0">
                <a:latin typeface="Arial" pitchFamily="34" charset="0"/>
                <a:cs typeface="Arial" pitchFamily="34" charset="0"/>
              </a:rPr>
              <a:t>												</a:t>
            </a:r>
            <a:r>
              <a:rPr lang="es-AR" sz="2800" dirty="0"/>
              <a:t>		</a:t>
            </a:r>
            <a:r>
              <a:rPr lang="es-AR" sz="1100" dirty="0" err="1"/>
              <a:t>Ian</a:t>
            </a:r>
            <a:r>
              <a:rPr lang="es-AR" sz="1100" dirty="0"/>
              <a:t> </a:t>
            </a:r>
            <a:r>
              <a:rPr lang="es-AR" sz="1100" dirty="0" err="1"/>
              <a:t>Sommerville</a:t>
            </a:r>
            <a:endParaRPr lang="es-AR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sz="3600" b="1" dirty="0">
                <a:solidFill>
                  <a:srgbClr val="00B0F0"/>
                </a:solidFill>
              </a:rPr>
              <a:t>Fases de la entrega incremental</a:t>
            </a:r>
          </a:p>
        </p:txBody>
      </p:sp>
      <p:sp>
        <p:nvSpPr>
          <p:cNvPr id="4" name="3 Rectángulo redondeado"/>
          <p:cNvSpPr/>
          <p:nvPr/>
        </p:nvSpPr>
        <p:spPr>
          <a:xfrm>
            <a:off x="539552" y="1988840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" pitchFamily="34" charset="0"/>
                <a:cs typeface="Arial" pitchFamily="34" charset="0"/>
              </a:rPr>
              <a:t>Definir esbozo de requerimientos</a:t>
            </a:r>
            <a:endParaRPr lang="es-A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2915816" y="1988840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" pitchFamily="34" charset="0"/>
                <a:cs typeface="Arial" pitchFamily="34" charset="0"/>
              </a:rPr>
              <a:t>Asignar  requerimientos a los incrementos</a:t>
            </a:r>
            <a:endParaRPr lang="es-A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5220072" y="1988840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" pitchFamily="34" charset="0"/>
                <a:cs typeface="Arial" pitchFamily="34" charset="0"/>
              </a:rPr>
              <a:t>Diseñar la arquitectura del sistema</a:t>
            </a:r>
            <a:endParaRPr lang="es-A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611560" y="3356992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" pitchFamily="34" charset="0"/>
                <a:cs typeface="Arial" pitchFamily="34" charset="0"/>
              </a:rPr>
              <a:t>Desarrollar incrementos del sistema</a:t>
            </a:r>
            <a:endParaRPr lang="es-A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2699792" y="3356992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" pitchFamily="34" charset="0"/>
                <a:cs typeface="Arial" pitchFamily="34" charset="0"/>
              </a:rPr>
              <a:t>Validar incrementos</a:t>
            </a:r>
            <a:endParaRPr lang="es-A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860032" y="3356992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" pitchFamily="34" charset="0"/>
                <a:cs typeface="Arial" pitchFamily="34" charset="0"/>
              </a:rPr>
              <a:t>Integrar incrementos</a:t>
            </a:r>
            <a:endParaRPr lang="es-AR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6876256" y="3356992"/>
            <a:ext cx="1728192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latin typeface="Arial" pitchFamily="34" charset="0"/>
                <a:cs typeface="Arial" pitchFamily="34" charset="0"/>
              </a:rPr>
              <a:t>Validar sistema</a:t>
            </a:r>
            <a:endParaRPr lang="es-AR" sz="12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12 Conector recto de flecha"/>
          <p:cNvCxnSpPr>
            <a:stCxn id="11" idx="2"/>
          </p:cNvCxnSpPr>
          <p:nvPr/>
        </p:nvCxnSpPr>
        <p:spPr>
          <a:xfrm rot="5400000">
            <a:off x="7308304" y="4293096"/>
            <a:ext cx="86409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308304" y="4797152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Sistema </a:t>
            </a:r>
          </a:p>
          <a:p>
            <a:pPr algn="ctr"/>
            <a:r>
              <a:rPr lang="es-ES" dirty="0"/>
              <a:t>Final</a:t>
            </a:r>
            <a:endParaRPr lang="es-AR" dirty="0"/>
          </a:p>
        </p:txBody>
      </p:sp>
      <p:cxnSp>
        <p:nvCxnSpPr>
          <p:cNvPr id="16" name="15 Conector recto de flecha"/>
          <p:cNvCxnSpPr>
            <a:stCxn id="4" idx="3"/>
            <a:endCxn id="6" idx="1"/>
          </p:cNvCxnSpPr>
          <p:nvPr/>
        </p:nvCxnSpPr>
        <p:spPr>
          <a:xfrm>
            <a:off x="2267744" y="2240868"/>
            <a:ext cx="64807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6" idx="3"/>
            <a:endCxn id="7" idx="1"/>
          </p:cNvCxnSpPr>
          <p:nvPr/>
        </p:nvCxnSpPr>
        <p:spPr>
          <a:xfrm>
            <a:off x="4644008" y="2240868"/>
            <a:ext cx="57606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>
            <a:stCxn id="8" idx="3"/>
            <a:endCxn id="9" idx="1"/>
          </p:cNvCxnSpPr>
          <p:nvPr/>
        </p:nvCxnSpPr>
        <p:spPr>
          <a:xfrm>
            <a:off x="2339752" y="3609020"/>
            <a:ext cx="36004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stCxn id="9" idx="3"/>
            <a:endCxn id="10" idx="1"/>
          </p:cNvCxnSpPr>
          <p:nvPr/>
        </p:nvCxnSpPr>
        <p:spPr>
          <a:xfrm>
            <a:off x="4427984" y="3609020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0" idx="3"/>
            <a:endCxn id="11" idx="1"/>
          </p:cNvCxnSpPr>
          <p:nvPr/>
        </p:nvCxnSpPr>
        <p:spPr>
          <a:xfrm>
            <a:off x="6588224" y="3609020"/>
            <a:ext cx="2880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>
            <a:stCxn id="7" idx="2"/>
          </p:cNvCxnSpPr>
          <p:nvPr/>
        </p:nvCxnSpPr>
        <p:spPr>
          <a:xfrm rot="5400000">
            <a:off x="5904148" y="2672916"/>
            <a:ext cx="360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rot="10800000" flipV="1">
            <a:off x="1475656" y="2852936"/>
            <a:ext cx="4608512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endCxn id="8" idx="0"/>
          </p:cNvCxnSpPr>
          <p:nvPr/>
        </p:nvCxnSpPr>
        <p:spPr>
          <a:xfrm rot="5400000">
            <a:off x="1259632" y="3140968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10" idx="2"/>
          </p:cNvCxnSpPr>
          <p:nvPr/>
        </p:nvCxnSpPr>
        <p:spPr>
          <a:xfrm rot="5400000">
            <a:off x="5508104" y="4077072"/>
            <a:ext cx="4320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/>
          <p:cNvCxnSpPr/>
          <p:nvPr/>
        </p:nvCxnSpPr>
        <p:spPr>
          <a:xfrm rot="10800000">
            <a:off x="1475656" y="4293096"/>
            <a:ext cx="4248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 de flecha"/>
          <p:cNvCxnSpPr>
            <a:endCxn id="8" idx="2"/>
          </p:cNvCxnSpPr>
          <p:nvPr/>
        </p:nvCxnSpPr>
        <p:spPr>
          <a:xfrm rot="5400000" flipH="1" flipV="1">
            <a:off x="1259632" y="4077072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sz="3600" b="1" dirty="0">
                <a:solidFill>
                  <a:srgbClr val="00B0F0"/>
                </a:solidFill>
              </a:rPr>
              <a:t> ventajas de la entrega incremental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95536" y="1556792"/>
            <a:ext cx="813690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dirty="0"/>
              <a:t> </a:t>
            </a:r>
            <a:r>
              <a:rPr lang="es-ES" sz="3600" dirty="0">
                <a:latin typeface="Arial" pitchFamily="34" charset="0"/>
                <a:cs typeface="Arial" pitchFamily="34" charset="0"/>
              </a:rPr>
              <a:t>Los clientes no tienen que esperar hasta que el sistema completo se entregue para sacar provecho de el. </a:t>
            </a:r>
          </a:p>
          <a:p>
            <a:pPr>
              <a:buFont typeface="Wingdings" pitchFamily="2" charset="2"/>
              <a:buChar char="Ø"/>
            </a:pPr>
            <a:endParaRPr lang="es-ES" sz="3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ES" sz="3600" dirty="0">
                <a:latin typeface="Arial" pitchFamily="34" charset="0"/>
                <a:cs typeface="Arial" pitchFamily="34" charset="0"/>
              </a:rPr>
              <a:t> Los clientes pueden utilizar los incrementos iniciales como prototipos y obtener experiencia sobre los requerimientos de los incrementos posteriores del sistema.</a:t>
            </a:r>
          </a:p>
          <a:p>
            <a:pPr>
              <a:buFont typeface="Wingdings" pitchFamily="2" charset="2"/>
              <a:buChar char="Ø"/>
            </a:pPr>
            <a:endParaRPr lang="es-AR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sz="3600" b="1" dirty="0">
                <a:solidFill>
                  <a:srgbClr val="00B0F0"/>
                </a:solidFill>
              </a:rPr>
              <a:t> ventajas de la entrega incremental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395536" y="1556792"/>
            <a:ext cx="81369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s-ES" sz="3600" dirty="0">
                <a:latin typeface="Arial" pitchFamily="34" charset="0"/>
                <a:cs typeface="Arial" pitchFamily="34" charset="0"/>
              </a:rPr>
              <a:t>Existe un bajo riesgo de un fallo total del proyecto.</a:t>
            </a:r>
          </a:p>
          <a:p>
            <a:pPr>
              <a:buFont typeface="Wingdings" pitchFamily="2" charset="2"/>
              <a:buChar char="Ø"/>
            </a:pPr>
            <a:endParaRPr lang="es-ES" sz="3600" dirty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ES" sz="3600" dirty="0">
                <a:latin typeface="Arial" pitchFamily="34" charset="0"/>
                <a:cs typeface="Arial" pitchFamily="34" charset="0"/>
              </a:rPr>
              <a:t> Puesto que los servicios de más alta prioridad se entregan primero, y los incrementos posteriores se integran a ellos, es inevitable que los servicios más importantes del sistema sean a los que se le hagan más pruebas.</a:t>
            </a:r>
            <a:endParaRPr lang="es-AR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77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sz="3600" b="1" dirty="0">
                <a:solidFill>
                  <a:srgbClr val="00B0F0"/>
                </a:solidFill>
              </a:rPr>
              <a:t>Fases del desarrollo en espiral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9512" y="1600200"/>
            <a:ext cx="7992888" cy="5257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ES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Definición de Objetivos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Identificar las restricciones del proceso y del producto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Trazar un plan detallado de gestión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Identificar los riesgos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Planear estrategias alternativas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es-ES" sz="3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ES" sz="3500" b="1" u="sng" dirty="0">
                <a:latin typeface="Arial" panose="020B0604020202020204" pitchFamily="34" charset="0"/>
                <a:cs typeface="Arial" panose="020B0604020202020204" pitchFamily="34" charset="0"/>
              </a:rPr>
              <a:t>Evaluación y reducción de riesgos 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Análisis detallado de cada riesgo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s-ES" sz="3500" dirty="0">
                <a:latin typeface="Arial" panose="020B0604020202020204" pitchFamily="34" charset="0"/>
                <a:cs typeface="Arial" panose="020B0604020202020204" pitchFamily="34" charset="0"/>
              </a:rPr>
              <a:t>Pasos para reducir los riesgos identificados</a:t>
            </a:r>
          </a:p>
          <a:p>
            <a:pPr lvl="8">
              <a:lnSpc>
                <a:spcPct val="90000"/>
              </a:lnSpc>
              <a:buNone/>
            </a:pPr>
            <a:r>
              <a:rPr lang="es-ES" sz="1300" dirty="0"/>
              <a:t>											</a:t>
            </a:r>
            <a:r>
              <a:rPr lang="es-ES" sz="1300" dirty="0" err="1"/>
              <a:t>Ian</a:t>
            </a:r>
            <a:r>
              <a:rPr lang="es-ES" sz="1300" dirty="0"/>
              <a:t> </a:t>
            </a:r>
            <a:r>
              <a:rPr lang="es-ES" sz="1300" dirty="0" err="1"/>
              <a:t>Sommerville</a:t>
            </a:r>
            <a:endParaRPr lang="es-ES" sz="13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7467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sz="3600" b="1" dirty="0">
                <a:solidFill>
                  <a:srgbClr val="00B0F0"/>
                </a:solidFill>
              </a:rPr>
              <a:t>Fases del desarrollo en espiral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32892" y="1772816"/>
            <a:ext cx="8136904" cy="5257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ES" sz="3900" b="1" u="sng" dirty="0">
                <a:latin typeface="Arial" panose="020B0604020202020204" pitchFamily="34" charset="0"/>
                <a:cs typeface="Arial" panose="020B0604020202020204" pitchFamily="34" charset="0"/>
              </a:rPr>
              <a:t>Desarrollo y Validación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s-ES" sz="3900" dirty="0">
                <a:latin typeface="Arial" panose="020B0604020202020204" pitchFamily="34" charset="0"/>
                <a:cs typeface="Arial" panose="020B0604020202020204" pitchFamily="34" charset="0"/>
              </a:rPr>
              <a:t>Elección de un modelo para el desarrollo del sistema (</a:t>
            </a:r>
            <a:r>
              <a:rPr lang="es-ES" sz="3900" dirty="0" err="1">
                <a:latin typeface="Arial" panose="020B0604020202020204" pitchFamily="34" charset="0"/>
                <a:cs typeface="Arial" panose="020B0604020202020204" pitchFamily="34" charset="0"/>
              </a:rPr>
              <a:t>p.ej</a:t>
            </a:r>
            <a:r>
              <a:rPr lang="es-ES" sz="3900" dirty="0">
                <a:latin typeface="Arial" panose="020B0604020202020204" pitchFamily="34" charset="0"/>
                <a:cs typeface="Arial" panose="020B0604020202020204" pitchFamily="34" charset="0"/>
              </a:rPr>
              <a:t>: riesgos en la interfaz &gt;&gt; construcción de prototipos evolutivos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es-ES" sz="3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s-ES" sz="3900" b="1" u="sng" dirty="0">
                <a:latin typeface="Arial" panose="020B0604020202020204" pitchFamily="34" charset="0"/>
                <a:cs typeface="Arial" panose="020B0604020202020204" pitchFamily="34" charset="0"/>
              </a:rPr>
              <a:t>Planificación</a:t>
            </a: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s-ES" sz="3900" dirty="0">
                <a:latin typeface="Arial" panose="020B0604020202020204" pitchFamily="34" charset="0"/>
                <a:cs typeface="Arial" panose="020B0604020202020204" pitchFamily="34" charset="0"/>
              </a:rPr>
              <a:t>Revisión del proyecto y se decide continuar o no con un ciclo posterior de la espiral</a:t>
            </a:r>
          </a:p>
          <a:p>
            <a:pPr lvl="8">
              <a:lnSpc>
                <a:spcPct val="90000"/>
              </a:lnSpc>
              <a:buNone/>
            </a:pPr>
            <a:r>
              <a:rPr lang="es-ES" sz="36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ES" sz="1300" dirty="0"/>
              <a:t>									</a:t>
            </a:r>
            <a:r>
              <a:rPr lang="es-ES" sz="1300" dirty="0" err="1"/>
              <a:t>Ian</a:t>
            </a:r>
            <a:r>
              <a:rPr lang="es-ES" sz="1300" dirty="0"/>
              <a:t> </a:t>
            </a:r>
            <a:r>
              <a:rPr lang="es-ES" sz="1300" dirty="0" err="1"/>
              <a:t>Sommerville</a:t>
            </a:r>
            <a:endParaRPr lang="es-ES" sz="1300" dirty="0"/>
          </a:p>
        </p:txBody>
      </p:sp>
    </p:spTree>
    <p:extLst>
      <p:ext uri="{BB962C8B-B14F-4D97-AF65-F5344CB8AC3E}">
        <p14:creationId xmlns:p14="http://schemas.microsoft.com/office/powerpoint/2010/main" val="150274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 descr="cvida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564904"/>
            <a:ext cx="4681538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07505" y="1916832"/>
            <a:ext cx="36004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s-ES" sz="2400" dirty="0">
                <a:latin typeface="Arial" charset="0"/>
              </a:rPr>
              <a:t>Cada ciclo en la espiral representa una fase del proceso SW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s-ES" sz="2400" dirty="0">
                <a:latin typeface="Arial" charset="0"/>
              </a:rPr>
              <a:t>Es una mejora y generalización  al </a:t>
            </a:r>
            <a:r>
              <a:rPr lang="es-ES" sz="2400" dirty="0" err="1">
                <a:latin typeface="Arial" charset="0"/>
              </a:rPr>
              <a:t>prototipado</a:t>
            </a:r>
            <a:r>
              <a:rPr lang="es-ES" sz="2400" dirty="0">
                <a:latin typeface="Arial" charset="0"/>
              </a:rPr>
              <a:t>.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s-ES" sz="2400" dirty="0">
                <a:latin typeface="Arial" charset="0"/>
              </a:rPr>
              <a:t>Se considera como una sucesión de prototipos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s-ES" sz="2400" dirty="0">
                <a:latin typeface="Arial" charset="0"/>
              </a:rPr>
              <a:t>El cliente es la fuente natural de </a:t>
            </a:r>
            <a:r>
              <a:rPr lang="es-ES" sz="2400" dirty="0" err="1">
                <a:latin typeface="Arial" charset="0"/>
              </a:rPr>
              <a:t>incertidum-bres</a:t>
            </a:r>
            <a:endParaRPr lang="es-ES" sz="2400" dirty="0">
              <a:latin typeface="Arial" charset="0"/>
            </a:endParaRPr>
          </a:p>
          <a:p>
            <a:pPr>
              <a:spcBef>
                <a:spcPct val="50000"/>
              </a:spcBef>
              <a:buFontTx/>
              <a:buChar char="-"/>
            </a:pPr>
            <a:endParaRPr lang="es-ES" sz="2200" dirty="0">
              <a:latin typeface="Arial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467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sz="3600" b="1" dirty="0">
                <a:solidFill>
                  <a:srgbClr val="00B0F0"/>
                </a:solidFill>
              </a:rPr>
              <a:t>Fases del desarrollo en espiral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procesos o de Desarrollo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s-ES" sz="51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Desarrollo Evolutivo</a:t>
            </a:r>
            <a:endParaRPr lang="es-AR" sz="51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AR" sz="5100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AR" sz="5100" dirty="0">
                <a:latin typeface="Arial" pitchFamily="34" charset="0"/>
                <a:cs typeface="Arial" pitchFamily="34" charset="0"/>
              </a:rPr>
              <a:t>“</a:t>
            </a:r>
            <a:r>
              <a:rPr lang="es-AR" sz="5100" b="1" i="1" dirty="0">
                <a:latin typeface="Arial" pitchFamily="34" charset="0"/>
                <a:cs typeface="Arial" pitchFamily="34" charset="0"/>
              </a:rPr>
              <a:t>Se basa en la idea de desarrollar una implementación inicial, exponiéndola a los comentarios del usuario y refinándola a través de las diferentes versiones hasta que se desarrolla un sistema adecuado”</a:t>
            </a:r>
          </a:p>
          <a:p>
            <a:pPr algn="ctr">
              <a:buNone/>
            </a:pPr>
            <a:endParaRPr lang="es-ES" sz="5100" b="1" i="1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" sz="5100" b="1" i="1" dirty="0">
                <a:latin typeface="Arial" pitchFamily="34" charset="0"/>
                <a:cs typeface="Arial" pitchFamily="34" charset="0"/>
              </a:rPr>
              <a:t>Las actividades de especificación, desarrollo y validación se entrelazan en vez de separarse, con una rápida retroalimentación entre éstas.</a:t>
            </a:r>
            <a:r>
              <a:rPr lang="es-AR" sz="5100" b="1" i="1" dirty="0"/>
              <a:t>	</a:t>
            </a:r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467600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ES" sz="3600" b="1" dirty="0">
                <a:solidFill>
                  <a:srgbClr val="00B0F0"/>
                </a:solidFill>
              </a:rPr>
              <a:t>desarrollo en espiral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68896" y="1700808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rial" pitchFamily="34" charset="0"/>
                <a:cs typeface="Arial" pitchFamily="34" charset="0"/>
              </a:rPr>
              <a:t>La diferencia principal entre el modelo en espiral y los otros modelos del Proceso de SW  es </a:t>
            </a:r>
            <a:r>
              <a:rPr lang="es-E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 consideración explícita del riesgo </a:t>
            </a:r>
            <a:r>
              <a:rPr lang="es-ES" sz="3600" dirty="0">
                <a:latin typeface="Arial" pitchFamily="34" charset="0"/>
                <a:cs typeface="Arial" pitchFamily="34" charset="0"/>
              </a:rPr>
              <a:t>en el modelo en espiral. El riesgo significa sencillamente algo que puede ir mal y que origine problemas en el proyecto. Por lo tanto, disminuirlos es una actividad muy importante en la gestión del proyecto.</a:t>
            </a:r>
            <a:endParaRPr lang="es-AR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WordArt 2"/>
          <p:cNvSpPr>
            <a:spLocks noChangeArrowheads="1" noChangeShapeType="1" noTextEdit="1"/>
          </p:cNvSpPr>
          <p:nvPr/>
        </p:nvSpPr>
        <p:spPr bwMode="auto">
          <a:xfrm>
            <a:off x="2124075" y="188913"/>
            <a:ext cx="4105275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2400" b="1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Preguntas</a:t>
            </a:r>
          </a:p>
        </p:txBody>
      </p:sp>
      <p:pic>
        <p:nvPicPr>
          <p:cNvPr id="32773" name="Picture 4" descr="caballo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grayscl/>
          </a:blip>
          <a:srcRect/>
          <a:stretch>
            <a:fillRect/>
          </a:stretch>
        </p:blipFill>
        <p:spPr bwMode="auto">
          <a:xfrm>
            <a:off x="179388" y="6092825"/>
            <a:ext cx="4762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2770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1628775"/>
          <a:ext cx="5724525" cy="42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Fotografía de Photo Editor" r:id="rId4" imgW="13076190" imgH="9228571" progId="">
                  <p:embed/>
                </p:oleObj>
              </mc:Choice>
              <mc:Fallback>
                <p:oleObj name="Fotografía de Photo Editor" r:id="rId4" imgW="13076190" imgH="9228571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628775"/>
                        <a:ext cx="5724525" cy="42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3779838" y="1844675"/>
          <a:ext cx="1622425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Imagen" r:id="rId6" imgW="1621800" imgH="3934080" progId="">
                  <p:embed/>
                </p:oleObj>
              </mc:Choice>
              <mc:Fallback>
                <p:oleObj name="Imagen" r:id="rId6" imgW="1621800" imgH="39340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844675"/>
                        <a:ext cx="1622425" cy="302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2" name="Text Box 10"/>
          <p:cNvSpPr txBox="1">
            <a:spLocks noChangeArrowheads="1"/>
          </p:cNvSpPr>
          <p:nvPr/>
        </p:nvSpPr>
        <p:spPr bwMode="auto">
          <a:xfrm rot="-1548923">
            <a:off x="2268538" y="29972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 rot="-1548923">
            <a:off x="4140200" y="1052513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8" name="Text Box 16"/>
          <p:cNvSpPr txBox="1">
            <a:spLocks noChangeArrowheads="1"/>
          </p:cNvSpPr>
          <p:nvPr/>
        </p:nvSpPr>
        <p:spPr bwMode="auto">
          <a:xfrm rot="1881080">
            <a:off x="6011863" y="2133600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  <p:sp>
        <p:nvSpPr>
          <p:cNvPr id="146449" name="Text Box 17"/>
          <p:cNvSpPr txBox="1">
            <a:spLocks noChangeArrowheads="1"/>
          </p:cNvSpPr>
          <p:nvPr/>
        </p:nvSpPr>
        <p:spPr bwMode="auto">
          <a:xfrm rot="1881080">
            <a:off x="2627313" y="1557338"/>
            <a:ext cx="838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s-ES_tradnl" sz="6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6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64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2" grpId="0" autoUpdateAnimBg="0"/>
      <p:bldP spid="146443" grpId="0" autoUpdateAnimBg="0"/>
      <p:bldP spid="146448" grpId="0" autoUpdateAnimBg="0"/>
      <p:bldP spid="14644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sz="3200" b="1" dirty="0"/>
              <a:t>Modelos de procesos o de Desarrollo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s-ES" sz="9600" b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Desarrollo Evolutivo</a:t>
            </a:r>
          </a:p>
          <a:p>
            <a:pPr>
              <a:buNone/>
            </a:pPr>
            <a:r>
              <a:rPr lang="es-AR" sz="9600" b="1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Tipos</a:t>
            </a:r>
          </a:p>
          <a:p>
            <a:pPr>
              <a:buNone/>
            </a:pPr>
            <a:endParaRPr lang="es-AR" sz="9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AR" sz="9600" b="1" dirty="0">
                <a:latin typeface="Arial" pitchFamily="34" charset="0"/>
                <a:cs typeface="Arial" pitchFamily="34" charset="0"/>
              </a:rPr>
              <a:t>Desarrollo Exploratorio: </a:t>
            </a:r>
          </a:p>
          <a:p>
            <a:pPr>
              <a:buNone/>
            </a:pPr>
            <a:r>
              <a:rPr lang="es-AR" sz="9600" dirty="0">
                <a:latin typeface="Arial" pitchFamily="34" charset="0"/>
                <a:cs typeface="Arial" pitchFamily="34" charset="0"/>
              </a:rPr>
              <a:t>	Objetivo: trabajar con el cliente, explorar sus necesidades y entregar un sistema final</a:t>
            </a:r>
          </a:p>
          <a:p>
            <a:pPr>
              <a:buNone/>
            </a:pPr>
            <a:endParaRPr lang="es-AR" sz="9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s-AR" sz="9600" b="1" dirty="0">
                <a:latin typeface="Arial" pitchFamily="34" charset="0"/>
                <a:cs typeface="Arial" pitchFamily="34" charset="0"/>
              </a:rPr>
              <a:t>Prototipos Desechables: </a:t>
            </a:r>
          </a:p>
          <a:p>
            <a:pPr>
              <a:buNone/>
            </a:pPr>
            <a:r>
              <a:rPr lang="es-AR" sz="9600" dirty="0">
                <a:latin typeface="Arial" pitchFamily="34" charset="0"/>
                <a:cs typeface="Arial" pitchFamily="34" charset="0"/>
              </a:rPr>
              <a:t>	Objetivo: comprender los requerimientos del cliente y desarrollar una definición mejorada de los mismos (El prototipo se centra en experimentar con los requerimientos del cliente que no se comprenden claramente)</a:t>
            </a:r>
          </a:p>
          <a:p>
            <a:pPr>
              <a:buNone/>
            </a:pPr>
            <a:endParaRPr lang="es-AR" sz="74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r>
              <a:rPr lang="es-AR" b="1" i="1" dirty="0"/>
              <a:t>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  <a:endParaRPr lang="es-AR" sz="2500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s-ES" sz="4000" b="1" dirty="0"/>
              <a:t>Desarrollo Evolutivo</a:t>
            </a:r>
            <a:br>
              <a:rPr lang="es-ES" sz="4000" b="1" dirty="0"/>
            </a:br>
            <a:r>
              <a:rPr lang="es-ES" sz="4000" b="1" dirty="0">
                <a:solidFill>
                  <a:srgbClr val="FF0000"/>
                </a:solidFill>
              </a:rPr>
              <a:t>ventajas y usos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442721"/>
            <a:ext cx="7467600" cy="4873752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Satisface las necesidades inmediatas de los usuarios  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La especificación se puede desarrollar en forma creciente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Se usa en sistemas pequeños y de tamaño medio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Se usa en forma conjunta con Prototipos y el desarrollo rápido de aplicaciones y en RUP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>
              <a:lnSpc>
                <a:spcPct val="120000"/>
              </a:lnSpc>
              <a:buNone/>
            </a:pP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>
              <a:lnSpc>
                <a:spcPct val="120000"/>
              </a:lnSpc>
              <a:buNone/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Ian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800" dirty="0" err="1">
                <a:latin typeface="Arial" panose="020B0604020202020204" pitchFamily="34" charset="0"/>
                <a:cs typeface="Arial" panose="020B0604020202020204" pitchFamily="34" charset="0"/>
              </a:rPr>
              <a:t>Sommerville</a:t>
            </a:r>
            <a:endParaRPr lang="es-E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s-ES" sz="4000" b="1" dirty="0"/>
              <a:t>Desarrollo Evolutivo</a:t>
            </a:r>
            <a:br>
              <a:rPr lang="es-ES" sz="4000" b="1" dirty="0"/>
            </a:br>
            <a:r>
              <a:rPr lang="es-ES" sz="4000" b="1" dirty="0">
                <a:solidFill>
                  <a:srgbClr val="FF0000"/>
                </a:solidFill>
              </a:rPr>
              <a:t>Desventajas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772816"/>
            <a:ext cx="7467600" cy="4873752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El Proceso no es visible (la documentación de nuevas versiones a veces no es rentable)</a:t>
            </a:r>
          </a:p>
          <a:p>
            <a:pPr eaLnBrk="1" hangingPunct="1">
              <a:lnSpc>
                <a:spcPct val="12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Los cambios continuos tienden a corromper la estructura del SW</a:t>
            </a:r>
          </a:p>
          <a:p>
            <a:pPr eaLnBrk="1" hangingPunct="1">
              <a:lnSpc>
                <a:spcPct val="120000"/>
              </a:lnSpc>
            </a:pPr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Los cambios a introducir son cada vez más difíciles  y costosos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 descr="Modelo evolutiv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332656"/>
            <a:ext cx="76581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Text Box 7"/>
          <p:cNvSpPr txBox="1">
            <a:spLocks noChangeArrowheads="1"/>
          </p:cNvSpPr>
          <p:nvPr/>
        </p:nvSpPr>
        <p:spPr bwMode="auto">
          <a:xfrm>
            <a:off x="468313" y="5445125"/>
            <a:ext cx="4967287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-"/>
            </a:pPr>
            <a:r>
              <a:rPr lang="es-ES" b="1" i="1">
                <a:latin typeface="Arial" charset="0"/>
              </a:rPr>
              <a:t>Cambia constantemente en el tiempo</a:t>
            </a:r>
          </a:p>
          <a:p>
            <a:pPr>
              <a:spcBef>
                <a:spcPct val="50000"/>
              </a:spcBef>
              <a:buFontTx/>
              <a:buChar char="-"/>
            </a:pPr>
            <a:r>
              <a:rPr lang="es-ES" b="1" i="1">
                <a:latin typeface="Arial" charset="0"/>
              </a:rPr>
              <a:t>Las iteraciones no tendrían fin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6632"/>
            <a:ext cx="7467600" cy="1143000"/>
          </a:xfrm>
        </p:spPr>
        <p:txBody>
          <a:bodyPr/>
          <a:lstStyle/>
          <a:p>
            <a:pPr algn="ctr"/>
            <a:r>
              <a:rPr lang="es-ES" sz="3200" b="1" dirty="0"/>
              <a:t>Modelos de procesos o de Desarrollo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6242" y="1295444"/>
            <a:ext cx="7467600" cy="4873752"/>
          </a:xfrm>
        </p:spPr>
        <p:txBody>
          <a:bodyPr>
            <a:normAutofit fontScale="32500" lnSpcReduction="20000"/>
          </a:bodyPr>
          <a:lstStyle/>
          <a:p>
            <a:pPr algn="ctr">
              <a:buNone/>
            </a:pPr>
            <a:endParaRPr lang="es-ES" sz="3100" u="sng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" sz="8600" u="sng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Ingenieria</a:t>
            </a:r>
            <a:r>
              <a:rPr lang="es-ES" sz="8600" u="sng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del SW Basada en Componentes (CBSE)</a:t>
            </a:r>
          </a:p>
          <a:p>
            <a:pPr>
              <a:buNone/>
            </a:pPr>
            <a:endParaRPr lang="es-AR" sz="86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AR" sz="7400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AR" sz="7400" dirty="0">
                <a:latin typeface="Arial" pitchFamily="34" charset="0"/>
                <a:cs typeface="Arial" pitchFamily="34" charset="0"/>
              </a:rPr>
              <a:t>“</a:t>
            </a:r>
            <a:r>
              <a:rPr lang="es-AR" sz="7400" b="1" i="1" dirty="0">
                <a:latin typeface="Arial" pitchFamily="34" charset="0"/>
                <a:cs typeface="Arial" pitchFamily="34" charset="0"/>
              </a:rPr>
              <a:t>Se basa en la reutilización informal de Componentes de SW reutilizables y de algunos marcos de trabajo de integración para estos.”</a:t>
            </a:r>
          </a:p>
          <a:p>
            <a:pPr algn="ctr">
              <a:buNone/>
            </a:pPr>
            <a:endParaRPr lang="es-ES" sz="7400" b="1" i="1" dirty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" sz="7400" b="1" i="1" dirty="0">
                <a:latin typeface="Arial" pitchFamily="34" charset="0"/>
                <a:cs typeface="Arial" pitchFamily="34" charset="0"/>
              </a:rPr>
              <a:t>Algunas veces estos componentes son sistemas por sí mismos que se pueden utilizar para una funcionalidad específica.</a:t>
            </a:r>
            <a:endParaRPr lang="es-AR" sz="7400" b="1" i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r>
              <a:rPr lang="es-AR" b="1" i="1" dirty="0"/>
              <a:t>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</a:t>
            </a:r>
            <a:endParaRPr lang="es-AR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pPr algn="ctr"/>
            <a:r>
              <a:rPr lang="es-ES" sz="3200" b="1" dirty="0"/>
              <a:t>Modelos de procesos o de Desarrollo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67544" y="1462586"/>
            <a:ext cx="7467600" cy="5328592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s-ES" sz="144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Ingenieria</a:t>
            </a:r>
            <a:r>
              <a:rPr lang="es-ES" sz="144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SW Basada en Componentes</a:t>
            </a:r>
          </a:p>
          <a:p>
            <a:pPr>
              <a:buNone/>
            </a:pPr>
            <a:endParaRPr lang="es-AR" sz="3600" b="1" u="sng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s-AR" sz="128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Intermedias:</a:t>
            </a:r>
          </a:p>
          <a:p>
            <a:pPr>
              <a:buNone/>
            </a:pPr>
            <a:endParaRPr lang="es-AR" sz="1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12800" b="1" dirty="0">
                <a:latin typeface="Arial" panose="020B0604020202020204" pitchFamily="34" charset="0"/>
                <a:cs typeface="Arial" panose="020B0604020202020204" pitchFamily="34" charset="0"/>
              </a:rPr>
              <a:t>Análisis de Componentes </a:t>
            </a:r>
            <a:r>
              <a:rPr lang="es-AR" sz="12800" dirty="0">
                <a:latin typeface="Arial" panose="020B0604020202020204" pitchFamily="34" charset="0"/>
                <a:cs typeface="Arial" panose="020B0604020202020204" pitchFamily="34" charset="0"/>
              </a:rPr>
              <a:t>(buscar componentes de concordancia total o parcial)</a:t>
            </a:r>
          </a:p>
          <a:p>
            <a:pPr>
              <a:buFont typeface="Wingdings" pitchFamily="2" charset="2"/>
              <a:buChar char="Ø"/>
            </a:pPr>
            <a:endParaRPr lang="es-AR" sz="1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12800" b="1" dirty="0">
                <a:latin typeface="Arial" panose="020B0604020202020204" pitchFamily="34" charset="0"/>
                <a:cs typeface="Arial" panose="020B0604020202020204" pitchFamily="34" charset="0"/>
              </a:rPr>
              <a:t>Modificación de requerimientos </a:t>
            </a:r>
            <a:r>
              <a:rPr lang="es-AR" sz="12800" dirty="0">
                <a:latin typeface="Arial" panose="020B0604020202020204" pitchFamily="34" charset="0"/>
                <a:cs typeface="Arial" panose="020B0604020202020204" pitchFamily="34" charset="0"/>
              </a:rPr>
              <a:t>(requerimientos vs. Componentes) &gt;&gt; buscar alternativas</a:t>
            </a:r>
          </a:p>
          <a:p>
            <a:pPr>
              <a:buFont typeface="Wingdings" pitchFamily="2" charset="2"/>
              <a:buChar char="Ø"/>
            </a:pPr>
            <a:endParaRPr lang="es-AR" sz="8000" dirty="0"/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r>
              <a:rPr lang="es-AR" b="1" i="1" dirty="0"/>
              <a:t>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	</a:t>
            </a:r>
            <a:r>
              <a:rPr lang="es-AR" sz="2500" b="1" i="1" dirty="0" err="1"/>
              <a:t>Ian</a:t>
            </a:r>
            <a:r>
              <a:rPr lang="es-AR" sz="2500" b="1" i="1" dirty="0"/>
              <a:t> </a:t>
            </a:r>
            <a:r>
              <a:rPr lang="es-AR" sz="2500" b="1" i="1" dirty="0" err="1"/>
              <a:t>Sommerville</a:t>
            </a:r>
            <a:endParaRPr lang="es-AR" sz="2500" b="1" i="1" dirty="0"/>
          </a:p>
          <a:p>
            <a:pPr>
              <a:buNone/>
            </a:pPr>
            <a:endParaRPr lang="es-AR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7467600" cy="1143000"/>
          </a:xfrm>
        </p:spPr>
        <p:txBody>
          <a:bodyPr/>
          <a:lstStyle/>
          <a:p>
            <a:pPr algn="ctr"/>
            <a:r>
              <a:rPr lang="es-ES" sz="3200" b="1" dirty="0"/>
              <a:t>Modelos de procesos o de Desarrollo de Software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4721" y="1448519"/>
            <a:ext cx="7467600" cy="5328592"/>
          </a:xfrm>
        </p:spPr>
        <p:txBody>
          <a:bodyPr>
            <a:normAutofit fontScale="25000" lnSpcReduction="20000"/>
          </a:bodyPr>
          <a:lstStyle/>
          <a:p>
            <a:pPr algn="ctr">
              <a:buNone/>
            </a:pPr>
            <a:r>
              <a:rPr lang="es-ES" sz="14400" u="sng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Ingenieria</a:t>
            </a:r>
            <a:r>
              <a:rPr lang="es-ES" sz="144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SW Basada en Componentes</a:t>
            </a:r>
          </a:p>
          <a:p>
            <a:pPr>
              <a:buNone/>
            </a:pPr>
            <a:endParaRPr lang="es-AR" sz="3600" b="1" u="sng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s-AR" sz="12800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Etapas Intermedias:</a:t>
            </a:r>
            <a:endParaRPr lang="es-AR" sz="1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endParaRPr lang="es-AR" sz="1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12800" b="1" dirty="0">
                <a:latin typeface="Arial" panose="020B0604020202020204" pitchFamily="34" charset="0"/>
                <a:cs typeface="Arial" panose="020B0604020202020204" pitchFamily="34" charset="0"/>
              </a:rPr>
              <a:t>Diseño del sistema con reutilización</a:t>
            </a:r>
            <a:r>
              <a:rPr lang="es-AR" sz="12800" dirty="0">
                <a:latin typeface="Arial" panose="020B0604020202020204" pitchFamily="34" charset="0"/>
                <a:cs typeface="Arial" panose="020B0604020202020204" pitchFamily="34" charset="0"/>
              </a:rPr>
              <a:t>: diseño de un marco de trabajo para el sistema (disponibilidad vs nuevo diseño)</a:t>
            </a:r>
          </a:p>
          <a:p>
            <a:pPr>
              <a:buFont typeface="Wingdings" pitchFamily="2" charset="2"/>
              <a:buChar char="Ø"/>
            </a:pPr>
            <a:endParaRPr lang="es-AR" sz="1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s-AR" sz="12800" b="1" dirty="0">
                <a:latin typeface="Arial" panose="020B0604020202020204" pitchFamily="34" charset="0"/>
                <a:cs typeface="Arial" panose="020B0604020202020204" pitchFamily="34" charset="0"/>
              </a:rPr>
              <a:t>Desarrollo e Integración</a:t>
            </a:r>
            <a:r>
              <a:rPr lang="es-AR" sz="12800" dirty="0">
                <a:latin typeface="Arial" panose="020B0604020202020204" pitchFamily="34" charset="0"/>
                <a:cs typeface="Arial" panose="020B0604020202020204" pitchFamily="34" charset="0"/>
              </a:rPr>
              <a:t>: Desarrollo de nuevo SW no disponible como componente e integración del mismo</a:t>
            </a:r>
          </a:p>
          <a:p>
            <a:pPr>
              <a:buNone/>
            </a:pPr>
            <a:endParaRPr lang="es-AR" b="1" i="1" dirty="0"/>
          </a:p>
          <a:p>
            <a:pPr>
              <a:buNone/>
            </a:pPr>
            <a:r>
              <a:rPr lang="es-AR" b="1" i="1" dirty="0"/>
              <a:t>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</a:t>
            </a:r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endParaRPr lang="es-AR" sz="1000" b="1" i="1" dirty="0"/>
          </a:p>
          <a:p>
            <a:pPr>
              <a:buNone/>
            </a:pPr>
            <a:r>
              <a:rPr lang="es-AR" sz="1000" b="1" i="1" dirty="0"/>
              <a:t>								</a:t>
            </a:r>
            <a:r>
              <a:rPr lang="es-AR" sz="2500" b="1" i="1" dirty="0" err="1"/>
              <a:t>Ian</a:t>
            </a:r>
            <a:r>
              <a:rPr lang="es-AR" sz="2500" b="1" i="1" dirty="0"/>
              <a:t> </a:t>
            </a:r>
            <a:r>
              <a:rPr lang="es-AR" sz="2500" b="1" i="1" dirty="0" err="1"/>
              <a:t>Sommerville</a:t>
            </a:r>
            <a:endParaRPr lang="es-AR" sz="2500" b="1" i="1" dirty="0"/>
          </a:p>
          <a:p>
            <a:pPr>
              <a:buNone/>
            </a:pPr>
            <a:endParaRPr lang="es-AR" b="1" i="1" dirty="0"/>
          </a:p>
        </p:txBody>
      </p:sp>
    </p:spTree>
    <p:extLst>
      <p:ext uri="{BB962C8B-B14F-4D97-AF65-F5344CB8AC3E}">
        <p14:creationId xmlns:p14="http://schemas.microsoft.com/office/powerpoint/2010/main" val="11122335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249</TotalTime>
  <Words>867</Words>
  <Application>Microsoft Office PowerPoint</Application>
  <PresentationFormat>Presentación en pantalla (4:3)</PresentationFormat>
  <Paragraphs>169</Paragraphs>
  <Slides>21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Century Schoolbook</vt:lpstr>
      <vt:lpstr>Times New Roman</vt:lpstr>
      <vt:lpstr>Wingdings</vt:lpstr>
      <vt:lpstr>Wingdings 2</vt:lpstr>
      <vt:lpstr>Mirador</vt:lpstr>
      <vt:lpstr>Fotografía de Photo Editor</vt:lpstr>
      <vt:lpstr>Imagen</vt:lpstr>
      <vt:lpstr>CICLO DE VIDA DE DESARROLLO DE SISTEMAS DE INFORMACIÓN              Parte 2</vt:lpstr>
      <vt:lpstr>Modelos de procesos o de Desarrollo de Software</vt:lpstr>
      <vt:lpstr>Modelos de procesos o de Desarrollo de Software</vt:lpstr>
      <vt:lpstr>Desarrollo Evolutivo ventajas y usos</vt:lpstr>
      <vt:lpstr>Desarrollo Evolutivo Desventajas</vt:lpstr>
      <vt:lpstr>Presentación de PowerPoint</vt:lpstr>
      <vt:lpstr>Modelos de procesos o de Desarrollo de Software</vt:lpstr>
      <vt:lpstr>Modelos de procesos o de Desarrollo de Software</vt:lpstr>
      <vt:lpstr>Modelos de procesos o de Desarrollo de Software</vt:lpstr>
      <vt:lpstr> Ingenieria del SW basada en componentes ventajas y usos</vt:lpstr>
      <vt:lpstr>Ingenieria del SW basada en componentes  Desventajas</vt:lpstr>
      <vt:lpstr>Iteracion de procesos</vt:lpstr>
      <vt:lpstr>Iteracion de procesos</vt:lpstr>
      <vt:lpstr>Fases de la entrega incremental</vt:lpstr>
      <vt:lpstr> ventajas de la entrega incremental</vt:lpstr>
      <vt:lpstr> ventajas de la entrega incremental</vt:lpstr>
      <vt:lpstr>Fases del desarrollo en espiral</vt:lpstr>
      <vt:lpstr>Fases del desarrollo en espiral</vt:lpstr>
      <vt:lpstr>Fases del desarrollo en espiral</vt:lpstr>
      <vt:lpstr>desarrollo en espiral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– MODELOS O METODOLOGIAS EXISTENTES Parte 3</dc:title>
  <dc:creator>Vitito</dc:creator>
  <cp:lastModifiedBy>Víctor Hugo Quintana</cp:lastModifiedBy>
  <cp:revision>12</cp:revision>
  <dcterms:created xsi:type="dcterms:W3CDTF">2010-05-10T12:08:44Z</dcterms:created>
  <dcterms:modified xsi:type="dcterms:W3CDTF">2020-04-14T17:34:36Z</dcterms:modified>
</cp:coreProperties>
</file>