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71" r:id="rId4"/>
    <p:sldId id="272" r:id="rId5"/>
    <p:sldId id="259" r:id="rId6"/>
    <p:sldId id="260" r:id="rId7"/>
    <p:sldId id="262" r:id="rId8"/>
    <p:sldId id="263" r:id="rId9"/>
    <p:sldId id="264" r:id="rId10"/>
    <p:sldId id="269" r:id="rId11"/>
    <p:sldId id="268" r:id="rId12"/>
    <p:sldId id="267" r:id="rId13"/>
    <p:sldId id="266" r:id="rId14"/>
    <p:sldId id="265" r:id="rId15"/>
    <p:sldId id="270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>
      <p:cViewPr varScale="1">
        <p:scale>
          <a:sx n="68" d="100"/>
          <a:sy n="68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8DD78B0-CFB7-4427-829E-12EE9BD597D3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DCDFD87-444A-438A-8B1A-A3D0BB76657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688" y="4005064"/>
            <a:ext cx="6984776" cy="1470025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CICLO DE VIDA DE DESARROLLO DE SISTEMAS DE INFORMACIÓN </a:t>
            </a:r>
            <a:br>
              <a:rPr lang="es-ES" sz="6000" dirty="0"/>
            </a:br>
            <a:r>
              <a:rPr lang="es-ES" sz="6000" dirty="0"/>
              <a:t>          </a:t>
            </a:r>
            <a:r>
              <a:rPr lang="es-ES" sz="6000" dirty="0" err="1"/>
              <a:t>rup</a:t>
            </a:r>
            <a:r>
              <a:rPr lang="es-ES" sz="6000" dirty="0"/>
              <a:t>       </a:t>
            </a:r>
            <a:r>
              <a:rPr lang="es-ES" sz="2800" dirty="0"/>
              <a:t>Parte 3</a:t>
            </a:r>
            <a:endParaRPr lang="es-ES" sz="4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5004048" y="587727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Ian</a:t>
            </a:r>
            <a:r>
              <a:rPr lang="es-ES" dirty="0"/>
              <a:t> </a:t>
            </a:r>
            <a:r>
              <a:rPr lang="es-ES" dirty="0" err="1"/>
              <a:t>Sommerville</a:t>
            </a:r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u="sng" dirty="0">
                <a:solidFill>
                  <a:srgbClr val="0070C0"/>
                </a:solidFill>
              </a:rPr>
              <a:t>Proceso Unificado de </a:t>
            </a:r>
            <a:r>
              <a:rPr lang="es-ES" sz="3200" u="sng" dirty="0" err="1">
                <a:solidFill>
                  <a:srgbClr val="0070C0"/>
                </a:solidFill>
              </a:rPr>
              <a:t>Rational</a:t>
            </a:r>
            <a:r>
              <a:rPr lang="es-ES" sz="3200" u="sng" dirty="0">
                <a:solidFill>
                  <a:srgbClr val="0070C0"/>
                </a:solidFill>
              </a:rPr>
              <a:t> (RUP)</a:t>
            </a: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323528" y="2276872"/>
            <a:ext cx="806489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u="sng" dirty="0">
                <a:latin typeface="Arial" pitchFamily="34" charset="0"/>
                <a:cs typeface="Arial" pitchFamily="34" charset="0"/>
              </a:rPr>
              <a:t>Flujo de Trabajo</a:t>
            </a:r>
            <a:r>
              <a:rPr lang="es-AR" sz="2400" dirty="0">
                <a:latin typeface="Arial" pitchFamily="34" charset="0"/>
                <a:cs typeface="Arial" pitchFamily="34" charset="0"/>
              </a:rPr>
              <a:t>		</a:t>
            </a:r>
            <a:r>
              <a:rPr lang="es-AR" sz="2400" b="1" u="sng" dirty="0">
                <a:latin typeface="Arial" pitchFamily="34" charset="0"/>
                <a:cs typeface="Arial" pitchFamily="34" charset="0"/>
              </a:rPr>
              <a:t>Descripción</a:t>
            </a:r>
          </a:p>
          <a:p>
            <a:endParaRPr lang="es-AR" sz="2400" dirty="0">
              <a:latin typeface="Arial" pitchFamily="34" charset="0"/>
              <a:cs typeface="Arial" pitchFamily="34" charset="0"/>
            </a:endParaRPr>
          </a:p>
          <a:p>
            <a:endParaRPr lang="es-AR" sz="2400" dirty="0">
              <a:latin typeface="Arial" pitchFamily="34" charset="0"/>
              <a:cs typeface="Arial" pitchFamily="34" charset="0"/>
            </a:endParaRPr>
          </a:p>
          <a:p>
            <a:r>
              <a:rPr lang="es-AR" sz="2400" b="1" dirty="0">
                <a:latin typeface="Arial" pitchFamily="34" charset="0"/>
                <a:cs typeface="Arial" pitchFamily="34" charset="0"/>
              </a:rPr>
              <a:t>Pruebas</a:t>
            </a:r>
            <a:r>
              <a:rPr lang="es-AR" sz="2400" dirty="0">
                <a:latin typeface="Arial" pitchFamily="34" charset="0"/>
                <a:cs typeface="Arial" pitchFamily="34" charset="0"/>
              </a:rPr>
              <a:t>			Se llevan a cabo en forma 					conjunta con la  </a:t>
            </a:r>
            <a:r>
              <a:rPr lang="es-AR" sz="2400" dirty="0" err="1">
                <a:latin typeface="Arial" pitchFamily="34" charset="0"/>
                <a:cs typeface="Arial" pitchFamily="34" charset="0"/>
              </a:rPr>
              <a:t>Implemen</a:t>
            </a:r>
            <a:r>
              <a:rPr lang="es-AR" sz="2400" dirty="0">
                <a:latin typeface="Arial" pitchFamily="34" charset="0"/>
                <a:cs typeface="Arial" pitchFamily="34" charset="0"/>
              </a:rPr>
              <a:t>-				</a:t>
            </a:r>
            <a:r>
              <a:rPr lang="es-AR" sz="2400" dirty="0" err="1">
                <a:latin typeface="Arial" pitchFamily="34" charset="0"/>
                <a:cs typeface="Arial" pitchFamily="34" charset="0"/>
              </a:rPr>
              <a:t>tación</a:t>
            </a:r>
            <a:r>
              <a:rPr lang="es-AR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s-AR" sz="2400" dirty="0">
              <a:latin typeface="Arial" pitchFamily="34" charset="0"/>
              <a:cs typeface="Arial" pitchFamily="34" charset="0"/>
            </a:endParaRPr>
          </a:p>
          <a:p>
            <a:r>
              <a:rPr lang="es-AR" sz="2400" b="1" dirty="0">
                <a:latin typeface="Arial" pitchFamily="34" charset="0"/>
                <a:cs typeface="Arial" pitchFamily="34" charset="0"/>
              </a:rPr>
              <a:t>Despliegue</a:t>
            </a:r>
            <a:r>
              <a:rPr lang="es-AR" sz="2400" dirty="0">
                <a:latin typeface="Arial" pitchFamily="34" charset="0"/>
                <a:cs typeface="Arial" pitchFamily="34" charset="0"/>
              </a:rPr>
              <a:t>			Se crea una versión del pro-				ducto y se instala en el lugar 				de trabajo de los usuarios.</a:t>
            </a:r>
          </a:p>
          <a:p>
            <a:endParaRPr lang="es-AR" sz="2000" dirty="0"/>
          </a:p>
        </p:txBody>
      </p:sp>
      <p:sp>
        <p:nvSpPr>
          <p:cNvPr id="4" name="3 Rectángulo"/>
          <p:cNvSpPr/>
          <p:nvPr/>
        </p:nvSpPr>
        <p:spPr>
          <a:xfrm>
            <a:off x="683568" y="1556792"/>
            <a:ext cx="756084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rgbClr val="00B050"/>
                </a:solidFill>
              </a:rPr>
              <a:t>FLUJOS DE TRABAJO ESTATICOS EN EL RUP</a:t>
            </a:r>
            <a:endParaRPr lang="es-AR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u="sng" dirty="0">
                <a:solidFill>
                  <a:srgbClr val="0070C0"/>
                </a:solidFill>
              </a:rPr>
              <a:t>Proceso Unificado de </a:t>
            </a:r>
            <a:r>
              <a:rPr lang="es-ES" sz="3200" u="sng" dirty="0" err="1">
                <a:solidFill>
                  <a:srgbClr val="0070C0"/>
                </a:solidFill>
              </a:rPr>
              <a:t>Rational</a:t>
            </a:r>
            <a:r>
              <a:rPr lang="es-ES" sz="3200" u="sng" dirty="0">
                <a:solidFill>
                  <a:srgbClr val="0070C0"/>
                </a:solidFill>
              </a:rPr>
              <a:t> (RUP)</a:t>
            </a: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323528" y="2204864"/>
            <a:ext cx="79928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u="sng" dirty="0"/>
              <a:t>Flujo de Trabajo</a:t>
            </a:r>
            <a:r>
              <a:rPr lang="es-AR" sz="2000" dirty="0"/>
              <a:t>		</a:t>
            </a:r>
            <a:r>
              <a:rPr lang="es-AR" sz="2000" b="1" u="sng" dirty="0"/>
              <a:t>Descripción</a:t>
            </a:r>
          </a:p>
          <a:p>
            <a:endParaRPr lang="es-AR" sz="2000" dirty="0"/>
          </a:p>
          <a:p>
            <a:endParaRPr lang="es-AR" sz="2000" dirty="0"/>
          </a:p>
          <a:p>
            <a:r>
              <a:rPr lang="es-AR" sz="2000" b="1" dirty="0"/>
              <a:t>Configuración y cambios 	</a:t>
            </a:r>
            <a:r>
              <a:rPr lang="es-AR" sz="2000" dirty="0"/>
              <a:t>Gestiona los cambios del</a:t>
            </a:r>
          </a:p>
          <a:p>
            <a:r>
              <a:rPr lang="es-AR" sz="2000" b="1" dirty="0"/>
              <a:t> de Gestión</a:t>
            </a:r>
            <a:r>
              <a:rPr lang="es-AR" sz="2000" dirty="0"/>
              <a:t>		  	sistema</a:t>
            </a:r>
          </a:p>
          <a:p>
            <a:endParaRPr lang="es-AR" sz="2000" dirty="0"/>
          </a:p>
          <a:p>
            <a:r>
              <a:rPr lang="es-AR" sz="2000" b="1" dirty="0"/>
              <a:t>Gestión del Proyecto</a:t>
            </a:r>
            <a:r>
              <a:rPr lang="es-AR" sz="2000" dirty="0"/>
              <a:t>	Gestiona el desarrollo del 					sistema</a:t>
            </a:r>
          </a:p>
          <a:p>
            <a:endParaRPr lang="es-AR" sz="2000" dirty="0"/>
          </a:p>
          <a:p>
            <a:r>
              <a:rPr lang="es-AR" sz="2000" b="1" dirty="0"/>
              <a:t>Entorno</a:t>
            </a:r>
            <a:r>
              <a:rPr lang="es-AR" sz="2000" dirty="0"/>
              <a:t>			Se hace herramientas de SW 					apropiadas para los equipos de 				desarrollo de SW</a:t>
            </a:r>
          </a:p>
        </p:txBody>
      </p:sp>
      <p:sp>
        <p:nvSpPr>
          <p:cNvPr id="4" name="3 Rectángulo"/>
          <p:cNvSpPr/>
          <p:nvPr/>
        </p:nvSpPr>
        <p:spPr>
          <a:xfrm>
            <a:off x="683568" y="1556792"/>
            <a:ext cx="756084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rgbClr val="00B050"/>
                </a:solidFill>
              </a:rPr>
              <a:t>FLUJOS DE TRABAJO ESTATICOS EN EL RUP</a:t>
            </a:r>
            <a:endParaRPr lang="es-AR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u="sng" dirty="0">
                <a:solidFill>
                  <a:srgbClr val="0070C0"/>
                </a:solidFill>
              </a:rPr>
              <a:t>Proceso Unificado de </a:t>
            </a:r>
            <a:r>
              <a:rPr lang="es-ES" sz="3200" u="sng" dirty="0" err="1">
                <a:solidFill>
                  <a:srgbClr val="0070C0"/>
                </a:solidFill>
              </a:rPr>
              <a:t>Rational</a:t>
            </a:r>
            <a:r>
              <a:rPr lang="es-ES" sz="3200" u="sng" dirty="0">
                <a:solidFill>
                  <a:srgbClr val="0070C0"/>
                </a:solidFill>
              </a:rPr>
              <a:t> (RUP)</a:t>
            </a:r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179512" y="1412776"/>
            <a:ext cx="842493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u="sng" dirty="0">
                <a:solidFill>
                  <a:srgbClr val="0070C0"/>
                </a:solidFill>
              </a:rPr>
              <a:t>Buenas Prácticas recomendadas</a:t>
            </a:r>
          </a:p>
          <a:p>
            <a:endParaRPr lang="es-AR" dirty="0"/>
          </a:p>
          <a:p>
            <a:r>
              <a:rPr lang="es-AR" sz="2800" b="1" i="1" u="sng" dirty="0"/>
              <a:t>Desarrolle el SW en forma iterativa: </a:t>
            </a:r>
            <a:r>
              <a:rPr lang="es-AR" sz="2800" dirty="0"/>
              <a:t>planificar incrementos del SW basado en las prioridades del usuario</a:t>
            </a:r>
          </a:p>
          <a:p>
            <a:endParaRPr lang="es-AR" sz="2800" dirty="0"/>
          </a:p>
          <a:p>
            <a:r>
              <a:rPr lang="es-AR" sz="2800" b="1" i="1" u="sng" dirty="0"/>
              <a:t>Gestione los requerimientos: </a:t>
            </a:r>
            <a:r>
              <a:rPr lang="es-AR" sz="2800" dirty="0"/>
              <a:t>Documentar los mismos, conocer los cambios y analizar su consideración o no.</a:t>
            </a:r>
          </a:p>
          <a:p>
            <a:endParaRPr lang="es-AR" sz="2800" dirty="0"/>
          </a:p>
          <a:p>
            <a:r>
              <a:rPr lang="es-AR" sz="2800" b="1" i="1" u="sng" dirty="0"/>
              <a:t>Utilice arquitectura basadas en componentes: </a:t>
            </a:r>
            <a:r>
              <a:rPr lang="es-AR" sz="2800" dirty="0"/>
              <a:t>Estructurar la arquitectura de esa forma.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u="sng" dirty="0">
                <a:solidFill>
                  <a:srgbClr val="0070C0"/>
                </a:solidFill>
              </a:rPr>
              <a:t>Proceso Unificado de </a:t>
            </a:r>
            <a:r>
              <a:rPr lang="es-ES" sz="3200" u="sng" dirty="0" err="1">
                <a:solidFill>
                  <a:srgbClr val="0070C0"/>
                </a:solidFill>
              </a:rPr>
              <a:t>Rational</a:t>
            </a:r>
            <a:r>
              <a:rPr lang="es-ES" sz="3200" u="sng" dirty="0">
                <a:solidFill>
                  <a:srgbClr val="0070C0"/>
                </a:solidFill>
              </a:rPr>
              <a:t> (RUP)</a:t>
            </a: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323528" y="1340768"/>
            <a:ext cx="828092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800" u="sng" dirty="0">
                <a:solidFill>
                  <a:srgbClr val="0070C0"/>
                </a:solidFill>
              </a:rPr>
              <a:t>Buenas Prácticas recomendadas</a:t>
            </a:r>
          </a:p>
          <a:p>
            <a:endParaRPr lang="es-AR" dirty="0"/>
          </a:p>
          <a:p>
            <a:r>
              <a:rPr lang="es-AR" sz="2800" b="1" i="1" u="sng" dirty="0"/>
              <a:t>Modele el SW visualmente: </a:t>
            </a:r>
            <a:r>
              <a:rPr lang="es-AR" sz="2800" dirty="0"/>
              <a:t>Utilizar modelos gráficos UML para presentar vistas estáticas y dinámicas del SW</a:t>
            </a:r>
          </a:p>
          <a:p>
            <a:endParaRPr lang="es-AR" sz="2800" dirty="0"/>
          </a:p>
          <a:p>
            <a:r>
              <a:rPr lang="es-AR" sz="2800" b="1" i="1" u="sng" dirty="0"/>
              <a:t>Verifique la calidad del SW: </a:t>
            </a:r>
            <a:r>
              <a:rPr lang="es-AR" sz="2800" dirty="0"/>
              <a:t>cumplir con los estándares</a:t>
            </a:r>
          </a:p>
          <a:p>
            <a:endParaRPr lang="es-AR" sz="2800" dirty="0"/>
          </a:p>
          <a:p>
            <a:r>
              <a:rPr lang="es-AR" sz="2800" b="1" i="1" u="sng" dirty="0"/>
              <a:t>Controle los cambios del SW: </a:t>
            </a:r>
            <a:r>
              <a:rPr lang="es-AR" sz="2800" dirty="0"/>
              <a:t>Gestionar estos a través  de un sistema de gestión de cambios y procedimientos y herramientas de gestión de configuraciones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u="sng" dirty="0">
                <a:solidFill>
                  <a:srgbClr val="0070C0"/>
                </a:solidFill>
              </a:rPr>
              <a:t>Proceso Unificado de </a:t>
            </a:r>
            <a:r>
              <a:rPr lang="es-ES" sz="3200" u="sng" dirty="0" err="1">
                <a:solidFill>
                  <a:srgbClr val="0070C0"/>
                </a:solidFill>
              </a:rPr>
              <a:t>Rational</a:t>
            </a:r>
            <a:r>
              <a:rPr lang="es-ES" sz="3200" u="sng" dirty="0">
                <a:solidFill>
                  <a:srgbClr val="0070C0"/>
                </a:solidFill>
              </a:rPr>
              <a:t> (RUP)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179512" y="2276872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i="1" dirty="0"/>
              <a:t>No es un proceso para cualquier tipo de desarrollo, solo representa una nueva generación de procesos genéricos, con las ventajas de las fases y flujos de trabajo.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WordArt 2"/>
          <p:cNvSpPr>
            <a:spLocks noChangeArrowheads="1" noChangeShapeType="1" noTextEdit="1"/>
          </p:cNvSpPr>
          <p:nvPr/>
        </p:nvSpPr>
        <p:spPr bwMode="auto">
          <a:xfrm>
            <a:off x="2124075" y="188913"/>
            <a:ext cx="41052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AR" sz="2400" b="1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Preguntas</a:t>
            </a:r>
          </a:p>
        </p:txBody>
      </p:sp>
      <p:pic>
        <p:nvPicPr>
          <p:cNvPr id="32773" name="Picture 4" descr="caballo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grayscl/>
          </a:blip>
          <a:srcRect/>
          <a:stretch>
            <a:fillRect/>
          </a:stretch>
        </p:blipFill>
        <p:spPr bwMode="auto">
          <a:xfrm>
            <a:off x="179388" y="6092825"/>
            <a:ext cx="4762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770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539750" y="1628775"/>
          <a:ext cx="5724525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Fotografía de Photo Editor" r:id="rId4" imgW="13076190" imgH="9228571" progId="">
                  <p:embed/>
                </p:oleObj>
              </mc:Choice>
              <mc:Fallback>
                <p:oleObj name="Fotografía de Photo Editor" r:id="rId4" imgW="13076190" imgH="9228571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628775"/>
                        <a:ext cx="5724525" cy="426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9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3779838" y="1844675"/>
          <a:ext cx="1622425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n" r:id="rId6" imgW="1621800" imgH="3934080" progId="">
                  <p:embed/>
                </p:oleObj>
              </mc:Choice>
              <mc:Fallback>
                <p:oleObj name="Imagen" r:id="rId6" imgW="1621800" imgH="39340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844675"/>
                        <a:ext cx="1622425" cy="302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2" name="Text Box 10"/>
          <p:cNvSpPr txBox="1">
            <a:spLocks noChangeArrowheads="1"/>
          </p:cNvSpPr>
          <p:nvPr/>
        </p:nvSpPr>
        <p:spPr bwMode="auto">
          <a:xfrm rot="-1548923">
            <a:off x="2268538" y="2997200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 rot="-1548923">
            <a:off x="4140200" y="1052513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46448" name="Text Box 16"/>
          <p:cNvSpPr txBox="1">
            <a:spLocks noChangeArrowheads="1"/>
          </p:cNvSpPr>
          <p:nvPr/>
        </p:nvSpPr>
        <p:spPr bwMode="auto">
          <a:xfrm rot="1881080">
            <a:off x="6011863" y="2133600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46449" name="Text Box 17"/>
          <p:cNvSpPr txBox="1">
            <a:spLocks noChangeArrowheads="1"/>
          </p:cNvSpPr>
          <p:nvPr/>
        </p:nvSpPr>
        <p:spPr bwMode="auto">
          <a:xfrm rot="1881080">
            <a:off x="2627313" y="1557338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2" grpId="0" autoUpdateAnimBg="0"/>
      <p:bldP spid="146443" grpId="0" autoUpdateAnimBg="0"/>
      <p:bldP spid="146448" grpId="0" autoUpdateAnimBg="0"/>
      <p:bldP spid="14644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algn="ctr"/>
            <a:r>
              <a:rPr lang="es-ES" sz="3200" b="1" dirty="0"/>
              <a:t>Modelos de procesos o de Desarrollo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51520" y="1340768"/>
            <a:ext cx="8208912" cy="5328592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r>
              <a:rPr lang="es-ES" sz="128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Proceso Unificado de </a:t>
            </a:r>
            <a:r>
              <a:rPr lang="es-ES" sz="128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Rational</a:t>
            </a:r>
            <a:r>
              <a:rPr lang="es-ES" sz="128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(RUP)</a:t>
            </a:r>
          </a:p>
          <a:p>
            <a:pPr>
              <a:buNone/>
            </a:pPr>
            <a:endParaRPr lang="es-AR" sz="74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AR" sz="11200" b="1" i="1" dirty="0">
                <a:latin typeface="Arial" pitchFamily="34" charset="0"/>
                <a:cs typeface="Arial" pitchFamily="34" charset="0"/>
              </a:rPr>
              <a:t>Es un híbrido que reúne elementos de todos los modelos de proceso genéricos vistos, iteraciones de apoyo e ilustra buenas prácticas en la especificación y el diseño, cuyas fases están más relacionadas con asuntos de negocio más que técnicos (o actividades del proceso)</a:t>
            </a:r>
          </a:p>
          <a:p>
            <a:pPr algn="just">
              <a:buNone/>
            </a:pPr>
            <a:endParaRPr lang="es-ES" sz="11200" b="1" i="1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ES" sz="11200" b="1" i="1" dirty="0">
                <a:latin typeface="Arial" pitchFamily="34" charset="0"/>
                <a:cs typeface="Arial" pitchFamily="34" charset="0"/>
              </a:rPr>
              <a:t>Es un ejemplo de un modelo de proceso moderno que proviene del trabajo en el UML y el asociado Proceso Unificado (PU – </a:t>
            </a:r>
            <a:r>
              <a:rPr lang="es-ES" sz="11200" b="1" i="1" dirty="0" err="1">
                <a:latin typeface="Arial" pitchFamily="34" charset="0"/>
                <a:cs typeface="Arial" pitchFamily="34" charset="0"/>
              </a:rPr>
              <a:t>Rumbaugh</a:t>
            </a:r>
            <a:r>
              <a:rPr lang="es-ES" sz="11200" b="1" i="1" dirty="0">
                <a:latin typeface="Arial" pitchFamily="34" charset="0"/>
                <a:cs typeface="Arial" pitchFamily="34" charset="0"/>
              </a:rPr>
              <a:t>). </a:t>
            </a:r>
            <a:r>
              <a:rPr lang="es-AR" sz="11200" b="1" i="1" dirty="0"/>
              <a:t>				</a:t>
            </a:r>
          </a:p>
          <a:p>
            <a:pPr>
              <a:buNone/>
            </a:pPr>
            <a:endParaRPr lang="es-AR" sz="11200" b="1" i="1" dirty="0"/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r>
              <a:rPr lang="es-AR" sz="1000" b="1" i="1" dirty="0"/>
              <a:t>								</a:t>
            </a:r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endParaRPr lang="es-AR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2559"/>
            <a:ext cx="7467600" cy="1143000"/>
          </a:xfrm>
        </p:spPr>
        <p:txBody>
          <a:bodyPr/>
          <a:lstStyle/>
          <a:p>
            <a:pPr algn="ctr"/>
            <a:r>
              <a:rPr lang="es-ES" sz="3200" b="1" dirty="0"/>
              <a:t>Modelos de procesos o de Desarrollo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5878" y="1133161"/>
            <a:ext cx="8492244" cy="5429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s-ES" sz="2800" b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Proceso Unificado de </a:t>
            </a:r>
            <a:r>
              <a:rPr lang="es-ES" sz="2800" b="1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Rational</a:t>
            </a:r>
            <a:r>
              <a:rPr lang="es-ES" sz="2800" b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(RUP)</a:t>
            </a:r>
          </a:p>
          <a:p>
            <a:pPr>
              <a:buNone/>
            </a:pPr>
            <a:endParaRPr lang="es-AR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El RUP se describe normalmente desde 3 perspectivas:</a:t>
            </a:r>
          </a:p>
          <a:p>
            <a:pPr>
              <a:buNone/>
            </a:pPr>
            <a:endParaRPr lang="es-E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ES" dirty="0">
                <a:latin typeface="Arial" pitchFamily="34" charset="0"/>
                <a:cs typeface="Arial" pitchFamily="34" charset="0"/>
              </a:rPr>
              <a:t>Una perspectiva dinámica que muestra las fases del modelo sobre el tiempo.</a:t>
            </a:r>
          </a:p>
          <a:p>
            <a:pPr>
              <a:buFont typeface="Wingdings" pitchFamily="2" charset="2"/>
              <a:buChar char="Ø"/>
            </a:pPr>
            <a:endParaRPr lang="es-E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ES" dirty="0">
                <a:latin typeface="Arial" pitchFamily="34" charset="0"/>
                <a:cs typeface="Arial" pitchFamily="34" charset="0"/>
              </a:rPr>
              <a:t>Una perspectiva estática que muestra las actividades del proceso que se representan.</a:t>
            </a:r>
          </a:p>
          <a:p>
            <a:pPr>
              <a:buFont typeface="Wingdings" pitchFamily="2" charset="2"/>
              <a:buChar char="Ø"/>
            </a:pPr>
            <a:endParaRPr lang="es-E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ES" dirty="0">
                <a:latin typeface="Arial" pitchFamily="34" charset="0"/>
                <a:cs typeface="Arial" pitchFamily="34" charset="0"/>
              </a:rPr>
              <a:t>Una perspectiva práctica que sugiere buenas prácticas a utilizar durante el proceso.</a:t>
            </a:r>
            <a:endParaRPr lang="es-AR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AR" sz="2800" b="1" i="1" dirty="0">
                <a:latin typeface="Arial" pitchFamily="34" charset="0"/>
                <a:cs typeface="Arial" pitchFamily="34" charset="0"/>
              </a:rPr>
              <a:t>					</a:t>
            </a:r>
          </a:p>
          <a:p>
            <a:pPr>
              <a:buNone/>
            </a:pPr>
            <a:endParaRPr lang="es-AR" sz="2800" b="1" i="1" dirty="0"/>
          </a:p>
          <a:p>
            <a:pPr>
              <a:buNone/>
            </a:pPr>
            <a:r>
              <a:rPr lang="es-AR" sz="2800" b="1" i="1" dirty="0"/>
              <a:t>							</a:t>
            </a:r>
          </a:p>
          <a:p>
            <a:pPr>
              <a:buNone/>
            </a:pPr>
            <a:endParaRPr lang="es-AR" sz="2800" b="1" i="1" dirty="0"/>
          </a:p>
          <a:p>
            <a:pPr>
              <a:buNone/>
            </a:pPr>
            <a:endParaRPr lang="es-AR" sz="2800" b="1" i="1" dirty="0"/>
          </a:p>
          <a:p>
            <a:pPr>
              <a:buNone/>
            </a:pPr>
            <a:r>
              <a:rPr lang="es-AR" sz="2800" b="1" i="1" dirty="0"/>
              <a:t>								</a:t>
            </a:r>
          </a:p>
          <a:p>
            <a:pPr>
              <a:buNone/>
            </a:pPr>
            <a:endParaRPr lang="es-AR" sz="2800" b="1" i="1" dirty="0"/>
          </a:p>
          <a:p>
            <a:pPr>
              <a:buNone/>
            </a:pPr>
            <a:endParaRPr lang="es-AR" sz="2800" b="1" i="1" dirty="0"/>
          </a:p>
          <a:p>
            <a:pPr>
              <a:buNone/>
            </a:pPr>
            <a:endParaRPr lang="es-AR" sz="2800" b="1" i="1" dirty="0"/>
          </a:p>
          <a:p>
            <a:pPr>
              <a:buNone/>
            </a:pPr>
            <a:endParaRPr lang="es-AR" sz="2800" b="1" i="1" dirty="0"/>
          </a:p>
          <a:p>
            <a:pPr>
              <a:buNone/>
            </a:pPr>
            <a:endParaRPr lang="es-AR" sz="2800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3600" u="sng" dirty="0">
                <a:solidFill>
                  <a:srgbClr val="0070C0"/>
                </a:solidFill>
              </a:rPr>
              <a:t>Proceso Unificado de </a:t>
            </a:r>
            <a:r>
              <a:rPr lang="es-ES" sz="3600" u="sng" dirty="0" err="1">
                <a:solidFill>
                  <a:srgbClr val="0070C0"/>
                </a:solidFill>
              </a:rPr>
              <a:t>Rational</a:t>
            </a:r>
            <a:r>
              <a:rPr lang="es-ES" sz="3600" u="sng" dirty="0">
                <a:solidFill>
                  <a:srgbClr val="0070C0"/>
                </a:solidFill>
              </a:rPr>
              <a:t> (RUP)</a:t>
            </a:r>
            <a:br>
              <a:rPr lang="es-ES" sz="3200" u="sng" dirty="0">
                <a:solidFill>
                  <a:srgbClr val="0070C0"/>
                </a:solidFill>
              </a:rPr>
            </a:b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395536" y="2420888"/>
            <a:ext cx="7920880" cy="8640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7 Conector recto"/>
          <p:cNvCxnSpPr/>
          <p:nvPr/>
        </p:nvCxnSpPr>
        <p:spPr>
          <a:xfrm rot="5400000">
            <a:off x="1475656" y="285293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rot="5400000">
            <a:off x="2915816" y="285293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 rot="5400000">
            <a:off x="6372200" y="285293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467544" y="386104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    Inicio          Elaboración                      Construcción              Transición</a:t>
            </a:r>
          </a:p>
        </p:txBody>
      </p:sp>
      <p:sp>
        <p:nvSpPr>
          <p:cNvPr id="24" name="23 Forma libre"/>
          <p:cNvSpPr/>
          <p:nvPr/>
        </p:nvSpPr>
        <p:spPr>
          <a:xfrm>
            <a:off x="2051720" y="2564904"/>
            <a:ext cx="936104" cy="648072"/>
          </a:xfrm>
          <a:custGeom>
            <a:avLst/>
            <a:gdLst>
              <a:gd name="connsiteX0" fmla="*/ 944418 w 944418"/>
              <a:gd name="connsiteY0" fmla="*/ 0 h 346363"/>
              <a:gd name="connsiteX1" fmla="*/ 2309 w 944418"/>
              <a:gd name="connsiteY1" fmla="*/ 124690 h 346363"/>
              <a:gd name="connsiteX2" fmla="*/ 930564 w 944418"/>
              <a:gd name="connsiteY2" fmla="*/ 346363 h 346363"/>
              <a:gd name="connsiteX3" fmla="*/ 930564 w 944418"/>
              <a:gd name="connsiteY3" fmla="*/ 346363 h 34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4418" h="346363">
                <a:moveTo>
                  <a:pt x="944418" y="0"/>
                </a:moveTo>
                <a:cubicBezTo>
                  <a:pt x="474518" y="33481"/>
                  <a:pt x="4618" y="66963"/>
                  <a:pt x="2309" y="124690"/>
                </a:cubicBezTo>
                <a:cubicBezTo>
                  <a:pt x="0" y="182417"/>
                  <a:pt x="930564" y="346363"/>
                  <a:pt x="930564" y="346363"/>
                </a:cubicBezTo>
                <a:lnTo>
                  <a:pt x="930564" y="346363"/>
                </a:ln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rgbClr val="00B050"/>
              </a:solidFill>
            </a:endParaRPr>
          </a:p>
        </p:txBody>
      </p:sp>
      <p:sp>
        <p:nvSpPr>
          <p:cNvPr id="26" name="25 Forma libre"/>
          <p:cNvSpPr/>
          <p:nvPr/>
        </p:nvSpPr>
        <p:spPr>
          <a:xfrm>
            <a:off x="539552" y="1268760"/>
            <a:ext cx="7272808" cy="1008112"/>
          </a:xfrm>
          <a:custGeom>
            <a:avLst/>
            <a:gdLst>
              <a:gd name="connsiteX0" fmla="*/ 944418 w 944418"/>
              <a:gd name="connsiteY0" fmla="*/ 0 h 346363"/>
              <a:gd name="connsiteX1" fmla="*/ 2309 w 944418"/>
              <a:gd name="connsiteY1" fmla="*/ 124690 h 346363"/>
              <a:gd name="connsiteX2" fmla="*/ 930564 w 944418"/>
              <a:gd name="connsiteY2" fmla="*/ 346363 h 346363"/>
              <a:gd name="connsiteX3" fmla="*/ 930564 w 944418"/>
              <a:gd name="connsiteY3" fmla="*/ 346363 h 34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4418" h="346363">
                <a:moveTo>
                  <a:pt x="944418" y="0"/>
                </a:moveTo>
                <a:cubicBezTo>
                  <a:pt x="474518" y="33481"/>
                  <a:pt x="4618" y="66963"/>
                  <a:pt x="2309" y="124690"/>
                </a:cubicBezTo>
                <a:cubicBezTo>
                  <a:pt x="0" y="182417"/>
                  <a:pt x="930564" y="346363"/>
                  <a:pt x="930564" y="346363"/>
                </a:cubicBezTo>
                <a:lnTo>
                  <a:pt x="930564" y="346363"/>
                </a:ln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rgbClr val="00B050"/>
              </a:solidFill>
            </a:endParaRPr>
          </a:p>
        </p:txBody>
      </p:sp>
      <p:sp>
        <p:nvSpPr>
          <p:cNvPr id="27" name="26 Forma libre"/>
          <p:cNvSpPr/>
          <p:nvPr/>
        </p:nvSpPr>
        <p:spPr>
          <a:xfrm>
            <a:off x="611560" y="2492896"/>
            <a:ext cx="999728" cy="720080"/>
          </a:xfrm>
          <a:custGeom>
            <a:avLst/>
            <a:gdLst>
              <a:gd name="connsiteX0" fmla="*/ 944418 w 944418"/>
              <a:gd name="connsiteY0" fmla="*/ 0 h 346363"/>
              <a:gd name="connsiteX1" fmla="*/ 2309 w 944418"/>
              <a:gd name="connsiteY1" fmla="*/ 124690 h 346363"/>
              <a:gd name="connsiteX2" fmla="*/ 930564 w 944418"/>
              <a:gd name="connsiteY2" fmla="*/ 346363 h 346363"/>
              <a:gd name="connsiteX3" fmla="*/ 930564 w 944418"/>
              <a:gd name="connsiteY3" fmla="*/ 346363 h 34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4418" h="346363">
                <a:moveTo>
                  <a:pt x="944418" y="0"/>
                </a:moveTo>
                <a:cubicBezTo>
                  <a:pt x="474518" y="33481"/>
                  <a:pt x="4618" y="66963"/>
                  <a:pt x="2309" y="124690"/>
                </a:cubicBezTo>
                <a:cubicBezTo>
                  <a:pt x="0" y="182417"/>
                  <a:pt x="930564" y="346363"/>
                  <a:pt x="930564" y="346363"/>
                </a:cubicBezTo>
                <a:lnTo>
                  <a:pt x="930564" y="346363"/>
                </a:ln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rgbClr val="00B050"/>
              </a:solidFill>
            </a:endParaRPr>
          </a:p>
        </p:txBody>
      </p:sp>
      <p:sp>
        <p:nvSpPr>
          <p:cNvPr id="28" name="27 Forma libre"/>
          <p:cNvSpPr/>
          <p:nvPr/>
        </p:nvSpPr>
        <p:spPr>
          <a:xfrm>
            <a:off x="3491880" y="2564904"/>
            <a:ext cx="3024336" cy="648072"/>
          </a:xfrm>
          <a:custGeom>
            <a:avLst/>
            <a:gdLst>
              <a:gd name="connsiteX0" fmla="*/ 944418 w 944418"/>
              <a:gd name="connsiteY0" fmla="*/ 0 h 346363"/>
              <a:gd name="connsiteX1" fmla="*/ 2309 w 944418"/>
              <a:gd name="connsiteY1" fmla="*/ 124690 h 346363"/>
              <a:gd name="connsiteX2" fmla="*/ 930564 w 944418"/>
              <a:gd name="connsiteY2" fmla="*/ 346363 h 346363"/>
              <a:gd name="connsiteX3" fmla="*/ 930564 w 944418"/>
              <a:gd name="connsiteY3" fmla="*/ 346363 h 34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4418" h="346363">
                <a:moveTo>
                  <a:pt x="944418" y="0"/>
                </a:moveTo>
                <a:cubicBezTo>
                  <a:pt x="474518" y="33481"/>
                  <a:pt x="4618" y="66963"/>
                  <a:pt x="2309" y="124690"/>
                </a:cubicBezTo>
                <a:cubicBezTo>
                  <a:pt x="0" y="182417"/>
                  <a:pt x="930564" y="346363"/>
                  <a:pt x="930564" y="346363"/>
                </a:cubicBezTo>
                <a:lnTo>
                  <a:pt x="930564" y="346363"/>
                </a:ln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rgbClr val="00B050"/>
              </a:solidFill>
            </a:endParaRPr>
          </a:p>
        </p:txBody>
      </p:sp>
      <p:sp>
        <p:nvSpPr>
          <p:cNvPr id="29" name="28 Forma libre"/>
          <p:cNvSpPr/>
          <p:nvPr/>
        </p:nvSpPr>
        <p:spPr>
          <a:xfrm>
            <a:off x="6948264" y="2492896"/>
            <a:ext cx="999728" cy="711696"/>
          </a:xfrm>
          <a:custGeom>
            <a:avLst/>
            <a:gdLst>
              <a:gd name="connsiteX0" fmla="*/ 944418 w 944418"/>
              <a:gd name="connsiteY0" fmla="*/ 0 h 346363"/>
              <a:gd name="connsiteX1" fmla="*/ 2309 w 944418"/>
              <a:gd name="connsiteY1" fmla="*/ 124690 h 346363"/>
              <a:gd name="connsiteX2" fmla="*/ 930564 w 944418"/>
              <a:gd name="connsiteY2" fmla="*/ 346363 h 346363"/>
              <a:gd name="connsiteX3" fmla="*/ 930564 w 944418"/>
              <a:gd name="connsiteY3" fmla="*/ 346363 h 34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4418" h="346363">
                <a:moveTo>
                  <a:pt x="944418" y="0"/>
                </a:moveTo>
                <a:cubicBezTo>
                  <a:pt x="474518" y="33481"/>
                  <a:pt x="4618" y="66963"/>
                  <a:pt x="2309" y="124690"/>
                </a:cubicBezTo>
                <a:cubicBezTo>
                  <a:pt x="0" y="182417"/>
                  <a:pt x="930564" y="346363"/>
                  <a:pt x="930564" y="346363"/>
                </a:cubicBezTo>
                <a:lnTo>
                  <a:pt x="930564" y="346363"/>
                </a:ln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rgbClr val="00B050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3059832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Iteración de fase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395536" y="486916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Cada fase se representa de un modo iterativo con los resultados desarrollados </a:t>
            </a:r>
            <a:r>
              <a:rPr lang="es-AR" sz="2800" dirty="0">
                <a:latin typeface="Arial" panose="020B0604020202020204" pitchFamily="34" charset="0"/>
                <a:cs typeface="Arial" panose="020B0604020202020204" pitchFamily="34" charset="0"/>
              </a:rPr>
              <a:t>incremental-mente</a:t>
            </a:r>
            <a:r>
              <a:rPr lang="es-AR" sz="2800" dirty="0"/>
              <a:t> y todo el conjunto también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3600" u="sng" dirty="0">
                <a:solidFill>
                  <a:srgbClr val="0070C0"/>
                </a:solidFill>
              </a:rPr>
              <a:t>Proceso Unificado de </a:t>
            </a:r>
            <a:r>
              <a:rPr lang="es-ES" sz="3600" u="sng" dirty="0" err="1">
                <a:solidFill>
                  <a:srgbClr val="0070C0"/>
                </a:solidFill>
              </a:rPr>
              <a:t>Rational</a:t>
            </a:r>
            <a:r>
              <a:rPr lang="es-ES" sz="3600" u="sng" dirty="0">
                <a:solidFill>
                  <a:srgbClr val="0070C0"/>
                </a:solidFill>
              </a:rPr>
              <a:t> (RUP)</a:t>
            </a:r>
            <a:br>
              <a:rPr lang="es-ES" sz="3200" u="sng" dirty="0">
                <a:solidFill>
                  <a:srgbClr val="0070C0"/>
                </a:solidFill>
              </a:rPr>
            </a:b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179512" y="980728"/>
            <a:ext cx="81369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u="sng" dirty="0">
                <a:solidFill>
                  <a:schemeClr val="accent2">
                    <a:lumMod val="75000"/>
                  </a:schemeClr>
                </a:solidFill>
              </a:rPr>
              <a:t>FASES</a:t>
            </a:r>
          </a:p>
          <a:p>
            <a:pPr algn="ctr"/>
            <a:endParaRPr lang="es-AR" sz="2800" b="1" u="sng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AR" sz="2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Inicio:</a:t>
            </a:r>
            <a:r>
              <a:rPr lang="es-AR" sz="2800" dirty="0">
                <a:latin typeface="Arial" panose="020B0604020202020204" pitchFamily="34" charset="0"/>
                <a:cs typeface="Arial" panose="020B0604020202020204" pitchFamily="34" charset="0"/>
              </a:rPr>
              <a:t> se establece un caso de negocio para el sistema, identificándose las entidades externas (personas y sistemas) que interactúan y definir estas interacciones;</a:t>
            </a:r>
          </a:p>
          <a:p>
            <a:endParaRPr lang="es-A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Elaboración: </a:t>
            </a:r>
            <a:r>
              <a:rPr lang="es-AR" sz="2800" dirty="0">
                <a:latin typeface="Arial" panose="020B0604020202020204" pitchFamily="34" charset="0"/>
                <a:cs typeface="Arial" panose="020B0604020202020204" pitchFamily="34" charset="0"/>
              </a:rPr>
              <a:t>se desarrolla una comprensión del dominio del problema y un marco de trabajo arquitectónico, desarrollándose el plan del proyecto e identificar los riesgos clave del proyecto.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3600" u="sng" dirty="0">
                <a:solidFill>
                  <a:srgbClr val="0070C0"/>
                </a:solidFill>
              </a:rPr>
              <a:t>Proceso Unificado de </a:t>
            </a:r>
            <a:r>
              <a:rPr lang="es-ES" sz="3600" u="sng" dirty="0" err="1">
                <a:solidFill>
                  <a:srgbClr val="0070C0"/>
                </a:solidFill>
              </a:rPr>
              <a:t>Rational</a:t>
            </a:r>
            <a:r>
              <a:rPr lang="es-ES" sz="3600" u="sng" dirty="0">
                <a:solidFill>
                  <a:srgbClr val="0070C0"/>
                </a:solidFill>
              </a:rPr>
              <a:t> (RUP)</a:t>
            </a:r>
            <a:br>
              <a:rPr lang="es-ES" sz="3200" u="sng" dirty="0">
                <a:solidFill>
                  <a:srgbClr val="0070C0"/>
                </a:solidFill>
              </a:rPr>
            </a:b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474360" y="1443841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u="sng" dirty="0">
                <a:solidFill>
                  <a:schemeClr val="accent2">
                    <a:lumMod val="75000"/>
                  </a:schemeClr>
                </a:solidFill>
              </a:rPr>
              <a:t>FASES</a:t>
            </a:r>
          </a:p>
          <a:p>
            <a:pPr algn="ctr"/>
            <a:endParaRPr lang="es-AR" sz="2800" b="1" u="sng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AR" sz="2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Construcción:</a:t>
            </a:r>
            <a:r>
              <a:rPr lang="es-AR" sz="2800" dirty="0">
                <a:latin typeface="Arial" panose="020B0604020202020204" pitchFamily="34" charset="0"/>
                <a:cs typeface="Arial" panose="020B0604020202020204" pitchFamily="34" charset="0"/>
              </a:rPr>
              <a:t> Comprende obtener el diseño del sistema, la programación y las pruebas. Se desarrollan e integran las partes del sistema.</a:t>
            </a:r>
          </a:p>
          <a:p>
            <a:endParaRPr lang="es-A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8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Transicción</a:t>
            </a:r>
            <a:r>
              <a:rPr lang="es-AR" sz="2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AR" sz="2800" dirty="0">
                <a:latin typeface="Arial" panose="020B0604020202020204" pitchFamily="34" charset="0"/>
                <a:cs typeface="Arial" panose="020B0604020202020204" pitchFamily="34" charset="0"/>
              </a:rPr>
              <a:t>Es implementar el sistema desde el ámbito de desarrollo a la comunidad del usuario y hacerlo trabajar en un entorno real.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u="sng" dirty="0">
                <a:solidFill>
                  <a:srgbClr val="0070C0"/>
                </a:solidFill>
              </a:rPr>
              <a:t>Proceso Unificado de </a:t>
            </a:r>
            <a:r>
              <a:rPr lang="es-ES" sz="3200" u="sng" dirty="0" err="1">
                <a:solidFill>
                  <a:srgbClr val="0070C0"/>
                </a:solidFill>
              </a:rPr>
              <a:t>Rational</a:t>
            </a:r>
            <a:r>
              <a:rPr lang="es-ES" sz="3200" u="sng" dirty="0">
                <a:solidFill>
                  <a:srgbClr val="0070C0"/>
                </a:solidFill>
              </a:rPr>
              <a:t> (RUP)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323528" y="2348880"/>
            <a:ext cx="8136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>
                <a:latin typeface="Arial" panose="020B0604020202020204" pitchFamily="34" charset="0"/>
                <a:cs typeface="Arial" panose="020B0604020202020204" pitchFamily="34" charset="0"/>
              </a:rPr>
              <a:t>La vista estática se centra en las actividades  que tienen lugar durante el proceso de desarrollo o </a:t>
            </a:r>
            <a:r>
              <a:rPr lang="es-AR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flujos de trabajo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u="sng" dirty="0">
                <a:solidFill>
                  <a:srgbClr val="0070C0"/>
                </a:solidFill>
              </a:rPr>
              <a:t>Proceso Unificado de </a:t>
            </a:r>
            <a:r>
              <a:rPr lang="es-ES" sz="3200" u="sng" dirty="0" err="1">
                <a:solidFill>
                  <a:srgbClr val="0070C0"/>
                </a:solidFill>
              </a:rPr>
              <a:t>Rational</a:t>
            </a:r>
            <a:r>
              <a:rPr lang="es-ES" sz="3200" u="sng" dirty="0">
                <a:solidFill>
                  <a:srgbClr val="0070C0"/>
                </a:solidFill>
              </a:rPr>
              <a:t> (RUP)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467544" y="2492896"/>
            <a:ext cx="806489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u="sng" dirty="0">
                <a:latin typeface="Arial" pitchFamily="34" charset="0"/>
                <a:cs typeface="Arial" pitchFamily="34" charset="0"/>
              </a:rPr>
              <a:t>Flujo de Trabajo</a:t>
            </a:r>
            <a:r>
              <a:rPr lang="es-AR" sz="2400" dirty="0">
                <a:latin typeface="Arial" pitchFamily="34" charset="0"/>
                <a:cs typeface="Arial" pitchFamily="34" charset="0"/>
              </a:rPr>
              <a:t>		</a:t>
            </a:r>
            <a:r>
              <a:rPr lang="es-AR" sz="2400" b="1" u="sng" dirty="0">
                <a:latin typeface="Arial" pitchFamily="34" charset="0"/>
                <a:cs typeface="Arial" pitchFamily="34" charset="0"/>
              </a:rPr>
              <a:t>Descripción</a:t>
            </a:r>
          </a:p>
          <a:p>
            <a:endParaRPr lang="es-AR" sz="2400" dirty="0">
              <a:latin typeface="Arial" pitchFamily="34" charset="0"/>
              <a:cs typeface="Arial" pitchFamily="34" charset="0"/>
            </a:endParaRPr>
          </a:p>
          <a:p>
            <a:r>
              <a:rPr lang="es-AR" sz="2400" b="1" dirty="0">
                <a:latin typeface="Arial" pitchFamily="34" charset="0"/>
                <a:cs typeface="Arial" pitchFamily="34" charset="0"/>
              </a:rPr>
              <a:t>Modelado del Negocio</a:t>
            </a:r>
            <a:r>
              <a:rPr lang="es-AR" sz="2400" dirty="0">
                <a:latin typeface="Arial" pitchFamily="34" charset="0"/>
                <a:cs typeface="Arial" pitchFamily="34" charset="0"/>
              </a:rPr>
              <a:t>	Los procesos se utilizan 					usando Casos de Uso del 					Negocio</a:t>
            </a:r>
          </a:p>
          <a:p>
            <a:endParaRPr lang="es-AR" sz="2400" dirty="0">
              <a:latin typeface="Arial" pitchFamily="34" charset="0"/>
              <a:cs typeface="Arial" pitchFamily="34" charset="0"/>
            </a:endParaRPr>
          </a:p>
          <a:p>
            <a:r>
              <a:rPr lang="es-AR" sz="2400" b="1" dirty="0">
                <a:latin typeface="Arial" pitchFamily="34" charset="0"/>
                <a:cs typeface="Arial" pitchFamily="34" charset="0"/>
              </a:rPr>
              <a:t>Requerimientos</a:t>
            </a:r>
            <a:r>
              <a:rPr lang="es-AR" sz="2400" dirty="0">
                <a:latin typeface="Arial" pitchFamily="34" charset="0"/>
                <a:cs typeface="Arial" pitchFamily="34" charset="0"/>
              </a:rPr>
              <a:t>		Definir actores que interactúan 				con el sistema</a:t>
            </a:r>
          </a:p>
          <a:p>
            <a:r>
              <a:rPr lang="es-AR" sz="2400" dirty="0">
                <a:latin typeface="Arial" pitchFamily="34" charset="0"/>
                <a:cs typeface="Arial" pitchFamily="34" charset="0"/>
              </a:rPr>
              <a:t>				Hacer Casos de Uso para 					modelar los requerimientos del 				sistema</a:t>
            </a:r>
          </a:p>
          <a:p>
            <a:endParaRPr lang="es-AR" sz="2000" dirty="0"/>
          </a:p>
        </p:txBody>
      </p:sp>
      <p:sp>
        <p:nvSpPr>
          <p:cNvPr id="5" name="4 Rectángulo"/>
          <p:cNvSpPr/>
          <p:nvPr/>
        </p:nvSpPr>
        <p:spPr>
          <a:xfrm>
            <a:off x="683568" y="1556792"/>
            <a:ext cx="756084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rgbClr val="00B050"/>
                </a:solidFill>
              </a:rPr>
              <a:t>FLUJOS DE TRABAJO ESTATICOS EN EL RUP</a:t>
            </a:r>
            <a:endParaRPr lang="es-AR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u="sng" dirty="0">
                <a:solidFill>
                  <a:srgbClr val="0070C0"/>
                </a:solidFill>
              </a:rPr>
              <a:t>Proceso Unificado de </a:t>
            </a:r>
            <a:r>
              <a:rPr lang="es-ES" sz="3200" u="sng" dirty="0" err="1">
                <a:solidFill>
                  <a:srgbClr val="0070C0"/>
                </a:solidFill>
              </a:rPr>
              <a:t>Rational</a:t>
            </a:r>
            <a:r>
              <a:rPr lang="es-ES" sz="3200" u="sng" dirty="0">
                <a:solidFill>
                  <a:srgbClr val="0070C0"/>
                </a:solidFill>
              </a:rPr>
              <a:t> (RUP)</a:t>
            </a: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323528" y="2132856"/>
            <a:ext cx="80648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u="sng" dirty="0">
                <a:latin typeface="Arial" pitchFamily="34" charset="0"/>
                <a:cs typeface="Arial" pitchFamily="34" charset="0"/>
              </a:rPr>
              <a:t>Flujo de Trabajo</a:t>
            </a:r>
            <a:r>
              <a:rPr lang="es-AR" sz="2400" dirty="0">
                <a:latin typeface="Arial" pitchFamily="34" charset="0"/>
                <a:cs typeface="Arial" pitchFamily="34" charset="0"/>
              </a:rPr>
              <a:t>		</a:t>
            </a:r>
            <a:r>
              <a:rPr lang="es-AR" sz="2400" b="1" u="sng" dirty="0">
                <a:latin typeface="Arial" pitchFamily="34" charset="0"/>
                <a:cs typeface="Arial" pitchFamily="34" charset="0"/>
              </a:rPr>
              <a:t>Descripción</a:t>
            </a:r>
          </a:p>
          <a:p>
            <a:endParaRPr lang="es-AR" sz="2400" dirty="0">
              <a:latin typeface="Arial" pitchFamily="34" charset="0"/>
              <a:cs typeface="Arial" pitchFamily="34" charset="0"/>
            </a:endParaRPr>
          </a:p>
          <a:p>
            <a:r>
              <a:rPr lang="es-AR" sz="2400" b="1" dirty="0">
                <a:latin typeface="Arial" pitchFamily="34" charset="0"/>
                <a:cs typeface="Arial" pitchFamily="34" charset="0"/>
              </a:rPr>
              <a:t>Análisis y Diseño</a:t>
            </a:r>
            <a:r>
              <a:rPr lang="es-AR" sz="2400" dirty="0">
                <a:latin typeface="Arial" pitchFamily="34" charset="0"/>
                <a:cs typeface="Arial" pitchFamily="34" charset="0"/>
              </a:rPr>
              <a:t>		Se crea y documenta un 					modelo del diseño utilizando 				modelos arquitectónicos, 					modelos de componentes, 				modelos de objetos y modelos 				de secuencia.</a:t>
            </a:r>
          </a:p>
          <a:p>
            <a:endParaRPr lang="es-AR" sz="2400" dirty="0">
              <a:latin typeface="Arial" pitchFamily="34" charset="0"/>
              <a:cs typeface="Arial" pitchFamily="34" charset="0"/>
            </a:endParaRPr>
          </a:p>
          <a:p>
            <a:r>
              <a:rPr lang="es-AR" sz="2400" b="1" dirty="0">
                <a:latin typeface="Arial" pitchFamily="34" charset="0"/>
                <a:cs typeface="Arial" pitchFamily="34" charset="0"/>
              </a:rPr>
              <a:t>Implementación</a:t>
            </a:r>
            <a:r>
              <a:rPr lang="es-AR" sz="2400" dirty="0">
                <a:latin typeface="Arial" pitchFamily="34" charset="0"/>
                <a:cs typeface="Arial" pitchFamily="34" charset="0"/>
              </a:rPr>
              <a:t>		Se implementan y estructuran 				en subsistemas los componen-				</a:t>
            </a:r>
            <a:r>
              <a:rPr lang="es-AR" sz="2400" dirty="0" err="1">
                <a:latin typeface="Arial" pitchFamily="34" charset="0"/>
                <a:cs typeface="Arial" pitchFamily="34" charset="0"/>
              </a:rPr>
              <a:t>tes</a:t>
            </a:r>
            <a:r>
              <a:rPr lang="es-AR" sz="2400" dirty="0">
                <a:latin typeface="Arial" pitchFamily="34" charset="0"/>
                <a:cs typeface="Arial" pitchFamily="34" charset="0"/>
              </a:rPr>
              <a:t> del sistema.</a:t>
            </a:r>
          </a:p>
          <a:p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683568" y="1556792"/>
            <a:ext cx="756084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rgbClr val="00B050"/>
                </a:solidFill>
              </a:rPr>
              <a:t>FLUJOS DE TRABAJO ESTATICOS EN EL RUP</a:t>
            </a:r>
            <a:endParaRPr lang="es-AR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557</TotalTime>
  <Words>574</Words>
  <Application>Microsoft Office PowerPoint</Application>
  <PresentationFormat>Presentación en pantalla (4:3)</PresentationFormat>
  <Paragraphs>107</Paragraphs>
  <Slides>15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Century Schoolbook</vt:lpstr>
      <vt:lpstr>Times New Roman</vt:lpstr>
      <vt:lpstr>Wingdings</vt:lpstr>
      <vt:lpstr>Wingdings 2</vt:lpstr>
      <vt:lpstr>Mirador</vt:lpstr>
      <vt:lpstr>Fotografía de Photo Editor</vt:lpstr>
      <vt:lpstr>Imagen</vt:lpstr>
      <vt:lpstr>CICLO DE VIDA DE DESARROLLO DE SISTEMAS DE INFORMACIÓN            rup       Parte 3</vt:lpstr>
      <vt:lpstr>Modelos de procesos o de Desarrollo de Software</vt:lpstr>
      <vt:lpstr>Modelos de procesos o de Desarrollo de Software</vt:lpstr>
      <vt:lpstr>Proceso Unificado de Rational (RUP) </vt:lpstr>
      <vt:lpstr>Proceso Unificado de Rational (RUP) </vt:lpstr>
      <vt:lpstr>Proceso Unificado de Rational (RUP) </vt:lpstr>
      <vt:lpstr>Proceso Unificado de Rational (RUP)</vt:lpstr>
      <vt:lpstr>Proceso Unificado de Rational (RUP)</vt:lpstr>
      <vt:lpstr>Proceso Unificado de Rational (RUP)</vt:lpstr>
      <vt:lpstr>Proceso Unificado de Rational (RUP)</vt:lpstr>
      <vt:lpstr>Proceso Unificado de Rational (RUP)</vt:lpstr>
      <vt:lpstr>Proceso Unificado de Rational (RUP)</vt:lpstr>
      <vt:lpstr>Proceso Unificado de Rational (RUP)</vt:lpstr>
      <vt:lpstr>Proceso Unificado de Rational (RUP)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DE VIDA DE DESARROLLO DE SISTEMAS DE INFORMACIÓN              Parte 3</dc:title>
  <dc:creator>Vitito</dc:creator>
  <cp:lastModifiedBy>Víctor Hugo Quintana</cp:lastModifiedBy>
  <cp:revision>10</cp:revision>
  <dcterms:created xsi:type="dcterms:W3CDTF">2011-04-18T04:00:16Z</dcterms:created>
  <dcterms:modified xsi:type="dcterms:W3CDTF">2020-04-14T21:47:09Z</dcterms:modified>
</cp:coreProperties>
</file>