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6" r:id="rId5"/>
    <p:sldId id="265" r:id="rId6"/>
    <p:sldId id="264" r:id="rId7"/>
    <p:sldId id="268" r:id="rId8"/>
    <p:sldId id="267" r:id="rId9"/>
    <p:sldId id="269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005064"/>
            <a:ext cx="6984776" cy="147002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MODELOS DE DESARROLLO RAPIDO DE SOFTWARE (rad)</a:t>
            </a:r>
            <a:br>
              <a:rPr lang="es-ES" sz="6000" dirty="0"/>
            </a:br>
            <a:r>
              <a:rPr lang="es-ES" sz="6000" dirty="0"/>
              <a:t>            </a:t>
            </a:r>
            <a:r>
              <a:rPr lang="es-ES" sz="2800" dirty="0"/>
              <a:t>Parte 1</a:t>
            </a:r>
            <a:endParaRPr lang="es-E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7467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 algn="ctr">
              <a:buNone/>
            </a:pPr>
            <a:r>
              <a:rPr lang="es-AR" sz="6500" b="1" i="1" dirty="0"/>
              <a:t>Los procesos de desarrollo rápido de software están diseñados para producir software útil de forma rápida.</a:t>
            </a:r>
          </a:p>
          <a:p>
            <a:pPr>
              <a:buNone/>
            </a:pPr>
            <a:endParaRPr lang="es-AR" sz="5100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  <a:r>
              <a:rPr lang="es-AR" sz="1900" b="1" i="1" dirty="0" err="1"/>
              <a:t>Ian</a:t>
            </a:r>
            <a:r>
              <a:rPr lang="es-AR" sz="1900" b="1" i="1" dirty="0"/>
              <a:t> </a:t>
            </a:r>
            <a:r>
              <a:rPr lang="es-AR" sz="1900" b="1" i="1" dirty="0" err="1"/>
              <a:t>Sommerville</a:t>
            </a:r>
            <a:endParaRPr lang="es-AR" sz="19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sz="5100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 err="1"/>
              <a:t>Ian</a:t>
            </a:r>
            <a:r>
              <a:rPr lang="es-AR" sz="1000" b="1" i="1" dirty="0"/>
              <a:t> </a:t>
            </a:r>
            <a:r>
              <a:rPr lang="es-AR" sz="1000" b="1" i="1" dirty="0" err="1"/>
              <a:t>Sommerville</a:t>
            </a:r>
            <a:endParaRPr lang="es-AR" b="1" i="1" dirty="0"/>
          </a:p>
          <a:p>
            <a:pPr>
              <a:buNone/>
            </a:pPr>
            <a:endParaRPr lang="es-AR" b="1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988840"/>
            <a:ext cx="82809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i="1" dirty="0"/>
              <a:t>Son procesos iterativos en los que se entrelazan la especificación, el diseño, el desarrollo y las pruebas. </a:t>
            </a:r>
          </a:p>
          <a:p>
            <a:pPr algn="ctr"/>
            <a:r>
              <a:rPr lang="es-AR" sz="2800" b="1" i="1" dirty="0"/>
              <a:t>El SW no se desarrolla  y utiliza en su totalidad , sino en una serie de incrementos, donde en cada incremento  se incluyen nuevas funcionalidades al sistema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916832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sz="5100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  <a:r>
              <a:rPr lang="es-AR" sz="1000" b="1" i="1" dirty="0" err="1"/>
              <a:t>Ian</a:t>
            </a:r>
            <a:r>
              <a:rPr lang="es-AR" sz="1000" b="1" i="1" dirty="0"/>
              <a:t> </a:t>
            </a:r>
            <a:r>
              <a:rPr lang="es-AR" sz="1000" b="1" i="1" dirty="0" err="1"/>
              <a:t>Sommerville</a:t>
            </a:r>
            <a:endParaRPr lang="es-AR" b="1" i="1" dirty="0"/>
          </a:p>
          <a:p>
            <a:pPr>
              <a:buNone/>
            </a:pPr>
            <a:endParaRPr lang="es-AR" b="1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348800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u="sng" dirty="0">
                <a:solidFill>
                  <a:schemeClr val="accent2">
                    <a:lumMod val="75000"/>
                  </a:schemeClr>
                </a:solidFill>
              </a:rPr>
              <a:t>Características:</a:t>
            </a:r>
          </a:p>
          <a:p>
            <a:endParaRPr lang="es-AR" sz="32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3200" i="1" dirty="0"/>
              <a:t>Los procesos de especificación, diseño e implementación son concurrentes</a:t>
            </a:r>
          </a:p>
          <a:p>
            <a:pPr>
              <a:buFont typeface="Wingdings" pitchFamily="2" charset="2"/>
              <a:buChar char="Ø"/>
            </a:pPr>
            <a:endParaRPr lang="es-AR" sz="3200" i="1" dirty="0"/>
          </a:p>
          <a:p>
            <a:pPr>
              <a:buFont typeface="Wingdings" pitchFamily="2" charset="2"/>
              <a:buChar char="Ø"/>
            </a:pPr>
            <a:r>
              <a:rPr lang="es-AR" sz="3200" i="1" dirty="0"/>
              <a:t>El sistema se desarrolla en una serie de incrementos</a:t>
            </a:r>
          </a:p>
          <a:p>
            <a:pPr>
              <a:buFont typeface="Wingdings" pitchFamily="2" charset="2"/>
              <a:buChar char="Ø"/>
            </a:pPr>
            <a:endParaRPr lang="es-AR" sz="3200" i="1" dirty="0"/>
          </a:p>
          <a:p>
            <a:pPr>
              <a:buFont typeface="Wingdings" pitchFamily="2" charset="2"/>
              <a:buChar char="Ø"/>
            </a:pPr>
            <a:r>
              <a:rPr lang="es-AR" sz="3200" i="1" dirty="0"/>
              <a:t>Se utiliza un sistema de desarrollo interactivo  para las interfaces para crearlas rápidamente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5257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sz="7000" b="1" u="sng" dirty="0">
                <a:solidFill>
                  <a:srgbClr val="FF0000"/>
                </a:solidFill>
              </a:rPr>
              <a:t>Ventajas del enfoque Incremental</a:t>
            </a:r>
          </a:p>
          <a:p>
            <a:pPr>
              <a:buNone/>
            </a:pPr>
            <a:endParaRPr lang="es-AR" sz="7000" dirty="0"/>
          </a:p>
          <a:p>
            <a:pPr>
              <a:buFont typeface="Wingdings" pitchFamily="2" charset="2"/>
              <a:buChar char="Ø"/>
            </a:pPr>
            <a:r>
              <a:rPr lang="es-AR" sz="7000" b="1" i="1" dirty="0"/>
              <a:t>Entrega acelerada de los servicios del cliente</a:t>
            </a:r>
            <a:r>
              <a:rPr lang="es-AR" sz="7000" dirty="0"/>
              <a:t> (implementar prioridades =&gt; aprovechamiento del sistema =&gt; análisis de resultados y cambios posteriores)</a:t>
            </a:r>
          </a:p>
          <a:p>
            <a:pPr>
              <a:buFont typeface="Wingdings" pitchFamily="2" charset="2"/>
              <a:buChar char="Ø"/>
            </a:pPr>
            <a:endParaRPr lang="es-AR" sz="7000" dirty="0"/>
          </a:p>
          <a:p>
            <a:pPr>
              <a:buFont typeface="Wingdings" pitchFamily="2" charset="2"/>
              <a:buChar char="Ø"/>
            </a:pPr>
            <a:r>
              <a:rPr lang="es-AR" sz="7000" b="1" i="1" dirty="0"/>
              <a:t>Compromiso del cliente con el sistema</a:t>
            </a:r>
            <a:r>
              <a:rPr lang="es-AR" sz="7000" dirty="0"/>
              <a:t> (compromiso del usuario del sistema =&gt; retroalimentación de requerimientos =&gt; mejora continua) </a:t>
            </a:r>
          </a:p>
          <a:p>
            <a:pPr>
              <a:buNone/>
            </a:pPr>
            <a:endParaRPr lang="es-AR" sz="5100" b="1" i="1" dirty="0"/>
          </a:p>
          <a:p>
            <a:pPr>
              <a:buNone/>
            </a:pPr>
            <a:endParaRPr lang="es-AR" sz="10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7544" y="206084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Definir productos a entregar 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467544" y="335699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Diseñar la arquitectura 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483768" y="335699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Especificar Incremento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499992" y="335699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Construir Incremento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6516216" y="335699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Validar Incremento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6516216" y="4653136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Integrar Incremento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644008" y="4653136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Validar Sistema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67544" y="4653136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Entregar Sistema Final</a:t>
            </a:r>
          </a:p>
        </p:txBody>
      </p:sp>
      <p:sp>
        <p:nvSpPr>
          <p:cNvPr id="13" name="12 Rombo"/>
          <p:cNvSpPr/>
          <p:nvPr/>
        </p:nvSpPr>
        <p:spPr>
          <a:xfrm flipH="1">
            <a:off x="2555776" y="4365104"/>
            <a:ext cx="1512168" cy="13681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Sistema Completo?</a:t>
            </a:r>
          </a:p>
        </p:txBody>
      </p:sp>
      <p:cxnSp>
        <p:nvCxnSpPr>
          <p:cNvPr id="15" name="14 Conector recto de flecha"/>
          <p:cNvCxnSpPr>
            <a:stCxn id="4" idx="2"/>
            <a:endCxn id="6" idx="0"/>
          </p:cNvCxnSpPr>
          <p:nvPr/>
        </p:nvCxnSpPr>
        <p:spPr>
          <a:xfrm rot="5400000">
            <a:off x="1007604" y="310496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3"/>
            <a:endCxn id="7" idx="1"/>
          </p:cNvCxnSpPr>
          <p:nvPr/>
        </p:nvCxnSpPr>
        <p:spPr>
          <a:xfrm>
            <a:off x="2051720" y="375303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7" idx="3"/>
            <a:endCxn id="8" idx="1"/>
          </p:cNvCxnSpPr>
          <p:nvPr/>
        </p:nvCxnSpPr>
        <p:spPr>
          <a:xfrm>
            <a:off x="4067944" y="375303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" idx="3"/>
            <a:endCxn id="9" idx="1"/>
          </p:cNvCxnSpPr>
          <p:nvPr/>
        </p:nvCxnSpPr>
        <p:spPr>
          <a:xfrm>
            <a:off x="6084168" y="375303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2"/>
            <a:endCxn id="10" idx="0"/>
          </p:cNvCxnSpPr>
          <p:nvPr/>
        </p:nvCxnSpPr>
        <p:spPr>
          <a:xfrm rot="5400000">
            <a:off x="7056276" y="4401108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0" idx="1"/>
            <a:endCxn id="11" idx="3"/>
          </p:cNvCxnSpPr>
          <p:nvPr/>
        </p:nvCxnSpPr>
        <p:spPr>
          <a:xfrm rot="10800000">
            <a:off x="6228184" y="504918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13" idx="1"/>
          </p:cNvCxnSpPr>
          <p:nvPr/>
        </p:nvCxnSpPr>
        <p:spPr>
          <a:xfrm rot="10800000">
            <a:off x="4067944" y="5049180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3" idx="3"/>
            <a:endCxn id="12" idx="3"/>
          </p:cNvCxnSpPr>
          <p:nvPr/>
        </p:nvCxnSpPr>
        <p:spPr>
          <a:xfrm rot="10800000">
            <a:off x="2051720" y="504918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3" idx="0"/>
            <a:endCxn id="7" idx="2"/>
          </p:cNvCxnSpPr>
          <p:nvPr/>
        </p:nvCxnSpPr>
        <p:spPr>
          <a:xfrm rot="16200000" flipV="1">
            <a:off x="3185846" y="4239090"/>
            <a:ext cx="21602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123728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SI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419872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267744" y="61653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Un Proceso de Desarrollo iterativo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sz="5100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  <a:r>
              <a:rPr lang="es-AR" sz="1000" b="1" i="1" dirty="0" err="1"/>
              <a:t>Ian</a:t>
            </a:r>
            <a:r>
              <a:rPr lang="es-AR" sz="1000" b="1" i="1" dirty="0"/>
              <a:t> </a:t>
            </a:r>
            <a:r>
              <a:rPr lang="es-AR" sz="1000" b="1" i="1" dirty="0" err="1"/>
              <a:t>Sommerville</a:t>
            </a:r>
            <a:endParaRPr lang="es-AR" b="1" i="1" dirty="0"/>
          </a:p>
          <a:p>
            <a:pPr>
              <a:buNone/>
            </a:pPr>
            <a:endParaRPr lang="es-AR" b="1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340768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>
                <a:solidFill>
                  <a:srgbClr val="0070C0"/>
                </a:solidFill>
              </a:rPr>
              <a:t>Problemas del Desarrollo Iterativo e Incremental:</a:t>
            </a:r>
          </a:p>
          <a:p>
            <a:r>
              <a:rPr lang="es-AR" sz="2800" b="1" i="1" dirty="0"/>
              <a:t>Problemas de Administración: </a:t>
            </a:r>
            <a:r>
              <a:rPr lang="es-AR" sz="2800" dirty="0"/>
              <a:t>(velocidad de desarrollo =&gt; mayor documentación =&gt; mayor gasto)</a:t>
            </a:r>
          </a:p>
          <a:p>
            <a:r>
              <a:rPr lang="es-AR" sz="2800" b="1" i="1" dirty="0"/>
              <a:t>Problemas Contractuales:  </a:t>
            </a:r>
            <a:r>
              <a:rPr lang="es-AR" sz="2800" dirty="0"/>
              <a:t>(requerimientos inciertos =&gt; Costos inciertos)</a:t>
            </a:r>
          </a:p>
          <a:p>
            <a:r>
              <a:rPr lang="es-AR" sz="2800" b="1" i="1" dirty="0"/>
              <a:t>Problemas de validación:</a:t>
            </a:r>
            <a:r>
              <a:rPr lang="es-AR" sz="2800" dirty="0"/>
              <a:t> (documentación escasa =&gt; difícil validación)</a:t>
            </a:r>
          </a:p>
          <a:p>
            <a:r>
              <a:rPr lang="es-AR" sz="2800" b="1" i="1" dirty="0"/>
              <a:t>Problemas de Mantenimiento: </a:t>
            </a:r>
            <a:r>
              <a:rPr lang="es-AR" sz="2800" dirty="0"/>
              <a:t>Los cambios continuos corrompen la estructura de cualquier sistema software.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sz="5100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  <a:r>
              <a:rPr lang="es-AR" sz="1000" b="1" i="1" dirty="0" err="1"/>
              <a:t>Ian</a:t>
            </a:r>
            <a:r>
              <a:rPr lang="es-AR" sz="1000" b="1" i="1" dirty="0"/>
              <a:t> </a:t>
            </a:r>
            <a:r>
              <a:rPr lang="es-AR" sz="1000" b="1" i="1" dirty="0" err="1"/>
              <a:t>Sommerville</a:t>
            </a:r>
            <a:endParaRPr lang="es-AR" b="1" i="1" dirty="0"/>
          </a:p>
          <a:p>
            <a:pPr>
              <a:buNone/>
            </a:pPr>
            <a:endParaRPr lang="es-AR" b="1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79512" y="1412776"/>
            <a:ext cx="849694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rgbClr val="0070C0"/>
                </a:solidFill>
              </a:rPr>
              <a:t>Desarrollo Incremental vs. </a:t>
            </a:r>
            <a:r>
              <a:rPr lang="es-AR" sz="2800" b="1" u="sng" dirty="0" err="1">
                <a:solidFill>
                  <a:srgbClr val="0070C0"/>
                </a:solidFill>
              </a:rPr>
              <a:t>Prototipado</a:t>
            </a:r>
            <a:r>
              <a:rPr lang="es-AR" sz="2800" b="1" u="sng" dirty="0">
                <a:solidFill>
                  <a:srgbClr val="0070C0"/>
                </a:solidFill>
              </a:rPr>
              <a:t> Desechable</a:t>
            </a:r>
          </a:p>
          <a:p>
            <a:endParaRPr lang="es-AR" sz="2800" dirty="0"/>
          </a:p>
          <a:p>
            <a:pPr>
              <a:buFont typeface="Wingdings" pitchFamily="2" charset="2"/>
              <a:buChar char="Ø"/>
            </a:pPr>
            <a:r>
              <a:rPr lang="es-AR" sz="2800" b="1" i="1" dirty="0"/>
              <a:t>Objetivo del Desarrollo Incremental: </a:t>
            </a:r>
            <a:r>
              <a:rPr lang="es-AR" sz="2800" dirty="0"/>
              <a:t>Entregar a los usuarios finales un sistema funcional (Primero lo prioritario y lo que mejor se comprenda)</a:t>
            </a:r>
          </a:p>
          <a:p>
            <a:pPr>
              <a:buFont typeface="Wingdings" pitchFamily="2" charset="2"/>
              <a:buChar char="Ø"/>
            </a:pPr>
            <a:endParaRPr lang="es-AR" sz="2800" dirty="0"/>
          </a:p>
          <a:p>
            <a:pPr>
              <a:buFont typeface="Wingdings" pitchFamily="2" charset="2"/>
              <a:buChar char="Ø"/>
            </a:pPr>
            <a:r>
              <a:rPr lang="es-AR" sz="2800" b="1" i="1" dirty="0"/>
              <a:t>Objetivo del </a:t>
            </a:r>
            <a:r>
              <a:rPr lang="es-AR" sz="2800" b="1" i="1" dirty="0" err="1"/>
              <a:t>prototipado</a:t>
            </a:r>
            <a:r>
              <a:rPr lang="es-AR" sz="2800" b="1" i="1" dirty="0"/>
              <a:t> desechable: </a:t>
            </a:r>
            <a:r>
              <a:rPr lang="es-AR" sz="2800" dirty="0"/>
              <a:t>validar u obtener los requerimientos del sistema (primero los requerimientos inciertos)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Fotografía de Photo Editor" r:id="rId4" imgW="13076190" imgH="9228571" progId="">
                  <p:embed/>
                </p:oleObj>
              </mc:Choice>
              <mc:Fallback>
                <p:oleObj name="Fotografía de Photo Editor" r:id="rId4" imgW="13076190" imgH="92285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n" r:id="rId6" imgW="1621800" imgH="3934080" progId="">
                  <p:embed/>
                </p:oleObj>
              </mc:Choice>
              <mc:Fallback>
                <p:oleObj name="Imagen" r:id="rId6" imgW="1621800" imgH="3934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337</Words>
  <Application>Microsoft Office PowerPoint</Application>
  <PresentationFormat>Presentación en pantalla (4:3)</PresentationFormat>
  <Paragraphs>111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MODELOS DE DESARROLLO RAPIDO DE SOFTWARE (rad)             Parte 1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 DESARROLLO DE SISTEMAS DE INFORMACIÓN              Parte 3</dc:title>
  <dc:creator>Vitito</dc:creator>
  <cp:lastModifiedBy>Víctor Hugo Quintana</cp:lastModifiedBy>
  <cp:revision>7</cp:revision>
  <dcterms:created xsi:type="dcterms:W3CDTF">2011-04-18T04:00:16Z</dcterms:created>
  <dcterms:modified xsi:type="dcterms:W3CDTF">2020-04-14T22:05:03Z</dcterms:modified>
</cp:coreProperties>
</file>