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75" r:id="rId4"/>
    <p:sldId id="260" r:id="rId5"/>
    <p:sldId id="261" r:id="rId6"/>
    <p:sldId id="266" r:id="rId7"/>
    <p:sldId id="270" r:id="rId8"/>
    <p:sldId id="271" r:id="rId9"/>
    <p:sldId id="269" r:id="rId10"/>
    <p:sldId id="268" r:id="rId11"/>
    <p:sldId id="267" r:id="rId12"/>
    <p:sldId id="273" r:id="rId13"/>
    <p:sldId id="274" r:id="rId14"/>
    <p:sldId id="272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MODELOS DE DESARROLLO RAPIDO DE SOFTWARE (rad)</a:t>
            </a:r>
            <a:br>
              <a:rPr lang="es-ES" sz="6000" dirty="0"/>
            </a:br>
            <a:r>
              <a:rPr lang="es-ES" sz="6000" dirty="0"/>
              <a:t>            </a:t>
            </a:r>
            <a:r>
              <a:rPr lang="es-ES" sz="2800" dirty="0"/>
              <a:t>Parte 2</a:t>
            </a:r>
            <a:endParaRPr lang="es-ES" sz="4000" dirty="0"/>
          </a:p>
        </p:txBody>
      </p:sp>
      <p:sp>
        <p:nvSpPr>
          <p:cNvPr id="3" name="2 Rectángulo"/>
          <p:cNvSpPr/>
          <p:nvPr/>
        </p:nvSpPr>
        <p:spPr>
          <a:xfrm>
            <a:off x="5652120" y="5949280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1" dirty="0" err="1"/>
              <a:t>Ian</a:t>
            </a:r>
            <a:r>
              <a:rPr lang="es-AR" b="1" i="1" dirty="0"/>
              <a:t> </a:t>
            </a:r>
            <a:r>
              <a:rPr lang="es-AR" b="1" i="1" dirty="0" err="1"/>
              <a:t>Sommerville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611560" y="1844824"/>
            <a:ext cx="6984776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99592" y="19168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95736" y="19168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Tabla 1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63888" y="19168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2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04048" y="19168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3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300192" y="191683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Sonido 1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059832" y="31409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4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724128" y="31409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5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355976" y="31409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Sonido 2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475656" y="31409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Tabla 2</a:t>
            </a:r>
          </a:p>
        </p:txBody>
      </p:sp>
      <p:cxnSp>
        <p:nvCxnSpPr>
          <p:cNvPr id="14" name="13 Conector recto de flecha"/>
          <p:cNvCxnSpPr>
            <a:stCxn id="4" idx="3"/>
            <a:endCxn id="5" idx="1"/>
          </p:cNvCxnSpPr>
          <p:nvPr/>
        </p:nvCxnSpPr>
        <p:spPr>
          <a:xfrm>
            <a:off x="1835696" y="21688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3"/>
            <a:endCxn id="6" idx="1"/>
          </p:cNvCxnSpPr>
          <p:nvPr/>
        </p:nvCxnSpPr>
        <p:spPr>
          <a:xfrm>
            <a:off x="3131840" y="216886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3"/>
            <a:endCxn id="7" idx="1"/>
          </p:cNvCxnSpPr>
          <p:nvPr/>
        </p:nvCxnSpPr>
        <p:spPr>
          <a:xfrm>
            <a:off x="4499992" y="216886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8" idx="1"/>
          </p:cNvCxnSpPr>
          <p:nvPr/>
        </p:nvCxnSpPr>
        <p:spPr>
          <a:xfrm>
            <a:off x="5940152" y="21688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1"/>
            <a:endCxn id="11" idx="3"/>
          </p:cNvCxnSpPr>
          <p:nvPr/>
        </p:nvCxnSpPr>
        <p:spPr>
          <a:xfrm rot="10800000">
            <a:off x="5292080" y="339299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1" idx="1"/>
            <a:endCxn id="9" idx="3"/>
          </p:cNvCxnSpPr>
          <p:nvPr/>
        </p:nvCxnSpPr>
        <p:spPr>
          <a:xfrm rot="10800000">
            <a:off x="3995936" y="339299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9" idx="1"/>
            <a:endCxn id="12" idx="3"/>
          </p:cNvCxnSpPr>
          <p:nvPr/>
        </p:nvCxnSpPr>
        <p:spPr>
          <a:xfrm rot="10800000">
            <a:off x="2411760" y="339299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8" idx="2"/>
            <a:endCxn id="12" idx="0"/>
          </p:cNvCxnSpPr>
          <p:nvPr/>
        </p:nvCxnSpPr>
        <p:spPr>
          <a:xfrm rot="5400000">
            <a:off x="3995936" y="368660"/>
            <a:ext cx="720080" cy="48245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 redondeado"/>
          <p:cNvSpPr/>
          <p:nvPr/>
        </p:nvSpPr>
        <p:spPr>
          <a:xfrm>
            <a:off x="899592" y="4725144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Procesador de textos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3131840" y="4725144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Hoja de Cálculo</a:t>
            </a:r>
          </a:p>
        </p:txBody>
      </p:sp>
      <p:sp>
        <p:nvSpPr>
          <p:cNvPr id="36" name="35 Rectángulo redondeado"/>
          <p:cNvSpPr/>
          <p:nvPr/>
        </p:nvSpPr>
        <p:spPr>
          <a:xfrm>
            <a:off x="5364088" y="4725144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Reproductor de Audio</a:t>
            </a:r>
          </a:p>
        </p:txBody>
      </p:sp>
      <p:cxnSp>
        <p:nvCxnSpPr>
          <p:cNvPr id="38" name="37 Conector recto"/>
          <p:cNvCxnSpPr/>
          <p:nvPr/>
        </p:nvCxnSpPr>
        <p:spPr>
          <a:xfrm rot="5400000" flipH="1" flipV="1">
            <a:off x="1637674" y="4419110"/>
            <a:ext cx="5760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35" idx="0"/>
          </p:cNvCxnSpPr>
          <p:nvPr/>
        </p:nvCxnSpPr>
        <p:spPr>
          <a:xfrm rot="16200000" flipV="1">
            <a:off x="3725906" y="4419110"/>
            <a:ext cx="5760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36" idx="0"/>
          </p:cNvCxnSpPr>
          <p:nvPr/>
        </p:nvCxnSpPr>
        <p:spPr>
          <a:xfrm rot="16200000" flipV="1">
            <a:off x="5958154" y="4419110"/>
            <a:ext cx="5760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827584" y="6021288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Vinculación</a:t>
            </a:r>
            <a:r>
              <a:rPr lang="es-AR" sz="2800" dirty="0"/>
              <a:t> de Aplicaciones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611560" y="155679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Documento Compuesto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611560" y="1556792"/>
            <a:ext cx="69847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Documento Compuesto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4188" y="116632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07504" y="1988840"/>
            <a:ext cx="8352928" cy="5257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AR" sz="3900" b="1" i="1" dirty="0">
                <a:latin typeface="Arial" panose="020B0604020202020204" pitchFamily="34" charset="0"/>
                <a:cs typeface="Arial" panose="020B0604020202020204" pitchFamily="34" charset="0"/>
              </a:rPr>
              <a:t>En el ejemplo anterior, cuando un usuario del sistema accede a un objeto de un tipo particular, se llama a la aplicación asociada para proporcionar la funcionalidad al usuario (</a:t>
            </a:r>
            <a:r>
              <a:rPr lang="es-AR" sz="39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p.ej</a:t>
            </a:r>
            <a:r>
              <a:rPr lang="es-AR" sz="3900" b="1" i="1" dirty="0">
                <a:latin typeface="Arial" panose="020B0604020202020204" pitchFamily="34" charset="0"/>
                <a:cs typeface="Arial" panose="020B0604020202020204" pitchFamily="34" charset="0"/>
              </a:rPr>
              <a:t>: objetos tipo sonido se procesaran con el reproductor de audio)</a:t>
            </a:r>
          </a:p>
          <a:p>
            <a:pPr algn="ctr">
              <a:buNone/>
            </a:pPr>
            <a:r>
              <a:rPr lang="es-AR" sz="3500" b="1" i="1" dirty="0"/>
              <a:t>					</a:t>
            </a:r>
            <a:r>
              <a:rPr lang="es-AR" sz="3200" b="1" i="1" dirty="0"/>
              <a:t>		</a:t>
            </a:r>
          </a:p>
          <a:p>
            <a:pPr algn="ctr">
              <a:buNone/>
            </a:pPr>
            <a:endParaRPr lang="es-AR" sz="3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r>
              <a:rPr lang="es-AR" sz="12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2333685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itchFamily="34" charset="0"/>
                <a:cs typeface="Arial" pitchFamily="34" charset="0"/>
              </a:rPr>
              <a:t>Es otro de los métodos agiles de desarrollo de SW, en donde:</a:t>
            </a:r>
          </a:p>
          <a:p>
            <a:endParaRPr lang="es-ES" sz="3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Todos los requerimientos se expresan como escenarios </a:t>
            </a:r>
          </a:p>
          <a:p>
            <a:pPr marL="342900" indent="-342900"/>
            <a:r>
              <a:rPr lang="es-ES" sz="3200" dirty="0">
                <a:latin typeface="Arial" pitchFamily="34" charset="0"/>
                <a:cs typeface="Arial" pitchFamily="34" charset="0"/>
              </a:rPr>
              <a:t>	(historias de usuario),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 Los requerimientos se implementan  directamente como una serie de tareas.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71600" y="1412776"/>
            <a:ext cx="6768752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PROGRAMACION EXTREMA (XP)</a:t>
            </a:r>
            <a:endParaRPr lang="es-A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2890679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Los programadores trabajan en pareja.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Desarrollan pruebas para cada tarea.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Todas las pruebas se deben ejecutar satisfactoriamente antes de integrar el Código.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1628800"/>
            <a:ext cx="6768752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PROGRAMACION EXTREMA (XP)</a:t>
            </a:r>
            <a:endParaRPr lang="es-A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611069"/>
            <a:ext cx="7467600" cy="52578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s-AR" sz="4600" b="1" u="sng" dirty="0">
                <a:solidFill>
                  <a:srgbClr val="002060"/>
                </a:solidFill>
              </a:rPr>
              <a:t>Métodos Agiles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sz="4200" b="1" i="1" dirty="0"/>
              <a:t>Surgen en contraposición a los </a:t>
            </a:r>
            <a:r>
              <a:rPr lang="es-AR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denominados</a:t>
            </a:r>
            <a:r>
              <a:rPr lang="es-AR" sz="4200" b="1" i="1" dirty="0"/>
              <a:t> enfoques “pesados” de desarrollo basados en la planificación y se </a:t>
            </a:r>
            <a:r>
              <a:rPr lang="es-AR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caracterizan</a:t>
            </a:r>
            <a:r>
              <a:rPr lang="es-AR" sz="4200" b="1" i="1" dirty="0"/>
              <a:t> que permiten centrarse en el software mismo en vez de su diseño y documentación.</a:t>
            </a:r>
          </a:p>
          <a:p>
            <a:pPr>
              <a:buNone/>
            </a:pPr>
            <a:endParaRPr lang="es-AR" sz="3800" b="1" i="1" dirty="0"/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sz="1900" b="1" i="1" dirty="0"/>
              <a:t>							</a:t>
            </a:r>
            <a:r>
              <a:rPr lang="es-AR" sz="1900" b="1" i="1" dirty="0" err="1"/>
              <a:t>Ian</a:t>
            </a:r>
            <a:r>
              <a:rPr lang="es-AR" sz="1900" b="1" i="1" dirty="0"/>
              <a:t> </a:t>
            </a:r>
            <a:r>
              <a:rPr lang="es-AR" sz="1900" b="1" i="1" dirty="0" err="1"/>
              <a:t>Sommerville</a:t>
            </a:r>
            <a:endParaRPr lang="es-AR" sz="19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208912" cy="5257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4600" b="1" u="sng" dirty="0">
                <a:solidFill>
                  <a:srgbClr val="002060"/>
                </a:solidFill>
              </a:rPr>
              <a:t>Métodos Agiles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endParaRPr lang="es-AR" sz="3800" b="1" i="1" dirty="0"/>
          </a:p>
          <a:p>
            <a:pPr>
              <a:buNone/>
            </a:pPr>
            <a:r>
              <a:rPr lang="es-AR" sz="4600" b="1" i="1" dirty="0">
                <a:latin typeface="Arial" panose="020B0604020202020204" pitchFamily="34" charset="0"/>
                <a:cs typeface="Arial" panose="020B0604020202020204" pitchFamily="34" charset="0"/>
              </a:rPr>
              <a:t>Dependen de un enfoque iterativo para la especificación, desarrollo y entrega del SW, y principalmente fueron diseñados para apoyar el desarrollo de aplicaciones de negocio donde los requerimientos del sistema normalmente cambian rápidamente durante el proceso de desarrollo.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sz="1900" b="1" i="1" dirty="0"/>
              <a:t>							</a:t>
            </a:r>
            <a:r>
              <a:rPr lang="es-AR" sz="1900" b="1" i="1" dirty="0" err="1"/>
              <a:t>Ian</a:t>
            </a:r>
            <a:r>
              <a:rPr lang="es-AR" sz="1900" b="1" i="1" dirty="0"/>
              <a:t> </a:t>
            </a:r>
            <a:r>
              <a:rPr lang="es-AR" sz="1900" b="1" i="1" dirty="0" err="1"/>
              <a:t>Sommerville</a:t>
            </a:r>
            <a:endParaRPr lang="es-AR" sz="1900" b="1" i="1" dirty="0"/>
          </a:p>
          <a:p>
            <a:pPr>
              <a:buNone/>
            </a:pP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17277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280920" cy="5257800"/>
          </a:xfrm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r>
              <a:rPr lang="es-AR" sz="8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Agiles</a:t>
            </a:r>
          </a:p>
          <a:p>
            <a:pPr>
              <a:buNone/>
            </a:pPr>
            <a:endParaRPr lang="es-A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(Beck, 1999, 2000)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Schwaber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Beedle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2001)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Cristal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Cockburn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2001)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Desarrollo de SW Adaptable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Highsmith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2000)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DSDM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stapleton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1997)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Desarrollo dirigido por Características (Palmer y 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Felsing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Noción de Modelado 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Agil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Ambler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Jeffries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</a:p>
          <a:p>
            <a:pPr>
              <a:buFont typeface="Wingdings" pitchFamily="2" charset="2"/>
              <a:buChar char="Ø"/>
            </a:pP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Instanciaciones ágiles del RUP (</a:t>
            </a:r>
            <a:r>
              <a:rPr lang="es-AR" sz="7400" dirty="0" err="1">
                <a:latin typeface="Arial" panose="020B0604020202020204" pitchFamily="34" charset="0"/>
                <a:cs typeface="Arial" panose="020B0604020202020204" pitchFamily="34" charset="0"/>
              </a:rPr>
              <a:t>Larman</a:t>
            </a:r>
            <a:r>
              <a:rPr lang="es-AR" sz="74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</a:p>
          <a:p>
            <a:pPr>
              <a:buNone/>
            </a:pPr>
            <a:r>
              <a:rPr lang="es-AR" sz="7400" b="1" i="1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>
              <a:buNone/>
            </a:pPr>
            <a:endParaRPr lang="es-AR" sz="5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s-AR" sz="5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r>
              <a:rPr lang="es-AR" sz="1200" b="1" i="1" dirty="0"/>
              <a:t>	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AR" sz="5800" b="1" u="sng" dirty="0">
                <a:solidFill>
                  <a:srgbClr val="002060"/>
                </a:solidFill>
              </a:rPr>
              <a:t>Principios de Métodos Agiles</a:t>
            </a:r>
          </a:p>
          <a:p>
            <a:pPr algn="ctr">
              <a:buNone/>
            </a:pPr>
            <a:endParaRPr lang="es-AR" sz="5800" b="1" u="sng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5800" dirty="0"/>
              <a:t>Participación del Cliente</a:t>
            </a:r>
          </a:p>
          <a:p>
            <a:pPr>
              <a:buFont typeface="Wingdings" pitchFamily="2" charset="2"/>
              <a:buChar char="Ø"/>
            </a:pPr>
            <a:r>
              <a:rPr lang="es-AR" sz="5800" dirty="0"/>
              <a:t>Entrega Incremental</a:t>
            </a:r>
          </a:p>
          <a:p>
            <a:pPr>
              <a:buFont typeface="Wingdings" pitchFamily="2" charset="2"/>
              <a:buChar char="Ø"/>
            </a:pPr>
            <a:r>
              <a:rPr lang="es-AR" sz="5800" dirty="0"/>
              <a:t>Personas, no procesos formales</a:t>
            </a:r>
          </a:p>
          <a:p>
            <a:pPr>
              <a:buFont typeface="Wingdings" pitchFamily="2" charset="2"/>
              <a:buChar char="Ø"/>
            </a:pPr>
            <a:r>
              <a:rPr lang="es-AR" sz="5800" dirty="0"/>
              <a:t>Aceptar el cambio en el diseño del sistema</a:t>
            </a:r>
          </a:p>
          <a:p>
            <a:pPr>
              <a:buFont typeface="Wingdings" pitchFamily="2" charset="2"/>
              <a:buChar char="Ø"/>
            </a:pPr>
            <a:r>
              <a:rPr lang="es-AR" sz="5800" dirty="0"/>
              <a:t>Mantener la simplicidad</a:t>
            </a:r>
          </a:p>
          <a:p>
            <a:pPr>
              <a:buNone/>
            </a:pPr>
            <a:r>
              <a:rPr lang="es-AR" sz="1900" b="1" i="1" dirty="0"/>
              <a:t>							</a:t>
            </a:r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r>
              <a:rPr lang="es-AR" sz="1200" b="1" i="1" dirty="0"/>
              <a:t>	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s-AR" sz="3200" b="1" u="sng" dirty="0">
                <a:solidFill>
                  <a:srgbClr val="00B0F0"/>
                </a:solidFill>
              </a:rPr>
              <a:t>Desarrollo Rápido de Aplicaciones</a:t>
            </a:r>
          </a:p>
          <a:p>
            <a:pPr algn="ctr">
              <a:buNone/>
            </a:pPr>
            <a:endParaRPr lang="es-AR" sz="3200" b="1" u="sng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s-AR" sz="3600" b="1" i="1" dirty="0"/>
              <a:t>Las Técnicas de desarrollo rápido de aplicaciones (RAD) evolucionaron de los llamados lenguajes de cuarta generación de los años 80 y se utilizan para desarrollar aplicaciones con un uso intensivo de datos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sz="1900" b="1" i="1" dirty="0"/>
              <a:t>							</a:t>
            </a:r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r>
              <a:rPr lang="es-AR" sz="1200" b="1" i="1" dirty="0"/>
              <a:t>								</a:t>
            </a:r>
          </a:p>
          <a:p>
            <a:pPr>
              <a:buNone/>
            </a:pPr>
            <a:r>
              <a:rPr lang="es-AR" sz="12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AR" sz="3200" b="1" u="sng" dirty="0">
                <a:solidFill>
                  <a:srgbClr val="002060"/>
                </a:solidFill>
              </a:rPr>
              <a:t>Desarrollo Rápido de Aplicaciones</a:t>
            </a:r>
          </a:p>
          <a:p>
            <a:pPr>
              <a:buNone/>
            </a:pPr>
            <a:endParaRPr lang="es-AR" dirty="0"/>
          </a:p>
          <a:p>
            <a:pPr algn="ctr">
              <a:buNone/>
            </a:pPr>
            <a:r>
              <a:rPr lang="es-AR" sz="3500" b="1" i="1" dirty="0"/>
              <a:t>Usan un conjunto de herramientas que permiten crear datos, buscarlos, visualizarlos y presentarlos en informes.</a:t>
            </a:r>
          </a:p>
          <a:p>
            <a:pPr>
              <a:buNone/>
            </a:pPr>
            <a:r>
              <a:rPr lang="es-AR" sz="1900" b="1" i="1" dirty="0"/>
              <a:t>							</a:t>
            </a:r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endParaRPr lang="es-AR" sz="1200" b="1" i="1" dirty="0"/>
          </a:p>
          <a:p>
            <a:pPr>
              <a:buNone/>
            </a:pPr>
            <a:r>
              <a:rPr lang="es-AR" sz="12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5257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s-AR" sz="3800" b="1" u="sng" dirty="0">
                <a:solidFill>
                  <a:srgbClr val="002060"/>
                </a:solidFill>
              </a:rPr>
              <a:t>Herramientas RAD</a:t>
            </a:r>
          </a:p>
          <a:p>
            <a:pPr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Un lenguaje de programación de BD (estándar SQL): Estructura y manipulación</a:t>
            </a:r>
          </a:p>
          <a:p>
            <a:pPr>
              <a:buFont typeface="Wingdings" pitchFamily="2" charset="2"/>
              <a:buChar char="Ø"/>
            </a:pPr>
            <a:r>
              <a:rPr lang="es-AR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Un Generador de </a:t>
            </a:r>
            <a:r>
              <a:rPr lang="es-AR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Interfases</a:t>
            </a:r>
            <a:r>
              <a:rPr lang="es-AR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: creación de formularios de introducción y visualización de datos)</a:t>
            </a:r>
          </a:p>
          <a:p>
            <a:pPr>
              <a:buFont typeface="Wingdings" pitchFamily="2" charset="2"/>
              <a:buChar char="Ø"/>
            </a:pPr>
            <a:r>
              <a:rPr lang="es-AR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Enlaces a aplicaciones de oficina: hojas de cálculo o procesador de textos</a:t>
            </a:r>
          </a:p>
          <a:p>
            <a:pPr>
              <a:buFont typeface="Wingdings" pitchFamily="2" charset="2"/>
              <a:buChar char="Ø"/>
            </a:pPr>
            <a:r>
              <a:rPr lang="es-AR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Generador de informes: definición y creación de reportes	</a:t>
            </a:r>
            <a:r>
              <a:rPr lang="es-AR" sz="19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1900" b="1" i="1" dirty="0"/>
              <a:t>					</a:t>
            </a:r>
          </a:p>
          <a:p>
            <a:pPr>
              <a:buNone/>
            </a:pPr>
            <a:r>
              <a:rPr lang="es-AR" sz="19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Desarrollo </a:t>
            </a:r>
            <a:r>
              <a:rPr lang="es-ES" sz="3200" b="1" dirty="0" err="1"/>
              <a:t>rapido</a:t>
            </a:r>
            <a:r>
              <a:rPr lang="es-ES" sz="3200" b="1" dirty="0"/>
              <a:t>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AR" sz="3200" b="1" u="sng" dirty="0">
                <a:solidFill>
                  <a:srgbClr val="002060"/>
                </a:solidFill>
              </a:rPr>
              <a:t>Desarrollo Visual en RAD</a:t>
            </a:r>
          </a:p>
          <a:p>
            <a:pPr>
              <a:buNone/>
            </a:pPr>
            <a:endParaRPr lang="es-AR" sz="2800" dirty="0"/>
          </a:p>
          <a:p>
            <a:pPr algn="ctr">
              <a:buNone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El Desarrollo Visual  es un enfoque a RAD que utiliza la integración de componentes SW  reutilizables de grado fino.	</a:t>
            </a:r>
          </a:p>
          <a:p>
            <a:pPr algn="ctr">
              <a:buNone/>
            </a:pP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Un enfoque alternativo basado en la reutilización reutiliza componentes que son sistemas de aplicaciones completos (COTS – </a:t>
            </a:r>
            <a:r>
              <a:rPr lang="es-A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Off-</a:t>
            </a:r>
            <a:r>
              <a:rPr lang="es-A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A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Shelf</a:t>
            </a:r>
            <a:r>
              <a:rPr lang="es-A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s-AR" sz="1900" b="1" i="1" dirty="0"/>
              <a:t>					</a:t>
            </a:r>
          </a:p>
          <a:p>
            <a:pPr>
              <a:buNone/>
            </a:pPr>
            <a:r>
              <a:rPr lang="es-AR" sz="1900" b="1" i="1" dirty="0"/>
              <a:t>							</a:t>
            </a:r>
            <a:r>
              <a:rPr lang="es-AR" sz="1200" b="1" i="1" dirty="0" err="1"/>
              <a:t>Ian</a:t>
            </a:r>
            <a:r>
              <a:rPr lang="es-AR" sz="1200" b="1" i="1" dirty="0"/>
              <a:t> </a:t>
            </a:r>
            <a:r>
              <a:rPr lang="es-AR" sz="1200" b="1" i="1" dirty="0" err="1"/>
              <a:t>Sommerville</a:t>
            </a:r>
            <a:endParaRPr lang="es-AR" sz="12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510</TotalTime>
  <Words>536</Words>
  <Application>Microsoft Office PowerPoint</Application>
  <PresentationFormat>Presentación en pantalla (4:3)</PresentationFormat>
  <Paragraphs>119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MODELOS DE DESARROLLO RAPIDO DE SOFTWARE (rad)             Parte 2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Modelos de Desarrollo rapido de Software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DESARROLLO DE SISTEMAS DE INFORMACIÓN              Parte 3</dc:title>
  <dc:creator>Vitito</dc:creator>
  <cp:lastModifiedBy>Víctor Hugo Quintana</cp:lastModifiedBy>
  <cp:revision>14</cp:revision>
  <dcterms:created xsi:type="dcterms:W3CDTF">2011-04-18T04:00:16Z</dcterms:created>
  <dcterms:modified xsi:type="dcterms:W3CDTF">2020-04-14T22:05:30Z</dcterms:modified>
</cp:coreProperties>
</file>