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65" r:id="rId5"/>
    <p:sldId id="264" r:id="rId6"/>
    <p:sldId id="266" r:id="rId7"/>
    <p:sldId id="267" r:id="rId8"/>
    <p:sldId id="263" r:id="rId9"/>
    <p:sldId id="269" r:id="rId10"/>
    <p:sldId id="270" r:id="rId1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F877C-83D6-4BF5-B756-293B19B7FF95}" type="datetimeFigureOut">
              <a:rPr lang="es-AR" smtClean="0"/>
              <a:pPr/>
              <a:t>29/8/2018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61A3C-7714-4CDA-A0E3-4D3661C7C70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61A3C-7714-4CDA-A0E3-4D3661C7C700}" type="slidenum">
              <a:rPr lang="es-AR" smtClean="0"/>
              <a:pPr/>
              <a:t>7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7786E2E-9D58-443B-8DE1-9674DA2087CB}" type="datetimeFigureOut">
              <a:rPr lang="es-AR" smtClean="0"/>
              <a:pPr/>
              <a:t>29/8/2018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AR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3883624-733B-430A-8DB8-78D71F424DA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6E2E-9D58-443B-8DE1-9674DA2087CB}" type="datetimeFigureOut">
              <a:rPr lang="es-AR" smtClean="0"/>
              <a:pPr/>
              <a:t>29/8/2018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3624-733B-430A-8DB8-78D71F424DA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6E2E-9D58-443B-8DE1-9674DA2087CB}" type="datetimeFigureOut">
              <a:rPr lang="es-AR" smtClean="0"/>
              <a:pPr/>
              <a:t>29/8/2018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3624-733B-430A-8DB8-78D71F424DA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7786E2E-9D58-443B-8DE1-9674DA2087CB}" type="datetimeFigureOut">
              <a:rPr lang="es-AR" smtClean="0"/>
              <a:pPr/>
              <a:t>29/8/2018</a:t>
            </a:fld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3883624-733B-430A-8DB8-78D71F424DA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7786E2E-9D58-443B-8DE1-9674DA2087CB}" type="datetimeFigureOut">
              <a:rPr lang="es-AR" smtClean="0"/>
              <a:pPr/>
              <a:t>29/8/2018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AR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3883624-733B-430A-8DB8-78D71F424DA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6E2E-9D58-443B-8DE1-9674DA2087CB}" type="datetimeFigureOut">
              <a:rPr lang="es-AR" smtClean="0"/>
              <a:pPr/>
              <a:t>29/8/2018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3624-733B-430A-8DB8-78D71F424DA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6E2E-9D58-443B-8DE1-9674DA2087CB}" type="datetimeFigureOut">
              <a:rPr lang="es-AR" smtClean="0"/>
              <a:pPr/>
              <a:t>29/8/2018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3624-733B-430A-8DB8-78D71F424DA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7786E2E-9D58-443B-8DE1-9674DA2087CB}" type="datetimeFigureOut">
              <a:rPr lang="es-AR" smtClean="0"/>
              <a:pPr/>
              <a:t>29/8/2018</a:t>
            </a:fld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3883624-733B-430A-8DB8-78D71F424DA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6E2E-9D58-443B-8DE1-9674DA2087CB}" type="datetimeFigureOut">
              <a:rPr lang="es-AR" smtClean="0"/>
              <a:pPr/>
              <a:t>29/8/2018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3624-733B-430A-8DB8-78D71F424DA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7786E2E-9D58-443B-8DE1-9674DA2087CB}" type="datetimeFigureOut">
              <a:rPr lang="es-AR" smtClean="0"/>
              <a:pPr/>
              <a:t>29/8/2018</a:t>
            </a:fld>
            <a:endParaRPr lang="es-AR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3883624-733B-430A-8DB8-78D71F424DA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7786E2E-9D58-443B-8DE1-9674DA2087CB}" type="datetimeFigureOut">
              <a:rPr lang="es-AR" smtClean="0"/>
              <a:pPr/>
              <a:t>29/8/2018</a:t>
            </a:fld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3883624-733B-430A-8DB8-78D71F424DA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7786E2E-9D58-443B-8DE1-9674DA2087CB}" type="datetimeFigureOut">
              <a:rPr lang="es-AR" smtClean="0"/>
              <a:pPr/>
              <a:t>29/8/2018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3883624-733B-430A-8DB8-78D71F424DA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3688" y="4005064"/>
            <a:ext cx="6984776" cy="1470025"/>
          </a:xfrm>
        </p:spPr>
        <p:txBody>
          <a:bodyPr>
            <a:noAutofit/>
          </a:bodyPr>
          <a:lstStyle/>
          <a:p>
            <a:pPr algn="ctr"/>
            <a:r>
              <a:rPr lang="es-ES" sz="4800" dirty="0" smtClean="0">
                <a:solidFill>
                  <a:schemeClr val="accent2">
                    <a:lumMod val="50000"/>
                  </a:schemeClr>
                </a:solidFill>
              </a:rPr>
              <a:t>ANALISIS Y DISEÑO ORIENTADO A OBJETOS</a:t>
            </a:r>
            <a:r>
              <a:rPr lang="es-ES" sz="4800" dirty="0" smtClean="0"/>
              <a:t/>
            </a:r>
            <a:br>
              <a:rPr lang="es-ES" sz="4800" dirty="0" smtClean="0"/>
            </a:br>
            <a:r>
              <a:rPr lang="es-ES" sz="6000" dirty="0" smtClean="0"/>
              <a:t> 				</a:t>
            </a:r>
            <a:r>
              <a:rPr lang="es-ES" sz="1400" dirty="0" smtClean="0"/>
              <a:t>Roger S. </a:t>
            </a:r>
            <a:r>
              <a:rPr lang="es-ES" sz="1400" dirty="0" err="1" smtClean="0"/>
              <a:t>Pressman</a:t>
            </a:r>
            <a:r>
              <a:rPr lang="es-ES" sz="6000" dirty="0" smtClean="0"/>
              <a:t>		           </a:t>
            </a:r>
            <a:endParaRPr lang="es-E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WordArt 2"/>
          <p:cNvSpPr>
            <a:spLocks noChangeArrowheads="1" noChangeShapeType="1" noTextEdit="1"/>
          </p:cNvSpPr>
          <p:nvPr/>
        </p:nvSpPr>
        <p:spPr bwMode="auto">
          <a:xfrm>
            <a:off x="2124075" y="188913"/>
            <a:ext cx="4105275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AR" sz="2400" b="1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Preguntas</a:t>
            </a:r>
          </a:p>
        </p:txBody>
      </p:sp>
      <p:pic>
        <p:nvPicPr>
          <p:cNvPr id="32773" name="Picture 4" descr="caballo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grayscl/>
          </a:blip>
          <a:srcRect/>
          <a:stretch>
            <a:fillRect/>
          </a:stretch>
        </p:blipFill>
        <p:spPr bwMode="auto">
          <a:xfrm>
            <a:off x="179388" y="6092825"/>
            <a:ext cx="4762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2770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539750" y="1628775"/>
          <a:ext cx="5724525" cy="4264025"/>
        </p:xfrm>
        <a:graphic>
          <a:graphicData uri="http://schemas.openxmlformats.org/presentationml/2006/ole">
            <p:oleObj spid="_x0000_s1026" name="Fotografía de Photo Editor" r:id="rId4" imgW="13076190" imgH="9228571" progId="">
              <p:embed/>
            </p:oleObj>
          </a:graphicData>
        </a:graphic>
      </p:graphicFrame>
      <p:graphicFrame>
        <p:nvGraphicFramePr>
          <p:cNvPr id="146439" name="Object 7"/>
          <p:cNvGraphicFramePr>
            <a:graphicFrameLocks noChangeAspect="1"/>
          </p:cNvGraphicFramePr>
          <p:nvPr>
            <p:ph sz="half" idx="1"/>
          </p:nvPr>
        </p:nvGraphicFramePr>
        <p:xfrm>
          <a:off x="3779838" y="1844675"/>
          <a:ext cx="1622425" cy="3024188"/>
        </p:xfrm>
        <a:graphic>
          <a:graphicData uri="http://schemas.openxmlformats.org/presentationml/2006/ole">
            <p:oleObj spid="_x0000_s1027" name="Imagen" r:id="rId5" imgW="1621800" imgH="3934080" progId="">
              <p:embed/>
            </p:oleObj>
          </a:graphicData>
        </a:graphic>
      </p:graphicFrame>
      <p:sp>
        <p:nvSpPr>
          <p:cNvPr id="146442" name="Text Box 10"/>
          <p:cNvSpPr txBox="1">
            <a:spLocks noChangeArrowheads="1"/>
          </p:cNvSpPr>
          <p:nvPr/>
        </p:nvSpPr>
        <p:spPr bwMode="auto">
          <a:xfrm rot="-1548923">
            <a:off x="2268538" y="2997200"/>
            <a:ext cx="838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s-ES_tradnl" sz="6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146443" name="Text Box 11"/>
          <p:cNvSpPr txBox="1">
            <a:spLocks noChangeArrowheads="1"/>
          </p:cNvSpPr>
          <p:nvPr/>
        </p:nvSpPr>
        <p:spPr bwMode="auto">
          <a:xfrm rot="-1548923">
            <a:off x="4140200" y="1052513"/>
            <a:ext cx="838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s-ES_tradnl" sz="6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146448" name="Text Box 16"/>
          <p:cNvSpPr txBox="1">
            <a:spLocks noChangeArrowheads="1"/>
          </p:cNvSpPr>
          <p:nvPr/>
        </p:nvSpPr>
        <p:spPr bwMode="auto">
          <a:xfrm rot="1881080">
            <a:off x="6011863" y="2133600"/>
            <a:ext cx="838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s-ES_tradnl" sz="6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146449" name="Text Box 17"/>
          <p:cNvSpPr txBox="1">
            <a:spLocks noChangeArrowheads="1"/>
          </p:cNvSpPr>
          <p:nvPr/>
        </p:nvSpPr>
        <p:spPr bwMode="auto">
          <a:xfrm rot="1881080">
            <a:off x="2627313" y="1557338"/>
            <a:ext cx="838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s-ES_tradnl" sz="6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2" grpId="0" autoUpdateAnimBg="0"/>
      <p:bldP spid="146443" grpId="0" autoUpdateAnimBg="0"/>
      <p:bldP spid="146448" grpId="0" autoUpdateAnimBg="0"/>
      <p:bldP spid="14644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560840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200" b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s-ES" sz="3200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s-ES" sz="4400" b="1" dirty="0" smtClean="0">
                <a:solidFill>
                  <a:schemeClr val="accent2">
                    <a:lumMod val="50000"/>
                  </a:schemeClr>
                </a:solidFill>
              </a:rPr>
              <a:t>AOO Y DOO</a:t>
            </a:r>
            <a:endParaRPr lang="es-AR" sz="4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683568" y="1484784"/>
            <a:ext cx="77768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u="sng" dirty="0" smtClean="0">
                <a:solidFill>
                  <a:srgbClr val="0070C0"/>
                </a:solidFill>
              </a:rPr>
              <a:t>ESTRUCTURADO  vs  AOO</a:t>
            </a:r>
          </a:p>
          <a:p>
            <a:endParaRPr lang="es-AR" dirty="0" smtClean="0"/>
          </a:p>
          <a:p>
            <a:endParaRPr lang="es-AR" dirty="0" smtClean="0"/>
          </a:p>
          <a:p>
            <a:pPr algn="ctr"/>
            <a:r>
              <a:rPr lang="es-AR" sz="2800" b="1" i="1" dirty="0" smtClean="0"/>
              <a:t>El AOO representa un cambio radical sobre la metodologías orientadas a procesos, pero sólo un cambio incremental respecto de las metodologías orientadas a datos, tales como la ingeniería de la información (</a:t>
            </a:r>
            <a:r>
              <a:rPr lang="es-AR" sz="2800" b="1" i="1" dirty="0" err="1" smtClean="0"/>
              <a:t>Fichman</a:t>
            </a:r>
            <a:r>
              <a:rPr lang="es-AR" sz="2800" b="1" i="1" dirty="0" smtClean="0"/>
              <a:t> y </a:t>
            </a:r>
            <a:r>
              <a:rPr lang="es-AR" sz="2800" b="1" i="1" dirty="0" err="1" smtClean="0"/>
              <a:t>Kemerer</a:t>
            </a:r>
            <a:r>
              <a:rPr lang="es-AR" sz="2800" b="1" i="1" dirty="0" smtClean="0"/>
              <a:t>)</a:t>
            </a:r>
          </a:p>
          <a:p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560840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200" b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s-ES" sz="3200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s-ES" sz="4400" b="1" dirty="0" smtClean="0">
                <a:solidFill>
                  <a:schemeClr val="accent2">
                    <a:lumMod val="50000"/>
                  </a:schemeClr>
                </a:solidFill>
              </a:rPr>
              <a:t>AOO Y DOO</a:t>
            </a:r>
            <a:endParaRPr lang="es-AR" sz="4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124744"/>
            <a:ext cx="8208912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u="sng" dirty="0" smtClean="0">
                <a:solidFill>
                  <a:srgbClr val="0070C0"/>
                </a:solidFill>
              </a:rPr>
              <a:t>Algunos Métodos de AOO:</a:t>
            </a:r>
          </a:p>
          <a:p>
            <a:endParaRPr lang="es-AR" dirty="0" smtClean="0"/>
          </a:p>
          <a:p>
            <a:pPr>
              <a:buFont typeface="Arial" pitchFamily="34" charset="0"/>
              <a:buChar char="•"/>
            </a:pPr>
            <a:r>
              <a:rPr lang="es-AR" sz="2400" dirty="0" smtClean="0"/>
              <a:t>GRADY BOOCH</a:t>
            </a:r>
          </a:p>
          <a:p>
            <a:pPr>
              <a:buFont typeface="Arial" pitchFamily="34" charset="0"/>
              <a:buChar char="•"/>
            </a:pPr>
            <a:endParaRPr lang="es-AR" sz="2400" dirty="0" smtClean="0"/>
          </a:p>
          <a:p>
            <a:pPr>
              <a:buFont typeface="Arial" pitchFamily="34" charset="0"/>
              <a:buChar char="•"/>
            </a:pPr>
            <a:r>
              <a:rPr lang="es-AR" sz="2400" dirty="0" smtClean="0"/>
              <a:t>RUMBAUGH </a:t>
            </a:r>
            <a:r>
              <a:rPr lang="es-AR" sz="2400" dirty="0" smtClean="0">
                <a:sym typeface="Wingdings" pitchFamily="2" charset="2"/>
              </a:rPr>
              <a:t> OMT (Técnica de Modelado de objetos)</a:t>
            </a:r>
          </a:p>
          <a:p>
            <a:pPr>
              <a:buFont typeface="Arial" pitchFamily="34" charset="0"/>
              <a:buChar char="•"/>
            </a:pPr>
            <a:endParaRPr lang="es-AR" sz="2400" dirty="0" smtClean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s-AR" sz="2400" dirty="0" smtClean="0">
                <a:sym typeface="Wingdings" pitchFamily="2" charset="2"/>
              </a:rPr>
              <a:t>JACOBSON  OOSE (Ingeniería del SW orientada de objetos)</a:t>
            </a:r>
          </a:p>
          <a:p>
            <a:pPr>
              <a:buFont typeface="Arial" pitchFamily="34" charset="0"/>
              <a:buChar char="•"/>
            </a:pPr>
            <a:endParaRPr lang="es-AR" sz="2400" dirty="0" smtClean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s-AR" sz="2400" dirty="0" smtClean="0">
                <a:sym typeface="Wingdings" pitchFamily="2" charset="2"/>
              </a:rPr>
              <a:t>COAD  Y YOURDON</a:t>
            </a:r>
          </a:p>
          <a:p>
            <a:pPr>
              <a:buFont typeface="Arial" pitchFamily="34" charset="0"/>
              <a:buChar char="•"/>
            </a:pPr>
            <a:endParaRPr lang="es-AR" sz="2400" dirty="0" smtClean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s-AR" sz="2400" dirty="0" smtClean="0">
                <a:sym typeface="Wingdings" pitchFamily="2" charset="2"/>
              </a:rPr>
              <a:t>WIRFS-BROCK</a:t>
            </a:r>
          </a:p>
          <a:p>
            <a:pPr>
              <a:buFont typeface="Arial" pitchFamily="34" charset="0"/>
              <a:buChar char="•"/>
            </a:pPr>
            <a:endParaRPr lang="es-AR" sz="2400" dirty="0" smtClean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s-AR" sz="2400" dirty="0" smtClean="0">
                <a:sym typeface="Wingdings" pitchFamily="2" charset="2"/>
              </a:rPr>
              <a:t>BOOCH, RUMBAUGH Y JACOBSON  UML (Lenguaje de Modelado Unificado)</a:t>
            </a:r>
            <a:endParaRPr lang="es-A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7560840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200" b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s-ES" sz="3200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s-ES" sz="4400" b="1" dirty="0" smtClean="0">
                <a:solidFill>
                  <a:schemeClr val="accent2">
                    <a:lumMod val="50000"/>
                  </a:schemeClr>
                </a:solidFill>
              </a:rPr>
              <a:t>AOO Y DOO</a:t>
            </a:r>
            <a:endParaRPr lang="es-AR" sz="4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23528" y="671691"/>
            <a:ext cx="813690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u="sng" dirty="0" smtClean="0">
                <a:solidFill>
                  <a:srgbClr val="0070C0"/>
                </a:solidFill>
              </a:rPr>
              <a:t>UML</a:t>
            </a:r>
          </a:p>
          <a:p>
            <a:endParaRPr lang="es-AR" sz="2400" dirty="0" smtClean="0"/>
          </a:p>
          <a:p>
            <a:pPr algn="just"/>
            <a:r>
              <a:rPr lang="es-AR" sz="2400" dirty="0" smtClean="0"/>
              <a:t>Permite expresar un modelo de análisis utilizando una notación de modelado con unas reglas sintácticas, semánticas y prácticas.</a:t>
            </a:r>
          </a:p>
          <a:p>
            <a:pPr algn="just"/>
            <a:endParaRPr lang="es-AR" sz="2400" dirty="0" smtClean="0"/>
          </a:p>
          <a:p>
            <a:pPr algn="just"/>
            <a:r>
              <a:rPr lang="es-AR" sz="2400" b="1" i="1" u="sng" dirty="0" smtClean="0"/>
              <a:t>Reglas que lo definen:</a:t>
            </a:r>
          </a:p>
          <a:p>
            <a:pPr algn="just"/>
            <a:endParaRPr lang="es-AR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s-AR" sz="2400" b="1" i="1" dirty="0" smtClean="0"/>
              <a:t>Sintaxis:</a:t>
            </a:r>
            <a:r>
              <a:rPr lang="es-AR" sz="2400" dirty="0" smtClean="0"/>
              <a:t> nos dice cómo mostrar y combinar los símbolos (ídem al lenguaje natural)</a:t>
            </a:r>
          </a:p>
          <a:p>
            <a:pPr algn="just">
              <a:buFont typeface="Wingdings" pitchFamily="2" charset="2"/>
              <a:buChar char="Ø"/>
            </a:pPr>
            <a:r>
              <a:rPr lang="es-AR" sz="2400" b="1" i="1" dirty="0" smtClean="0"/>
              <a:t>Semántica:</a:t>
            </a:r>
            <a:r>
              <a:rPr lang="es-AR" sz="2400" dirty="0" smtClean="0"/>
              <a:t> nos dice lo que significa cada símbolo y cómo interpretarlo, solo o combinado con otros </a:t>
            </a:r>
          </a:p>
          <a:p>
            <a:pPr algn="just">
              <a:buFont typeface="Wingdings" pitchFamily="2" charset="2"/>
              <a:buChar char="Ø"/>
            </a:pPr>
            <a:r>
              <a:rPr lang="es-AR" sz="2400" b="1" i="1" dirty="0" smtClean="0"/>
              <a:t>Prácticas:</a:t>
            </a:r>
            <a:r>
              <a:rPr lang="es-AR" sz="2400" dirty="0" smtClean="0"/>
              <a:t> definen el  significado de los símbolos a través de los cuales se obtiene el modelo y se hace comprensible para otras personas (construcción de frases claras y comprensibles).</a:t>
            </a:r>
            <a:endParaRPr lang="es-A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0"/>
            <a:ext cx="8064896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200" b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s-ES" sz="3200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s-ES" sz="4400" b="1" dirty="0" smtClean="0">
                <a:solidFill>
                  <a:schemeClr val="accent2">
                    <a:lumMod val="50000"/>
                  </a:schemeClr>
                </a:solidFill>
              </a:rPr>
              <a:t>AOO Y DOO</a:t>
            </a:r>
            <a:endParaRPr lang="es-AR" sz="4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539552" y="1052736"/>
            <a:ext cx="777686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b="1" u="sng" dirty="0" smtClean="0">
                <a:solidFill>
                  <a:srgbClr val="0070C0"/>
                </a:solidFill>
              </a:rPr>
              <a:t>VISTAS DE UML</a:t>
            </a:r>
          </a:p>
          <a:p>
            <a:pPr algn="just"/>
            <a:endParaRPr lang="es-AR" dirty="0" smtClean="0"/>
          </a:p>
          <a:p>
            <a:pPr algn="just"/>
            <a:r>
              <a:rPr lang="es-AR" sz="2800" b="1" i="1" u="sng" dirty="0" smtClean="0"/>
              <a:t>DEL USUARIO</a:t>
            </a:r>
            <a:r>
              <a:rPr lang="es-AR" sz="2800" dirty="0" smtClean="0"/>
              <a:t>: Representa el sistema (producto) desde la perspectiva de los usuarios (actores) </a:t>
            </a:r>
            <a:r>
              <a:rPr lang="es-AR" sz="2800" dirty="0" smtClean="0">
                <a:sym typeface="Wingdings" pitchFamily="2" charset="2"/>
              </a:rPr>
              <a:t> Casos de Uso</a:t>
            </a:r>
          </a:p>
          <a:p>
            <a:pPr algn="just"/>
            <a:endParaRPr lang="es-AR" sz="2800" dirty="0" smtClean="0">
              <a:sym typeface="Wingdings" pitchFamily="2" charset="2"/>
            </a:endParaRPr>
          </a:p>
          <a:p>
            <a:pPr algn="just"/>
            <a:r>
              <a:rPr lang="es-AR" sz="2800" b="1" i="1" u="sng" dirty="0" smtClean="0">
                <a:sym typeface="Wingdings" pitchFamily="2" charset="2"/>
              </a:rPr>
              <a:t>ESTRUCTURAL:</a:t>
            </a:r>
            <a:r>
              <a:rPr lang="es-AR" sz="2800" dirty="0" smtClean="0">
                <a:sym typeface="Wingdings" pitchFamily="2" charset="2"/>
              </a:rPr>
              <a:t> Los datos y la funcionalidad se muestran desde dentro del sistema   Modelo del Dominio</a:t>
            </a:r>
          </a:p>
          <a:p>
            <a:pPr algn="just"/>
            <a:endParaRPr lang="es-AR" sz="2800" dirty="0" smtClean="0">
              <a:sym typeface="Wingdings" pitchFamily="2" charset="2"/>
            </a:endParaRPr>
          </a:p>
          <a:p>
            <a:pPr algn="just"/>
            <a:r>
              <a:rPr lang="es-AR" sz="2800" b="1" i="1" u="sng" dirty="0" smtClean="0">
                <a:sym typeface="Wingdings" pitchFamily="2" charset="2"/>
              </a:rPr>
              <a:t>DEL COMPORTAMIENTO</a:t>
            </a:r>
            <a:r>
              <a:rPr lang="es-AR" sz="2800" dirty="0" smtClean="0">
                <a:sym typeface="Wingdings" pitchFamily="2" charset="2"/>
              </a:rPr>
              <a:t>: representa los aspectos dinámicos o comportamiento del sistema (interacciones o colaboraciones)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0"/>
            <a:ext cx="8064896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200" b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s-ES" sz="3200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AOO Y DOO</a:t>
            </a:r>
            <a:endParaRPr lang="es-AR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539552" y="1052736"/>
            <a:ext cx="77768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b="1" u="sng" dirty="0" smtClean="0">
                <a:solidFill>
                  <a:srgbClr val="0070C0"/>
                </a:solidFill>
              </a:rPr>
              <a:t>VISTAS DE UML</a:t>
            </a:r>
          </a:p>
          <a:p>
            <a:pPr algn="just"/>
            <a:endParaRPr lang="es-AR" dirty="0" smtClean="0"/>
          </a:p>
          <a:p>
            <a:pPr algn="just"/>
            <a:endParaRPr lang="es-AR" sz="2800" dirty="0" smtClean="0">
              <a:sym typeface="Wingdings" pitchFamily="2" charset="2"/>
            </a:endParaRPr>
          </a:p>
          <a:p>
            <a:pPr algn="just"/>
            <a:r>
              <a:rPr lang="es-AR" sz="2800" b="1" i="1" u="sng" dirty="0" smtClean="0">
                <a:sym typeface="Wingdings" pitchFamily="2" charset="2"/>
              </a:rPr>
              <a:t>DE IMPLEMENTACION:</a:t>
            </a:r>
            <a:r>
              <a:rPr lang="es-AR" sz="2800" dirty="0" smtClean="0">
                <a:sym typeface="Wingdings" pitchFamily="2" charset="2"/>
              </a:rPr>
              <a:t> representa los aspectos estructurales y de comportamiento tal y como van a ser implementados</a:t>
            </a:r>
          </a:p>
          <a:p>
            <a:pPr algn="just"/>
            <a:endParaRPr lang="es-AR" sz="2800" dirty="0" smtClean="0">
              <a:sym typeface="Wingdings" pitchFamily="2" charset="2"/>
            </a:endParaRPr>
          </a:p>
          <a:p>
            <a:pPr algn="just"/>
            <a:r>
              <a:rPr lang="es-AR" sz="2800" b="1" i="1" u="sng" dirty="0" smtClean="0">
                <a:sym typeface="Wingdings" pitchFamily="2" charset="2"/>
              </a:rPr>
              <a:t>DEL ENTORNO</a:t>
            </a:r>
            <a:r>
              <a:rPr lang="es-AR" sz="2800" dirty="0" smtClean="0">
                <a:sym typeface="Wingdings" pitchFamily="2" charset="2"/>
              </a:rPr>
              <a:t>: aspectos estructurales y de comportamiento en el que el sistema a implementar se representa</a:t>
            </a:r>
            <a:endParaRPr lang="es-AR" sz="2800" dirty="0" smtClean="0"/>
          </a:p>
          <a:p>
            <a:pPr algn="just"/>
            <a:endParaRPr lang="es-AR" dirty="0" smtClean="0"/>
          </a:p>
          <a:p>
            <a:pPr algn="just"/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AOO y DOO</a:t>
            </a:r>
            <a:r>
              <a:rPr lang="es-ES" sz="4800" dirty="0" smtClean="0"/>
              <a:t/>
            </a:r>
            <a:br>
              <a:rPr lang="es-ES" sz="4800" dirty="0" smtClean="0"/>
            </a:br>
            <a:endParaRPr lang="es-AR" dirty="0"/>
          </a:p>
        </p:txBody>
      </p:sp>
      <p:sp>
        <p:nvSpPr>
          <p:cNvPr id="3" name="2 Anillo"/>
          <p:cNvSpPr/>
          <p:nvPr/>
        </p:nvSpPr>
        <p:spPr>
          <a:xfrm>
            <a:off x="251520" y="1268760"/>
            <a:ext cx="4824536" cy="4752528"/>
          </a:xfrm>
          <a:prstGeom prst="donut">
            <a:avLst>
              <a:gd name="adj" fmla="val 168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Atributos, </a:t>
            </a:r>
            <a:r>
              <a:rPr lang="es-AR" dirty="0" err="1" smtClean="0">
                <a:solidFill>
                  <a:schemeClr val="tx1"/>
                </a:solidFill>
              </a:rPr>
              <a:t>operacio</a:t>
            </a:r>
            <a:r>
              <a:rPr lang="es-AR" dirty="0" smtClean="0">
                <a:solidFill>
                  <a:schemeClr val="tx1"/>
                </a:solidFill>
              </a:rPr>
              <a:t>-</a:t>
            </a:r>
          </a:p>
          <a:p>
            <a:pPr algn="ctr"/>
            <a:r>
              <a:rPr lang="es-AR" dirty="0" err="1" smtClean="0">
                <a:solidFill>
                  <a:schemeClr val="tx1"/>
                </a:solidFill>
              </a:rPr>
              <a:t>nes</a:t>
            </a:r>
            <a:r>
              <a:rPr lang="es-AR" dirty="0" smtClean="0">
                <a:solidFill>
                  <a:schemeClr val="tx1"/>
                </a:solidFill>
              </a:rPr>
              <a:t>, colaboradores</a:t>
            </a: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dirty="0" smtClean="0">
                <a:solidFill>
                  <a:schemeClr val="tx1"/>
                </a:solidFill>
              </a:rPr>
              <a:t>                         Modelo</a:t>
            </a:r>
          </a:p>
          <a:p>
            <a:r>
              <a:rPr lang="es-AR" dirty="0" smtClean="0">
                <a:solidFill>
                  <a:schemeClr val="tx1"/>
                </a:solidFill>
              </a:rPr>
              <a:t>                          de Objetos-       </a:t>
            </a:r>
          </a:p>
          <a:p>
            <a:r>
              <a:rPr lang="es-AR" dirty="0" smtClean="0">
                <a:solidFill>
                  <a:schemeClr val="tx1"/>
                </a:solidFill>
              </a:rPr>
              <a:t>                               Relaciones</a:t>
            </a:r>
          </a:p>
          <a:p>
            <a:r>
              <a:rPr lang="es-AR" dirty="0" smtClean="0">
                <a:solidFill>
                  <a:schemeClr val="tx1"/>
                </a:solidFill>
              </a:rPr>
              <a:t> Modelo                                      de Tarjeta</a:t>
            </a:r>
            <a:endParaRPr lang="es-AR" dirty="0">
              <a:solidFill>
                <a:schemeClr val="tx1"/>
              </a:solidFill>
            </a:endParaRPr>
          </a:p>
          <a:p>
            <a:r>
              <a:rPr lang="es-AR" dirty="0" smtClean="0">
                <a:solidFill>
                  <a:schemeClr val="tx1"/>
                </a:solidFill>
              </a:rPr>
              <a:t>  CRC</a:t>
            </a: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dirty="0" smtClean="0">
                <a:solidFill>
                  <a:schemeClr val="tx1"/>
                </a:solidFill>
              </a:rPr>
              <a:t>                 Modelo de</a:t>
            </a:r>
          </a:p>
          <a:p>
            <a:pPr algn="ctr"/>
            <a:r>
              <a:rPr lang="es-AR" dirty="0" smtClean="0">
                <a:solidFill>
                  <a:schemeClr val="tx1"/>
                </a:solidFill>
              </a:rPr>
              <a:t>Comportamiento</a:t>
            </a:r>
          </a:p>
          <a:p>
            <a:pPr algn="ctr"/>
            <a:r>
              <a:rPr lang="es-AR" dirty="0" smtClean="0">
                <a:solidFill>
                  <a:schemeClr val="tx1"/>
                </a:solidFill>
              </a:rPr>
              <a:t>De Objetos</a:t>
            </a:r>
          </a:p>
          <a:p>
            <a:pPr algn="ctr"/>
            <a:endParaRPr lang="es-AR" dirty="0" smtClean="0">
              <a:solidFill>
                <a:schemeClr val="tx1"/>
              </a:solidFill>
            </a:endParaRPr>
          </a:p>
          <a:p>
            <a:pPr algn="ctr"/>
            <a:endParaRPr lang="es-AR" dirty="0" smtClean="0">
              <a:solidFill>
                <a:schemeClr val="tx1"/>
              </a:solidFill>
            </a:endParaRPr>
          </a:p>
        </p:txBody>
      </p:sp>
      <p:sp>
        <p:nvSpPr>
          <p:cNvPr id="4" name="3 Conector"/>
          <p:cNvSpPr/>
          <p:nvPr/>
        </p:nvSpPr>
        <p:spPr>
          <a:xfrm flipH="1">
            <a:off x="2051720" y="2996952"/>
            <a:ext cx="1152128" cy="11521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Casos de Uso</a:t>
            </a:r>
            <a:endParaRPr lang="es-AR" dirty="0">
              <a:solidFill>
                <a:schemeClr val="tx1"/>
              </a:solidFill>
            </a:endParaRPr>
          </a:p>
        </p:txBody>
      </p:sp>
      <p:cxnSp>
        <p:nvCxnSpPr>
          <p:cNvPr id="6" name="5 Conector recto"/>
          <p:cNvCxnSpPr>
            <a:endCxn id="4" idx="0"/>
          </p:cNvCxnSpPr>
          <p:nvPr/>
        </p:nvCxnSpPr>
        <p:spPr>
          <a:xfrm rot="16200000" flipH="1">
            <a:off x="2087724" y="2456892"/>
            <a:ext cx="100811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>
            <a:stCxn id="4" idx="3"/>
          </p:cNvCxnSpPr>
          <p:nvPr/>
        </p:nvCxnSpPr>
        <p:spPr>
          <a:xfrm rot="16200000" flipH="1">
            <a:off x="3179139" y="3836338"/>
            <a:ext cx="600773" cy="888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>
            <a:stCxn id="4" idx="5"/>
          </p:cNvCxnSpPr>
          <p:nvPr/>
        </p:nvCxnSpPr>
        <p:spPr>
          <a:xfrm rot="5400000">
            <a:off x="1511661" y="4088367"/>
            <a:ext cx="816797" cy="600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Triángulo isósceles"/>
          <p:cNvSpPr/>
          <p:nvPr/>
        </p:nvSpPr>
        <p:spPr>
          <a:xfrm>
            <a:off x="4716016" y="1772816"/>
            <a:ext cx="4104456" cy="38164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Diseño de</a:t>
            </a:r>
          </a:p>
          <a:p>
            <a:pPr algn="ctr"/>
            <a:r>
              <a:rPr lang="es-AR" dirty="0" err="1" smtClean="0">
                <a:solidFill>
                  <a:schemeClr val="tx1"/>
                </a:solidFill>
              </a:rPr>
              <a:t>Responsabi-lidades</a:t>
            </a:r>
            <a:endParaRPr lang="es-AR" dirty="0" smtClean="0">
              <a:solidFill>
                <a:schemeClr val="tx1"/>
              </a:solidFill>
            </a:endParaRPr>
          </a:p>
          <a:p>
            <a:pPr algn="ctr"/>
            <a:r>
              <a:rPr lang="es-AR" dirty="0" smtClean="0">
                <a:solidFill>
                  <a:schemeClr val="tx1"/>
                </a:solidFill>
              </a:rPr>
              <a:t>Diseño de </a:t>
            </a:r>
          </a:p>
          <a:p>
            <a:pPr algn="ctr"/>
            <a:r>
              <a:rPr lang="es-AR" dirty="0" smtClean="0">
                <a:solidFill>
                  <a:schemeClr val="tx1"/>
                </a:solidFill>
              </a:rPr>
              <a:t>Mensajes</a:t>
            </a:r>
          </a:p>
          <a:p>
            <a:pPr algn="ctr"/>
            <a:endParaRPr lang="es-AR" dirty="0">
              <a:solidFill>
                <a:schemeClr val="tx1"/>
              </a:solidFill>
            </a:endParaRPr>
          </a:p>
          <a:p>
            <a:pPr algn="ctr"/>
            <a:r>
              <a:rPr lang="es-AR" dirty="0" smtClean="0">
                <a:solidFill>
                  <a:schemeClr val="tx1"/>
                </a:solidFill>
              </a:rPr>
              <a:t>Diseño  de Clases y Objetos</a:t>
            </a:r>
          </a:p>
          <a:p>
            <a:pPr algn="ctr"/>
            <a:endParaRPr lang="es-AR" dirty="0">
              <a:solidFill>
                <a:schemeClr val="tx1"/>
              </a:solidFill>
            </a:endParaRPr>
          </a:p>
          <a:p>
            <a:pPr algn="ctr"/>
            <a:r>
              <a:rPr lang="es-AR" dirty="0" smtClean="0">
                <a:solidFill>
                  <a:schemeClr val="tx1"/>
                </a:solidFill>
              </a:rPr>
              <a:t>Diseño de Sub-Sistemas</a:t>
            </a:r>
          </a:p>
          <a:p>
            <a:pPr algn="ctr"/>
            <a:endParaRPr lang="es-AR" dirty="0"/>
          </a:p>
          <a:p>
            <a:pPr algn="ctr"/>
            <a:endParaRPr lang="es-AR" dirty="0" smtClean="0"/>
          </a:p>
          <a:p>
            <a:pPr algn="ctr"/>
            <a:endParaRPr lang="es-AR" dirty="0"/>
          </a:p>
          <a:p>
            <a:pPr algn="ctr"/>
            <a:endParaRPr lang="es-AR" dirty="0"/>
          </a:p>
        </p:txBody>
      </p:sp>
      <p:cxnSp>
        <p:nvCxnSpPr>
          <p:cNvPr id="13" name="12 Conector recto"/>
          <p:cNvCxnSpPr>
            <a:stCxn id="11" idx="1"/>
            <a:endCxn id="11" idx="1"/>
          </p:cNvCxnSpPr>
          <p:nvPr/>
        </p:nvCxnSpPr>
        <p:spPr>
          <a:xfrm rot="10800000">
            <a:off x="5742130" y="368102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5868144" y="3429000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5436096" y="4149080"/>
            <a:ext cx="25922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flipV="1">
            <a:off x="5076056" y="4797152"/>
            <a:ext cx="331236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angular"/>
          <p:cNvCxnSpPr/>
          <p:nvPr/>
        </p:nvCxnSpPr>
        <p:spPr>
          <a:xfrm>
            <a:off x="3275856" y="4941168"/>
            <a:ext cx="2160240" cy="432048"/>
          </a:xfrm>
          <a:prstGeom prst="bentConnector3">
            <a:avLst>
              <a:gd name="adj1" fmla="val 32684"/>
            </a:avLst>
          </a:prstGeom>
          <a:ln>
            <a:solidFill>
              <a:schemeClr val="tx1"/>
            </a:solidFill>
            <a:prstDash val="dash"/>
            <a:headEnd type="oval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angular"/>
          <p:cNvCxnSpPr/>
          <p:nvPr/>
        </p:nvCxnSpPr>
        <p:spPr>
          <a:xfrm>
            <a:off x="2627784" y="4005064"/>
            <a:ext cx="2952328" cy="1008112"/>
          </a:xfrm>
          <a:prstGeom prst="bentConnector3">
            <a:avLst>
              <a:gd name="adj1" fmla="val 54693"/>
            </a:avLst>
          </a:prstGeom>
          <a:ln w="25400">
            <a:solidFill>
              <a:schemeClr val="tx1"/>
            </a:solidFill>
            <a:prstDash val="sysDot"/>
            <a:headEnd type="oval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angular"/>
          <p:cNvCxnSpPr/>
          <p:nvPr/>
        </p:nvCxnSpPr>
        <p:spPr>
          <a:xfrm>
            <a:off x="4499992" y="4509120"/>
            <a:ext cx="1368152" cy="1588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prstDash val="dash"/>
            <a:headEnd type="oval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/>
          <p:nvPr/>
        </p:nvCxnSpPr>
        <p:spPr>
          <a:xfrm>
            <a:off x="2339752" y="2204864"/>
            <a:ext cx="4248472" cy="288032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/>
          <p:nvPr/>
        </p:nvCxnSpPr>
        <p:spPr>
          <a:xfrm>
            <a:off x="3635896" y="2636912"/>
            <a:ext cx="2808312" cy="216024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/>
          <p:nvPr/>
        </p:nvCxnSpPr>
        <p:spPr>
          <a:xfrm>
            <a:off x="2123728" y="2852936"/>
            <a:ext cx="3600400" cy="1512168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61 CuadroTexto"/>
          <p:cNvSpPr txBox="1"/>
          <p:nvPr/>
        </p:nvSpPr>
        <p:spPr>
          <a:xfrm>
            <a:off x="899592" y="6381328"/>
            <a:ext cx="758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Modelo de Análisis                                              Modelo de Diseño</a:t>
            </a:r>
            <a:endParaRPr lang="es-AR" b="1" dirty="0"/>
          </a:p>
        </p:txBody>
      </p:sp>
      <p:sp>
        <p:nvSpPr>
          <p:cNvPr id="63" name="62 CuadroTexto"/>
          <p:cNvSpPr txBox="1"/>
          <p:nvPr/>
        </p:nvSpPr>
        <p:spPr>
          <a:xfrm>
            <a:off x="467544" y="764704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i="1" dirty="0" smtClean="0">
                <a:solidFill>
                  <a:srgbClr val="0070C0"/>
                </a:solidFill>
              </a:rPr>
              <a:t>Conversión del Modelo de AOO  a DOO</a:t>
            </a:r>
            <a:endParaRPr lang="es-AR" b="1" i="1" dirty="0">
              <a:solidFill>
                <a:srgbClr val="0070C0"/>
              </a:solidFill>
            </a:endParaRPr>
          </a:p>
        </p:txBody>
      </p:sp>
      <p:cxnSp>
        <p:nvCxnSpPr>
          <p:cNvPr id="36" name="35 Conector recto de flecha"/>
          <p:cNvCxnSpPr/>
          <p:nvPr/>
        </p:nvCxnSpPr>
        <p:spPr>
          <a:xfrm>
            <a:off x="3851920" y="3356992"/>
            <a:ext cx="2232248" cy="216024"/>
          </a:xfrm>
          <a:prstGeom prst="straightConnector1">
            <a:avLst/>
          </a:prstGeom>
          <a:ln w="25400">
            <a:solidFill>
              <a:srgbClr val="0070C0"/>
            </a:solidFill>
            <a:prstDash val="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7560840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200" b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s-ES" sz="3200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s-ES" sz="4400" b="1" dirty="0" smtClean="0">
                <a:solidFill>
                  <a:schemeClr val="accent2">
                    <a:lumMod val="50000"/>
                  </a:schemeClr>
                </a:solidFill>
              </a:rPr>
              <a:t>AOO Y DOO</a:t>
            </a:r>
            <a:endParaRPr lang="es-AR" sz="4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95536" y="1052736"/>
            <a:ext cx="79928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s-AR" sz="2400" b="1" i="1" u="sng" dirty="0" smtClean="0"/>
              <a:t>Diseño de Subsistemas: </a:t>
            </a:r>
            <a:r>
              <a:rPr lang="es-AR" sz="2400" dirty="0" smtClean="0"/>
              <a:t>se obtiene considerando los requerimientos globales del cliente (casos de uso) y los sucesos y estados que son externamente observables(modelo de comportamiento)</a:t>
            </a:r>
          </a:p>
          <a:p>
            <a:pPr algn="just">
              <a:buFont typeface="Wingdings" pitchFamily="2" charset="2"/>
              <a:buChar char="Ø"/>
            </a:pPr>
            <a:endParaRPr lang="es-AR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s-AR" sz="2400" b="1" i="1" u="sng" dirty="0" smtClean="0"/>
              <a:t>Diseño de clases y objetos: </a:t>
            </a:r>
            <a:r>
              <a:rPr lang="es-AR" sz="2400" dirty="0" smtClean="0"/>
              <a:t>es trazado de la descripción de atributos, operaciones y colaboraciones del modelo CRC</a:t>
            </a:r>
          </a:p>
          <a:p>
            <a:pPr algn="just">
              <a:buFont typeface="Wingdings" pitchFamily="2" charset="2"/>
              <a:buChar char="Ø"/>
            </a:pPr>
            <a:endParaRPr lang="es-AR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s-AR" sz="2400" b="1" i="1" u="sng" dirty="0" smtClean="0"/>
              <a:t>Diseño de mensajes:</a:t>
            </a:r>
            <a:r>
              <a:rPr lang="es-AR" sz="2400" dirty="0" smtClean="0"/>
              <a:t> es manejado por el modelo objeto-relación.</a:t>
            </a:r>
          </a:p>
          <a:p>
            <a:pPr algn="just">
              <a:buFont typeface="Wingdings" pitchFamily="2" charset="2"/>
              <a:buChar char="Ø"/>
            </a:pPr>
            <a:endParaRPr lang="es-AR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s-AR" sz="2400" b="1" i="1" u="sng" dirty="0" smtClean="0"/>
              <a:t>Diseño de Responsabilidades: </a:t>
            </a:r>
            <a:r>
              <a:rPr lang="es-AR" sz="2400" dirty="0" smtClean="0"/>
              <a:t>es derivado del uso de atributos, operaciones y colaboraciones descrito en el modelo CRC.</a:t>
            </a:r>
            <a:endParaRPr lang="es-A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7560840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200" b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s-ES" sz="3200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s-ES" sz="4400" b="1" dirty="0" smtClean="0">
                <a:solidFill>
                  <a:schemeClr val="accent2">
                    <a:lumMod val="50000"/>
                  </a:schemeClr>
                </a:solidFill>
              </a:rPr>
              <a:t>AOO Y DOO</a:t>
            </a:r>
            <a:endParaRPr lang="es-AR" sz="4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683568" y="1484784"/>
            <a:ext cx="77768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800" b="1" i="1" dirty="0" smtClean="0"/>
              <a:t>Lo esencial durante el Diseño del paradigma </a:t>
            </a:r>
            <a:r>
              <a:rPr lang="es-AR" sz="2800" b="1" i="1" smtClean="0"/>
              <a:t>OO es </a:t>
            </a:r>
            <a:r>
              <a:rPr lang="es-AR" sz="2800" b="1" i="1" dirty="0" smtClean="0"/>
              <a:t>la creación de los Diagramas de Interacción, que representen el modo en que los objetos colaboran para satisfacer los requisitos; luego o en paralelo, se representarán los Diagramas de Clases del Diseño que resumen  las clases SW e interfaces que se van a implementar en el SW (ambos forman parte del Modelo de Diseño del UP).</a:t>
            </a:r>
          </a:p>
          <a:p>
            <a:pPr algn="just"/>
            <a:r>
              <a:rPr lang="es-AR" sz="2800" b="1" i="1" dirty="0" smtClean="0"/>
              <a:t>							</a:t>
            </a:r>
            <a:r>
              <a:rPr lang="es-AR" sz="1200" b="1" i="1" dirty="0" smtClean="0"/>
              <a:t>Craig </a:t>
            </a:r>
            <a:r>
              <a:rPr lang="es-AR" sz="1200" b="1" i="1" dirty="0" err="1" smtClean="0"/>
              <a:t>Larman</a:t>
            </a:r>
            <a:endParaRPr lang="es-AR" sz="1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311</TotalTime>
  <Words>493</Words>
  <Application>Microsoft Office PowerPoint</Application>
  <PresentationFormat>Presentación en pantalla (4:3)</PresentationFormat>
  <Paragraphs>88</Paragraphs>
  <Slides>10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Mirador</vt:lpstr>
      <vt:lpstr>Fotografía de Photo Editor</vt:lpstr>
      <vt:lpstr>Imagen</vt:lpstr>
      <vt:lpstr>ANALISIS Y DISEÑO ORIENTADO A OBJETOS      Roger S. Pressman             </vt:lpstr>
      <vt:lpstr> AOO Y DOO</vt:lpstr>
      <vt:lpstr> AOO Y DOO</vt:lpstr>
      <vt:lpstr> AOO Y DOO</vt:lpstr>
      <vt:lpstr> AOO Y DOO</vt:lpstr>
      <vt:lpstr> AOO Y DOO</vt:lpstr>
      <vt:lpstr>AOO y DOO </vt:lpstr>
      <vt:lpstr> AOO Y DOO</vt:lpstr>
      <vt:lpstr> AOO Y DOO</vt:lpstr>
      <vt:lpstr>Diapositiva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Principios y conceptos del diseño      Roger S. Pressman</dc:title>
  <dc:creator>Vitito</dc:creator>
  <cp:lastModifiedBy>Vitito</cp:lastModifiedBy>
  <cp:revision>11</cp:revision>
  <dcterms:created xsi:type="dcterms:W3CDTF">2011-04-30T03:09:23Z</dcterms:created>
  <dcterms:modified xsi:type="dcterms:W3CDTF">2018-08-29T21:45:43Z</dcterms:modified>
</cp:coreProperties>
</file>