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21" r:id="rId12"/>
    <p:sldId id="323" r:id="rId13"/>
    <p:sldId id="324" r:id="rId14"/>
    <p:sldId id="325" r:id="rId15"/>
    <p:sldId id="340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9" r:id="rId24"/>
    <p:sldId id="333" r:id="rId25"/>
    <p:sldId id="334" r:id="rId26"/>
    <p:sldId id="335" r:id="rId27"/>
    <p:sldId id="336" r:id="rId28"/>
    <p:sldId id="337" r:id="rId29"/>
    <p:sldId id="338" r:id="rId30"/>
    <p:sldId id="267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3A81-9FF1-4F50-8222-12F7190F1450}" type="datetimeFigureOut">
              <a:rPr lang="es-AR" smtClean="0"/>
              <a:t>19/04/2020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99FD-C7E4-486D-A910-3956CD5146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237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>
            <a:extLst>
              <a:ext uri="{FF2B5EF4-FFF2-40B4-BE49-F238E27FC236}">
                <a16:creationId xmlns:a16="http://schemas.microsoft.com/office/drawing/2014/main" id="{66DA14FF-29FD-46DA-BDC6-76C0BDBFC7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>
            <a:extLst>
              <a:ext uri="{FF2B5EF4-FFF2-40B4-BE49-F238E27FC236}">
                <a16:creationId xmlns:a16="http://schemas.microsoft.com/office/drawing/2014/main" id="{FAFBBCD0-14CD-407B-B8E9-8EAEA784EF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61444" name="3 Marcador de número de diapositiva">
            <a:extLst>
              <a:ext uri="{FF2B5EF4-FFF2-40B4-BE49-F238E27FC236}">
                <a16:creationId xmlns:a16="http://schemas.microsoft.com/office/drawing/2014/main" id="{327DF9D8-99EB-4EFE-8F5C-D7BE55C01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B71F3B-BAFF-4C06-B348-9B8B724DFFA3}" type="slidenum">
              <a:rPr lang="es-AR" altLang="es-ES"/>
              <a:pPr>
                <a:spcBef>
                  <a:spcPct val="0"/>
                </a:spcBef>
              </a:pPr>
              <a:t>11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CC23B719-5F50-42D2-8576-A35955EA3F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565E7963-5A9F-4EED-985E-CB3365B7F0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56FB1D41-5953-44D0-815B-8CF4C88D0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3CBF97-05A3-4B80-8168-10B8C9961B0F}" type="slidenum">
              <a:rPr lang="es-AR" altLang="es-ES"/>
              <a:pPr>
                <a:spcBef>
                  <a:spcPct val="0"/>
                </a:spcBef>
              </a:pPr>
              <a:t>20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imagen de diapositiva">
            <a:extLst>
              <a:ext uri="{FF2B5EF4-FFF2-40B4-BE49-F238E27FC236}">
                <a16:creationId xmlns:a16="http://schemas.microsoft.com/office/drawing/2014/main" id="{F4BBA058-42AC-4D85-BE4C-F9A746CF8B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2 Marcador de notas">
            <a:extLst>
              <a:ext uri="{FF2B5EF4-FFF2-40B4-BE49-F238E27FC236}">
                <a16:creationId xmlns:a16="http://schemas.microsoft.com/office/drawing/2014/main" id="{C6002C5E-8E98-4D77-A268-2719B2303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81924" name="3 Marcador de número de diapositiva">
            <a:extLst>
              <a:ext uri="{FF2B5EF4-FFF2-40B4-BE49-F238E27FC236}">
                <a16:creationId xmlns:a16="http://schemas.microsoft.com/office/drawing/2014/main" id="{E79D60DB-287A-46F5-AB39-8D5FED3EE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01C138-7FCC-4E91-ACEA-F5B0354B4E25}" type="slidenum">
              <a:rPr lang="es-AR" altLang="es-ES"/>
              <a:pPr>
                <a:spcBef>
                  <a:spcPct val="0"/>
                </a:spcBef>
              </a:pPr>
              <a:t>21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>
            <a:extLst>
              <a:ext uri="{FF2B5EF4-FFF2-40B4-BE49-F238E27FC236}">
                <a16:creationId xmlns:a16="http://schemas.microsoft.com/office/drawing/2014/main" id="{AF7DD40B-C65C-4B4F-AAB2-BD2D118CE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2 Marcador de notas">
            <a:extLst>
              <a:ext uri="{FF2B5EF4-FFF2-40B4-BE49-F238E27FC236}">
                <a16:creationId xmlns:a16="http://schemas.microsoft.com/office/drawing/2014/main" id="{CEC76725-481A-4326-8477-39D1EF23E7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83972" name="3 Marcador de número de diapositiva">
            <a:extLst>
              <a:ext uri="{FF2B5EF4-FFF2-40B4-BE49-F238E27FC236}">
                <a16:creationId xmlns:a16="http://schemas.microsoft.com/office/drawing/2014/main" id="{1E25127C-E8CB-49C4-85F0-46C3B10C7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E5B6A3-A3E9-41BE-B712-4E18237B2B61}" type="slidenum">
              <a:rPr lang="es-AR" altLang="es-ES"/>
              <a:pPr>
                <a:spcBef>
                  <a:spcPct val="0"/>
                </a:spcBef>
              </a:pPr>
              <a:t>22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>
            <a:extLst>
              <a:ext uri="{FF2B5EF4-FFF2-40B4-BE49-F238E27FC236}">
                <a16:creationId xmlns:a16="http://schemas.microsoft.com/office/drawing/2014/main" id="{AF7DD40B-C65C-4B4F-AAB2-BD2D118CE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2 Marcador de notas">
            <a:extLst>
              <a:ext uri="{FF2B5EF4-FFF2-40B4-BE49-F238E27FC236}">
                <a16:creationId xmlns:a16="http://schemas.microsoft.com/office/drawing/2014/main" id="{CEC76725-481A-4326-8477-39D1EF23E7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83972" name="3 Marcador de número de diapositiva">
            <a:extLst>
              <a:ext uri="{FF2B5EF4-FFF2-40B4-BE49-F238E27FC236}">
                <a16:creationId xmlns:a16="http://schemas.microsoft.com/office/drawing/2014/main" id="{1E25127C-E8CB-49C4-85F0-46C3B10C7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E5B6A3-A3E9-41BE-B712-4E18237B2B61}" type="slidenum">
              <a:rPr lang="es-AR" altLang="es-ES"/>
              <a:pPr>
                <a:spcBef>
                  <a:spcPct val="0"/>
                </a:spcBef>
              </a:pPr>
              <a:t>23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2913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imagen de diapositiva">
            <a:extLst>
              <a:ext uri="{FF2B5EF4-FFF2-40B4-BE49-F238E27FC236}">
                <a16:creationId xmlns:a16="http://schemas.microsoft.com/office/drawing/2014/main" id="{7E76DC90-90BE-47E4-8D63-04B413FA30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2 Marcador de notas">
            <a:extLst>
              <a:ext uri="{FF2B5EF4-FFF2-40B4-BE49-F238E27FC236}">
                <a16:creationId xmlns:a16="http://schemas.microsoft.com/office/drawing/2014/main" id="{9506E792-FB10-418B-94DD-092F14635E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86020" name="3 Marcador de número de diapositiva">
            <a:extLst>
              <a:ext uri="{FF2B5EF4-FFF2-40B4-BE49-F238E27FC236}">
                <a16:creationId xmlns:a16="http://schemas.microsoft.com/office/drawing/2014/main" id="{B1E1103F-00FE-4C40-B3A5-08A0EB5F2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2EBFFB-A04F-4F62-BF17-B434760DF1A4}" type="slidenum">
              <a:rPr lang="es-AR" altLang="es-ES"/>
              <a:pPr>
                <a:spcBef>
                  <a:spcPct val="0"/>
                </a:spcBef>
              </a:pPr>
              <a:t>24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>
            <a:extLst>
              <a:ext uri="{FF2B5EF4-FFF2-40B4-BE49-F238E27FC236}">
                <a16:creationId xmlns:a16="http://schemas.microsoft.com/office/drawing/2014/main" id="{0131E49E-ED63-4728-B488-4DA54242D0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2 Marcador de notas">
            <a:extLst>
              <a:ext uri="{FF2B5EF4-FFF2-40B4-BE49-F238E27FC236}">
                <a16:creationId xmlns:a16="http://schemas.microsoft.com/office/drawing/2014/main" id="{B466DBB3-DD0D-404E-B86E-B9BF8B48B2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88068" name="3 Marcador de número de diapositiva">
            <a:extLst>
              <a:ext uri="{FF2B5EF4-FFF2-40B4-BE49-F238E27FC236}">
                <a16:creationId xmlns:a16="http://schemas.microsoft.com/office/drawing/2014/main" id="{00872817-99D2-4BD8-B631-C900617A7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CB4E89-BDC8-4723-BE07-0B54C2CCEFF9}" type="slidenum">
              <a:rPr lang="es-AR" altLang="es-ES"/>
              <a:pPr>
                <a:spcBef>
                  <a:spcPct val="0"/>
                </a:spcBef>
              </a:pPr>
              <a:t>25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imagen de diapositiva">
            <a:extLst>
              <a:ext uri="{FF2B5EF4-FFF2-40B4-BE49-F238E27FC236}">
                <a16:creationId xmlns:a16="http://schemas.microsoft.com/office/drawing/2014/main" id="{5186BD38-9CDF-45AE-A395-AEABEE7397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2 Marcador de notas">
            <a:extLst>
              <a:ext uri="{FF2B5EF4-FFF2-40B4-BE49-F238E27FC236}">
                <a16:creationId xmlns:a16="http://schemas.microsoft.com/office/drawing/2014/main" id="{1C9EBC04-B7E1-4294-A4F9-3AC4B46C22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90116" name="3 Marcador de número de diapositiva">
            <a:extLst>
              <a:ext uri="{FF2B5EF4-FFF2-40B4-BE49-F238E27FC236}">
                <a16:creationId xmlns:a16="http://schemas.microsoft.com/office/drawing/2014/main" id="{A7F712F0-182E-4FD6-9A10-78A68247E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7D834B-FD50-40B4-9F60-D0D817C5D661}" type="slidenum">
              <a:rPr lang="es-AR" altLang="es-ES"/>
              <a:pPr>
                <a:spcBef>
                  <a:spcPct val="0"/>
                </a:spcBef>
              </a:pPr>
              <a:t>26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>
            <a:extLst>
              <a:ext uri="{FF2B5EF4-FFF2-40B4-BE49-F238E27FC236}">
                <a16:creationId xmlns:a16="http://schemas.microsoft.com/office/drawing/2014/main" id="{CD31C116-E84E-4C38-A84B-67B6D14FE0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2 Marcador de notas">
            <a:extLst>
              <a:ext uri="{FF2B5EF4-FFF2-40B4-BE49-F238E27FC236}">
                <a16:creationId xmlns:a16="http://schemas.microsoft.com/office/drawing/2014/main" id="{1A4ADAD9-ADC0-4118-A9A8-915D2653D0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92164" name="3 Marcador de número de diapositiva">
            <a:extLst>
              <a:ext uri="{FF2B5EF4-FFF2-40B4-BE49-F238E27FC236}">
                <a16:creationId xmlns:a16="http://schemas.microsoft.com/office/drawing/2014/main" id="{AF968108-9E8E-4C74-80A8-92F6E012C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454274-1BD6-4D23-9552-F70AA2671192}" type="slidenum">
              <a:rPr lang="es-AR" altLang="es-ES"/>
              <a:pPr>
                <a:spcBef>
                  <a:spcPct val="0"/>
                </a:spcBef>
              </a:pPr>
              <a:t>27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imagen de diapositiva">
            <a:extLst>
              <a:ext uri="{FF2B5EF4-FFF2-40B4-BE49-F238E27FC236}">
                <a16:creationId xmlns:a16="http://schemas.microsoft.com/office/drawing/2014/main" id="{5742671B-3C85-4FAE-97DF-E25F3B5C64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2 Marcador de notas">
            <a:extLst>
              <a:ext uri="{FF2B5EF4-FFF2-40B4-BE49-F238E27FC236}">
                <a16:creationId xmlns:a16="http://schemas.microsoft.com/office/drawing/2014/main" id="{893C6C22-6A97-4C80-9DCC-A53FC54944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94212" name="3 Marcador de número de diapositiva">
            <a:extLst>
              <a:ext uri="{FF2B5EF4-FFF2-40B4-BE49-F238E27FC236}">
                <a16:creationId xmlns:a16="http://schemas.microsoft.com/office/drawing/2014/main" id="{8B7BFF1B-CDF6-4458-B3DC-35F5EEE33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12DF6D-3B78-444E-8982-94061F84AA4A}" type="slidenum">
              <a:rPr lang="es-AR" altLang="es-ES"/>
              <a:pPr>
                <a:spcBef>
                  <a:spcPct val="0"/>
                </a:spcBef>
              </a:pPr>
              <a:t>28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Marcador de imagen de diapositiva">
            <a:extLst>
              <a:ext uri="{FF2B5EF4-FFF2-40B4-BE49-F238E27FC236}">
                <a16:creationId xmlns:a16="http://schemas.microsoft.com/office/drawing/2014/main" id="{A26ED8C4-5200-4989-9740-E145F6385B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2 Marcador de notas">
            <a:extLst>
              <a:ext uri="{FF2B5EF4-FFF2-40B4-BE49-F238E27FC236}">
                <a16:creationId xmlns:a16="http://schemas.microsoft.com/office/drawing/2014/main" id="{63BB57FB-5DFC-4DCE-B860-2CA0AE92E1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96260" name="3 Marcador de número de diapositiva">
            <a:extLst>
              <a:ext uri="{FF2B5EF4-FFF2-40B4-BE49-F238E27FC236}">
                <a16:creationId xmlns:a16="http://schemas.microsoft.com/office/drawing/2014/main" id="{30DF1B84-B037-47E9-9E35-33C451553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FF49C5-80FA-46CE-B6A3-B3A5C7CED65C}" type="slidenum">
              <a:rPr lang="es-AR" altLang="es-ES"/>
              <a:pPr>
                <a:spcBef>
                  <a:spcPct val="0"/>
                </a:spcBef>
              </a:pPr>
              <a:t>29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>
            <a:extLst>
              <a:ext uri="{FF2B5EF4-FFF2-40B4-BE49-F238E27FC236}">
                <a16:creationId xmlns:a16="http://schemas.microsoft.com/office/drawing/2014/main" id="{7D0A7994-256A-4003-A947-217FCB8CC7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>
            <a:extLst>
              <a:ext uri="{FF2B5EF4-FFF2-40B4-BE49-F238E27FC236}">
                <a16:creationId xmlns:a16="http://schemas.microsoft.com/office/drawing/2014/main" id="{C664FA78-7299-4D7D-8F0F-96C72852FB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65540" name="3 Marcador de número de diapositiva">
            <a:extLst>
              <a:ext uri="{FF2B5EF4-FFF2-40B4-BE49-F238E27FC236}">
                <a16:creationId xmlns:a16="http://schemas.microsoft.com/office/drawing/2014/main" id="{11B861B9-472D-4AE3-98C0-627229D14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E70CC7-20BA-4252-8ACE-6CDBFBB9C300}" type="slidenum">
              <a:rPr lang="es-AR" altLang="es-ES"/>
              <a:pPr>
                <a:spcBef>
                  <a:spcPct val="0"/>
                </a:spcBef>
              </a:pPr>
              <a:t>12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>
            <a:extLst>
              <a:ext uri="{FF2B5EF4-FFF2-40B4-BE49-F238E27FC236}">
                <a16:creationId xmlns:a16="http://schemas.microsoft.com/office/drawing/2014/main" id="{3D9451EF-BCF4-4223-92F0-5C6BB1FA8C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>
            <a:extLst>
              <a:ext uri="{FF2B5EF4-FFF2-40B4-BE49-F238E27FC236}">
                <a16:creationId xmlns:a16="http://schemas.microsoft.com/office/drawing/2014/main" id="{1C630236-45AE-4E44-B153-D21B122092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67588" name="3 Marcador de número de diapositiva">
            <a:extLst>
              <a:ext uri="{FF2B5EF4-FFF2-40B4-BE49-F238E27FC236}">
                <a16:creationId xmlns:a16="http://schemas.microsoft.com/office/drawing/2014/main" id="{0842DB38-9BFC-438F-A047-71E9417F8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498F83-ED5E-43FB-98F0-39B9CCE790D9}" type="slidenum">
              <a:rPr lang="es-AR" altLang="es-ES"/>
              <a:pPr>
                <a:spcBef>
                  <a:spcPct val="0"/>
                </a:spcBef>
              </a:pPr>
              <a:t>13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>
            <a:extLst>
              <a:ext uri="{FF2B5EF4-FFF2-40B4-BE49-F238E27FC236}">
                <a16:creationId xmlns:a16="http://schemas.microsoft.com/office/drawing/2014/main" id="{5885500A-3873-4F9D-8204-36D9D3703F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>
            <a:extLst>
              <a:ext uri="{FF2B5EF4-FFF2-40B4-BE49-F238E27FC236}">
                <a16:creationId xmlns:a16="http://schemas.microsoft.com/office/drawing/2014/main" id="{63C2AF53-528E-4FD7-B6FC-35635263E5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69636" name="3 Marcador de número de diapositiva">
            <a:extLst>
              <a:ext uri="{FF2B5EF4-FFF2-40B4-BE49-F238E27FC236}">
                <a16:creationId xmlns:a16="http://schemas.microsoft.com/office/drawing/2014/main" id="{CDC6A110-EC98-4968-92CD-AB9FBEDC9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A807E5-3E1D-41E7-9FAD-42C2187524C6}" type="slidenum">
              <a:rPr lang="es-AR" altLang="es-ES"/>
              <a:pPr>
                <a:spcBef>
                  <a:spcPct val="0"/>
                </a:spcBef>
              </a:pPr>
              <a:t>14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>
            <a:extLst>
              <a:ext uri="{FF2B5EF4-FFF2-40B4-BE49-F238E27FC236}">
                <a16:creationId xmlns:a16="http://schemas.microsoft.com/office/drawing/2014/main" id="{5885500A-3873-4F9D-8204-36D9D3703F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>
            <a:extLst>
              <a:ext uri="{FF2B5EF4-FFF2-40B4-BE49-F238E27FC236}">
                <a16:creationId xmlns:a16="http://schemas.microsoft.com/office/drawing/2014/main" id="{63C2AF53-528E-4FD7-B6FC-35635263E5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69636" name="3 Marcador de número de diapositiva">
            <a:extLst>
              <a:ext uri="{FF2B5EF4-FFF2-40B4-BE49-F238E27FC236}">
                <a16:creationId xmlns:a16="http://schemas.microsoft.com/office/drawing/2014/main" id="{CDC6A110-EC98-4968-92CD-AB9FBEDC9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A807E5-3E1D-41E7-9FAD-42C2187524C6}" type="slidenum">
              <a:rPr lang="es-AR" altLang="es-ES"/>
              <a:pPr>
                <a:spcBef>
                  <a:spcPct val="0"/>
                </a:spcBef>
              </a:pPr>
              <a:t>15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1178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>
            <a:extLst>
              <a:ext uri="{FF2B5EF4-FFF2-40B4-BE49-F238E27FC236}">
                <a16:creationId xmlns:a16="http://schemas.microsoft.com/office/drawing/2014/main" id="{16593CB7-6CFC-43EA-98BC-A0B21193FF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>
            <a:extLst>
              <a:ext uri="{FF2B5EF4-FFF2-40B4-BE49-F238E27FC236}">
                <a16:creationId xmlns:a16="http://schemas.microsoft.com/office/drawing/2014/main" id="{4EC245EE-0AD4-4580-BE05-277A07DB6C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71684" name="3 Marcador de número de diapositiva">
            <a:extLst>
              <a:ext uri="{FF2B5EF4-FFF2-40B4-BE49-F238E27FC236}">
                <a16:creationId xmlns:a16="http://schemas.microsoft.com/office/drawing/2014/main" id="{D2C15135-D80D-4917-A873-D01E3DA2D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8379F4-470E-48EA-BA7B-F14935DD2D16}" type="slidenum">
              <a:rPr lang="es-AR" altLang="es-ES"/>
              <a:pPr>
                <a:spcBef>
                  <a:spcPct val="0"/>
                </a:spcBef>
              </a:pPr>
              <a:t>16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>
            <a:extLst>
              <a:ext uri="{FF2B5EF4-FFF2-40B4-BE49-F238E27FC236}">
                <a16:creationId xmlns:a16="http://schemas.microsoft.com/office/drawing/2014/main" id="{D8A3BC40-CD25-4B0F-9655-4C31D83263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>
            <a:extLst>
              <a:ext uri="{FF2B5EF4-FFF2-40B4-BE49-F238E27FC236}">
                <a16:creationId xmlns:a16="http://schemas.microsoft.com/office/drawing/2014/main" id="{4E074511-3747-4D36-A1B1-ADA2FA5699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73732" name="3 Marcador de número de diapositiva">
            <a:extLst>
              <a:ext uri="{FF2B5EF4-FFF2-40B4-BE49-F238E27FC236}">
                <a16:creationId xmlns:a16="http://schemas.microsoft.com/office/drawing/2014/main" id="{6756D6B0-367B-4477-87B7-51CC20813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281D8-0A20-41E8-B052-13B417385E6F}" type="slidenum">
              <a:rPr lang="es-AR" altLang="es-ES"/>
              <a:pPr>
                <a:spcBef>
                  <a:spcPct val="0"/>
                </a:spcBef>
              </a:pPr>
              <a:t>17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>
            <a:extLst>
              <a:ext uri="{FF2B5EF4-FFF2-40B4-BE49-F238E27FC236}">
                <a16:creationId xmlns:a16="http://schemas.microsoft.com/office/drawing/2014/main" id="{66FFAE19-01F8-44F1-900A-BF3E1DC3A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>
            <a:extLst>
              <a:ext uri="{FF2B5EF4-FFF2-40B4-BE49-F238E27FC236}">
                <a16:creationId xmlns:a16="http://schemas.microsoft.com/office/drawing/2014/main" id="{A82DF0AF-C097-4343-BE35-5A0172B4A5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75780" name="3 Marcador de número de diapositiva">
            <a:extLst>
              <a:ext uri="{FF2B5EF4-FFF2-40B4-BE49-F238E27FC236}">
                <a16:creationId xmlns:a16="http://schemas.microsoft.com/office/drawing/2014/main" id="{72E102E4-A31A-487B-A918-866ABAACE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F29096-3CC0-4F76-8169-3F23BE66ED20}" type="slidenum">
              <a:rPr lang="es-AR" altLang="es-ES"/>
              <a:pPr>
                <a:spcBef>
                  <a:spcPct val="0"/>
                </a:spcBef>
              </a:pPr>
              <a:t>18</a:t>
            </a:fld>
            <a:endParaRPr lang="es-AR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>
            <a:extLst>
              <a:ext uri="{FF2B5EF4-FFF2-40B4-BE49-F238E27FC236}">
                <a16:creationId xmlns:a16="http://schemas.microsoft.com/office/drawing/2014/main" id="{59C9FD1E-7A22-4BE9-8820-FA53C3569C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>
            <a:extLst>
              <a:ext uri="{FF2B5EF4-FFF2-40B4-BE49-F238E27FC236}">
                <a16:creationId xmlns:a16="http://schemas.microsoft.com/office/drawing/2014/main" id="{345F3D4D-994E-4D2E-AB81-1F06BD972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77828" name="3 Marcador de número de diapositiva">
            <a:extLst>
              <a:ext uri="{FF2B5EF4-FFF2-40B4-BE49-F238E27FC236}">
                <a16:creationId xmlns:a16="http://schemas.microsoft.com/office/drawing/2014/main" id="{F6CE5BCA-CE8A-4279-A4AB-953FB7ACF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5DB47D-00AD-44AF-B3EF-0B23C83934C1}" type="slidenum">
              <a:rPr lang="es-AR" altLang="es-ES"/>
              <a:pPr>
                <a:spcBef>
                  <a:spcPct val="0"/>
                </a:spcBef>
              </a:pPr>
              <a:t>19</a:t>
            </a:fld>
            <a:endParaRPr lang="es-AR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04ABEE-DC5C-4962-A2DE-2E1FEEB11977}" type="datetimeFigureOut">
              <a:rPr lang="es-AR" smtClean="0"/>
              <a:pPr/>
              <a:t>19/04/2020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E38E5B-BE29-44E1-B427-34FE5650AD6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005064"/>
            <a:ext cx="6984776" cy="1470025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INGENIERIA DEL SW ASISTIDA POR COMPUTADORA</a:t>
            </a:r>
            <a:br>
              <a:rPr lang="es-ES" sz="4000" dirty="0"/>
            </a:br>
            <a:r>
              <a:rPr lang="es-ES" sz="4000" dirty="0"/>
              <a:t>(CASE)</a:t>
            </a:r>
            <a:br>
              <a:rPr lang="es-ES" sz="6000" dirty="0"/>
            </a:br>
            <a:r>
              <a:rPr lang="es-ES" sz="6000" dirty="0"/>
              <a:t>            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932040" y="5589240"/>
            <a:ext cx="20162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Ian</a:t>
            </a:r>
            <a:r>
              <a:rPr lang="es-ES" dirty="0"/>
              <a:t> </a:t>
            </a:r>
            <a:r>
              <a:rPr lang="es-ES" dirty="0" err="1"/>
              <a:t>Sommerville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484784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 herramientas considerando la función que cumplen:</a:t>
            </a:r>
          </a:p>
          <a:p>
            <a:endParaRPr lang="es-AR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Depuración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	Sistemas de depuración 						interactiva</a:t>
            </a:r>
          </a:p>
          <a:p>
            <a:endParaRPr lang="es-A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Programas de diseño de</a:t>
            </a:r>
          </a:p>
          <a:p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		páginas, editores de 						</a:t>
            </a:r>
            <a:r>
              <a:rPr lang="es-A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imáge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nes</a:t>
            </a:r>
            <a:endParaRPr lang="es-A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Reingeniería	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Sistemas de referencias 						cruzadas, sistemas </a:t>
            </a:r>
            <a:r>
              <a:rPr lang="es-A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rees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A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tructuración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deprogramas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AR" sz="2000" b="1" i="1" dirty="0"/>
              <a:t>				</a:t>
            </a:r>
          </a:p>
          <a:p>
            <a:r>
              <a:rPr lang="es-AR" sz="3200" b="1" i="1" dirty="0"/>
              <a:t>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32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2 Título">
            <a:extLst>
              <a:ext uri="{FF2B5EF4-FFF2-40B4-BE49-F238E27FC236}">
                <a16:creationId xmlns:a16="http://schemas.microsoft.com/office/drawing/2014/main" id="{616B3DD1-8689-4621-B8AE-3211A933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66901"/>
            <a:ext cx="7467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br>
              <a:rPr lang="es-AR" altLang="es-ES" sz="3000" b="1" u="sng" dirty="0"/>
            </a:br>
            <a:r>
              <a:rPr lang="es-AR" altLang="es-ES" sz="3600" b="1" dirty="0"/>
              <a:t>Componentes de una herramienta CASE</a:t>
            </a:r>
            <a:br>
              <a:rPr lang="es-AR" altLang="es-ES" sz="3600" dirty="0"/>
            </a:br>
            <a:endParaRPr lang="es-AR" altLang="es-ES" sz="3600" dirty="0"/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B319D8B4-A106-4C55-8A25-7FE66BBA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4675"/>
            <a:ext cx="6602413" cy="441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contenido">
            <a:extLst>
              <a:ext uri="{FF2B5EF4-FFF2-40B4-BE49-F238E27FC236}">
                <a16:creationId xmlns:a16="http://schemas.microsoft.com/office/drawing/2014/main" id="{1D5A4E84-2EE5-44E5-9F1E-304E5ACF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8531920" cy="5328592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s-ES" altLang="es-E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Un diccionario de datos: </a:t>
            </a:r>
            <a:r>
              <a:rPr lang="es-ES" altLang="es-ES" sz="3000" dirty="0">
                <a:latin typeface="Arial" panose="020B0604020202020204" pitchFamily="34" charset="0"/>
                <a:cs typeface="Arial" panose="020B0604020202020204" pitchFamily="34" charset="0"/>
              </a:rPr>
              <a:t>mantiene información sobre las entidades utilizadas en el diseño de un sistema.</a:t>
            </a:r>
          </a:p>
          <a:p>
            <a:pPr algn="just" eaLnBrk="1" hangingPunct="1"/>
            <a:endParaRPr lang="es-ES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s-ES" altLang="es-E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Herramientas de generación y definición de informes: </a:t>
            </a:r>
            <a:r>
              <a:rPr lang="es-ES" altLang="es-ES" sz="3000" dirty="0">
                <a:latin typeface="Arial" panose="020B0604020202020204" pitchFamily="34" charset="0"/>
                <a:cs typeface="Arial" panose="020B0604020202020204" pitchFamily="34" charset="0"/>
              </a:rPr>
              <a:t>obtienen información del almacén central y generan automáticamente la documentación del sistema.</a:t>
            </a:r>
          </a:p>
          <a:p>
            <a:pPr algn="just" eaLnBrk="1" hangingPunct="1"/>
            <a:endParaRPr lang="es-ES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s-ES" altLang="es-E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Herramientas de definición de formularios: </a:t>
            </a:r>
            <a:r>
              <a:rPr lang="es-ES" altLang="es-ES" sz="3000" dirty="0">
                <a:latin typeface="Arial" panose="020B0604020202020204" pitchFamily="34" charset="0"/>
                <a:cs typeface="Arial" panose="020B0604020202020204" pitchFamily="34" charset="0"/>
              </a:rPr>
              <a:t>permiten especificar los formatos de </a:t>
            </a:r>
            <a:r>
              <a:rPr lang="es-AR" altLang="es-ES" sz="3000" dirty="0">
                <a:latin typeface="Arial" panose="020B0604020202020204" pitchFamily="34" charset="0"/>
                <a:cs typeface="Arial" panose="020B0604020202020204" pitchFamily="34" charset="0"/>
              </a:rPr>
              <a:t>pantallas y de documentos.</a:t>
            </a:r>
          </a:p>
          <a:p>
            <a:pPr algn="just" eaLnBrk="1" hangingPunct="1"/>
            <a:endParaRPr lang="es-AR" altLang="es-ES" dirty="0"/>
          </a:p>
          <a:p>
            <a:pPr eaLnBrk="1" hangingPunct="1"/>
            <a:endParaRPr lang="es-AR" alt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9ED9A87-CA43-4074-A268-CB5A17EE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altLang="es-ES" sz="3600" b="1" dirty="0"/>
              <a:t>Componentes de una herramienta CASE</a:t>
            </a:r>
            <a:br>
              <a:rPr lang="es-AR" altLang="es-ES" sz="3200" dirty="0"/>
            </a:b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>
            <a:extLst>
              <a:ext uri="{FF2B5EF4-FFF2-40B4-BE49-F238E27FC236}">
                <a16:creationId xmlns:a16="http://schemas.microsoft.com/office/drawing/2014/main" id="{061CE8FF-937A-4533-9653-F7A9C019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Facilidades para importar/exportar: 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Permiten el intercambio de información desde el repositorio central con otras herramientas de desarrollo.</a:t>
            </a:r>
          </a:p>
          <a:p>
            <a:pPr algn="just" eaLnBrk="1" hangingPunct="1"/>
            <a:endParaRPr lang="es-ES" alt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pt-BR" altLang="es-E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Generadores</a:t>
            </a:r>
            <a:r>
              <a:rPr lang="pt-BR" alt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de código </a:t>
            </a:r>
            <a:r>
              <a:rPr lang="pt-BR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alt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generan</a:t>
            </a:r>
            <a:r>
              <a:rPr lang="pt-BR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código o esqueletos de código de forma automática 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 partir del diseño capturado en el almacén central.</a:t>
            </a:r>
          </a:p>
          <a:p>
            <a:pPr eaLnBrk="1" hangingPunct="1"/>
            <a:endParaRPr lang="es-AR" alt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8714CC-BAD8-4060-8739-6C0B5AC3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3012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altLang="es-ES" sz="3600" b="1" dirty="0"/>
              <a:t>Componentes de una herramienta CASE</a:t>
            </a:r>
            <a:br>
              <a:rPr lang="es-AR" altLang="es-ES" sz="3200" dirty="0"/>
            </a:b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contenido">
            <a:extLst>
              <a:ext uri="{FF2B5EF4-FFF2-40B4-BE49-F238E27FC236}">
                <a16:creationId xmlns:a16="http://schemas.microsoft.com/office/drawing/2014/main" id="{2A512A7B-7581-414B-B072-B6C9D2AF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" y="1700213"/>
            <a:ext cx="8352928" cy="51577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Las herramientas CASE permiten al usuario generar programas a partir de la información proporcionada en el modelo del sistema</a:t>
            </a:r>
          </a:p>
          <a:p>
            <a:pPr algn="just" eaLnBrk="1" hangingPunct="1"/>
            <a:endParaRPr lang="es-ES" alt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Las herramientas CASE soportan diferentes lenguajes para que el usuario pueda generar un programas, a partir del mismo modelo de diseño </a:t>
            </a:r>
          </a:p>
          <a:p>
            <a:pPr eaLnBrk="1" hangingPunct="1"/>
            <a:endParaRPr lang="es-AR" alt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857E00-4F01-4609-AE8D-05837F83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4643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altLang="es-ES" sz="3200" b="1" dirty="0"/>
              <a:t>Componentes de una herramienta </a:t>
            </a:r>
            <a:r>
              <a:rPr lang="es-AR" altLang="es-ES" sz="3600" b="1" dirty="0"/>
              <a:t>CASE</a:t>
            </a:r>
            <a:br>
              <a:rPr lang="es-AR" altLang="es-ES" sz="3200" dirty="0"/>
            </a:b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contenido">
            <a:extLst>
              <a:ext uri="{FF2B5EF4-FFF2-40B4-BE49-F238E27FC236}">
                <a16:creationId xmlns:a16="http://schemas.microsoft.com/office/drawing/2014/main" id="{2A512A7B-7581-414B-B072-B6C9D2AF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6832"/>
            <a:ext cx="8352928" cy="51577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Como los modelos excluyen detalles de bajo nivel, el generador de código no puede normalmente generar el sistema completo</a:t>
            </a:r>
          </a:p>
          <a:p>
            <a:pPr algn="just" eaLnBrk="1" hangingPunct="1"/>
            <a:endParaRPr lang="es-ES" alt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Por lo cual, normalmente es necesaria alguna codificación  manual para añadir detalles al código </a:t>
            </a:r>
            <a:r>
              <a:rPr lang="es-AR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generado.</a:t>
            </a:r>
          </a:p>
          <a:p>
            <a:pPr eaLnBrk="1" hangingPunct="1"/>
            <a:endParaRPr lang="es-AR" alt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857E00-4F01-4609-AE8D-05837F83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377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altLang="es-ES" sz="3200" b="1" dirty="0"/>
              <a:t>Componentes de una herramienta </a:t>
            </a:r>
            <a:r>
              <a:rPr lang="es-AR" altLang="es-ES" sz="3600" b="1" dirty="0"/>
              <a:t>CASE</a:t>
            </a:r>
            <a:br>
              <a:rPr lang="es-AR" altLang="es-ES" sz="3200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289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78D05E08-C97E-4B24-963D-F4C10487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5" y="1349376"/>
            <a:ext cx="8632255" cy="5414568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Las herramientas Case se pueden clasificar desde 3 puntos de vista distintos:</a:t>
            </a:r>
          </a:p>
          <a:p>
            <a:pPr algn="just">
              <a:defRPr/>
            </a:pP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es-E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s-ES" sz="3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Una perspectiva funcional</a:t>
            </a:r>
            <a:r>
              <a:rPr lang="es-E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de acuerdo </a:t>
            </a:r>
            <a:r>
              <a:rPr lang="es-AR" sz="3000" dirty="0">
                <a:latin typeface="Arial" panose="020B0604020202020204" pitchFamily="34" charset="0"/>
                <a:cs typeface="Arial" panose="020B0604020202020204" pitchFamily="34" charset="0"/>
              </a:rPr>
              <a:t>con su función específica</a:t>
            </a:r>
          </a:p>
          <a:p>
            <a:pPr marL="514350" indent="-514350" algn="just">
              <a:buFont typeface="Symbol" panose="05050102010706020507" pitchFamily="18" charset="2"/>
              <a:buAutoNum type="arabicParenR"/>
              <a:defRPr/>
            </a:pPr>
            <a:endParaRPr lang="es-A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Symbol" panose="05050102010706020507" pitchFamily="18" charset="2"/>
              <a:buNone/>
              <a:defRPr/>
            </a:pPr>
            <a:r>
              <a:rPr lang="es-ES" sz="30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Una perspectiva de proceso</a:t>
            </a:r>
            <a:r>
              <a:rPr lang="es-E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de acuerdo con las actividades del proceso que ayudan</a:t>
            </a:r>
          </a:p>
          <a:p>
            <a:pPr marL="0" indent="0" algn="just">
              <a:buFont typeface="Symbol" panose="05050102010706020507" pitchFamily="18" charset="2"/>
              <a:buNone/>
              <a:defRPr/>
            </a:pP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Symbol" panose="05050102010706020507" pitchFamily="18" charset="2"/>
              <a:buNone/>
              <a:defRPr/>
            </a:pPr>
            <a:r>
              <a:rPr lang="es-ES" sz="3000" b="1" dirty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Una perspectiva de integración</a:t>
            </a:r>
            <a:r>
              <a:rPr lang="es-E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de acuerdo con cómo están organizadas en unidades integradas que proporcionan ayuda a una o más actividades del proceso</a:t>
            </a:r>
          </a:p>
          <a:p>
            <a:pPr marL="0" indent="0">
              <a:buFont typeface="Symbol" panose="05050102010706020507" pitchFamily="18" charset="2"/>
              <a:buNone/>
              <a:defRPr/>
            </a:pP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endParaRPr lang="es-ES" dirty="0"/>
          </a:p>
          <a:p>
            <a:pPr marL="457200" indent="-457200">
              <a:buFont typeface="Symbol" panose="05050102010706020507" pitchFamily="18" charset="2"/>
              <a:buAutoNum type="arabicParenR"/>
              <a:defRPr/>
            </a:pPr>
            <a:endParaRPr lang="es-AR" dirty="0"/>
          </a:p>
          <a:p>
            <a:pPr marL="0" indent="261938">
              <a:buFont typeface="Symbol" panose="05050102010706020507" pitchFamily="18" charset="2"/>
              <a:buNone/>
              <a:defRPr/>
            </a:pP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A4CADDF-05A8-4FF3-8BE7-85A03468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altLang="es-ES" sz="3200" b="1" dirty="0"/>
              <a:t>Componentes de una herramienta CASE</a:t>
            </a:r>
            <a:br>
              <a:rPr lang="es-AR" altLang="es-ES" sz="3200" dirty="0"/>
            </a:b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contenido">
            <a:extLst>
              <a:ext uri="{FF2B5EF4-FFF2-40B4-BE49-F238E27FC236}">
                <a16:creationId xmlns:a16="http://schemas.microsoft.com/office/drawing/2014/main" id="{5D097AA2-1468-45B0-A2EE-5D5E71D3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7" y="1642194"/>
            <a:ext cx="8424936" cy="49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altLang="es-ES" sz="3500" dirty="0">
                <a:latin typeface="Arial" panose="020B0604020202020204" pitchFamily="34" charset="0"/>
                <a:cs typeface="Arial" panose="020B0604020202020204" pitchFamily="34" charset="0"/>
              </a:rPr>
              <a:t>La Figura siguiente :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alt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ES" sz="3500" dirty="0">
                <a:latin typeface="Arial" panose="020B0604020202020204" pitchFamily="34" charset="0"/>
                <a:cs typeface="Arial" panose="020B0604020202020204" pitchFamily="34" charset="0"/>
              </a:rPr>
              <a:t> una clasificación de las herramientas CASE acorde con su función.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ES" sz="3500" dirty="0">
                <a:latin typeface="Arial" panose="020B0604020202020204" pitchFamily="34" charset="0"/>
                <a:cs typeface="Arial" panose="020B0604020202020204" pitchFamily="34" charset="0"/>
              </a:rPr>
              <a:t>Enumera diferentes tipos y da ejemplos específicos de cada una.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ES" sz="3500" dirty="0">
                <a:latin typeface="Arial" panose="020B0604020202020204" pitchFamily="34" charset="0"/>
                <a:cs typeface="Arial" panose="020B0604020202020204" pitchFamily="34" charset="0"/>
              </a:rPr>
              <a:t>No es una lista completa de herramientas CASE.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ES" sz="3500" dirty="0">
                <a:latin typeface="Arial" panose="020B0604020202020204" pitchFamily="34" charset="0"/>
                <a:cs typeface="Arial" panose="020B0604020202020204" pitchFamily="34" charset="0"/>
              </a:rPr>
              <a:t>Las herramientas especializadas, como las de ayuda a la reutilización, no se incluyen.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altLang="es-ES" dirty="0"/>
          </a:p>
        </p:txBody>
      </p:sp>
      <p:sp>
        <p:nvSpPr>
          <p:cNvPr id="72707" name="2 Título">
            <a:extLst>
              <a:ext uri="{FF2B5EF4-FFF2-40B4-BE49-F238E27FC236}">
                <a16:creationId xmlns:a16="http://schemas.microsoft.com/office/drawing/2014/main" id="{28FE7E48-7542-478E-BA54-21D44AC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ES" sz="3200" b="1" dirty="0"/>
              <a:t>Clasificación de herramientas CASE según su función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2 Título">
            <a:extLst>
              <a:ext uri="{FF2B5EF4-FFF2-40B4-BE49-F238E27FC236}">
                <a16:creationId xmlns:a16="http://schemas.microsoft.com/office/drawing/2014/main" id="{A9C12D03-3226-484E-8120-341A40A3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ES" sz="3200" b="1" dirty="0"/>
              <a:t>Clasificación de herramientas CASE según su función</a:t>
            </a:r>
            <a:endParaRPr lang="es-AR" altLang="es-ES" sz="3200" b="1" dirty="0"/>
          </a:p>
        </p:txBody>
      </p:sp>
      <p:pic>
        <p:nvPicPr>
          <p:cNvPr id="74756" name="Picture 2">
            <a:extLst>
              <a:ext uri="{FF2B5EF4-FFF2-40B4-BE49-F238E27FC236}">
                <a16:creationId xmlns:a16="http://schemas.microsoft.com/office/drawing/2014/main" id="{8ACB26E5-6651-4E7E-ACC9-F3ACD7AF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885666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contenido">
            <a:extLst>
              <a:ext uri="{FF2B5EF4-FFF2-40B4-BE49-F238E27FC236}">
                <a16:creationId xmlns:a16="http://schemas.microsoft.com/office/drawing/2014/main" id="{E39CBAFF-7E86-40A0-B233-E72528FF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84" y="2636912"/>
            <a:ext cx="7467600" cy="4873752"/>
          </a:xfrm>
        </p:spPr>
        <p:txBody>
          <a:bodyPr/>
          <a:lstStyle/>
          <a:p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siguiente figura muestra las fases del proceso que reciben ayuda por varios tipos de herramientas CASE. </a:t>
            </a:r>
          </a:p>
          <a:p>
            <a:endParaRPr lang="es-AR" altLang="es-ES" dirty="0"/>
          </a:p>
        </p:txBody>
      </p:sp>
      <p:sp>
        <p:nvSpPr>
          <p:cNvPr id="76803" name="2 Título">
            <a:extLst>
              <a:ext uri="{FF2B5EF4-FFF2-40B4-BE49-F238E27FC236}">
                <a16:creationId xmlns:a16="http://schemas.microsoft.com/office/drawing/2014/main" id="{4F30C57B-E88F-4A22-BF1A-EB21B93B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del proceso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628800"/>
            <a:ext cx="72728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1" dirty="0"/>
              <a:t>Es el SW que se utiliza para ayudar a las actividades del proceso del SW, como la ingeniería de requerimientos, el diseño, el desarrollo de programas y las pruebas.</a:t>
            </a:r>
          </a:p>
          <a:p>
            <a:pPr algn="ctr"/>
            <a:endParaRPr lang="es-AR" sz="3600" b="1" i="1" dirty="0"/>
          </a:p>
          <a:p>
            <a:pPr algn="ctr"/>
            <a:r>
              <a:rPr lang="es-AR" sz="3200" b="1" i="1" dirty="0"/>
              <a:t>              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3200" b="1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2 Título">
            <a:extLst>
              <a:ext uri="{FF2B5EF4-FFF2-40B4-BE49-F238E27FC236}">
                <a16:creationId xmlns:a16="http://schemas.microsoft.com/office/drawing/2014/main" id="{B981CAAA-D80C-461C-B3AE-C502D854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del proceso</a:t>
            </a:r>
            <a:endParaRPr lang="es-AR" altLang="es-ES" sz="3200" b="1" dirty="0"/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8414D550-7040-4A6A-97AA-CB860891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5" y="1684874"/>
            <a:ext cx="8670677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contenido">
            <a:extLst>
              <a:ext uri="{FF2B5EF4-FFF2-40B4-BE49-F238E27FC236}">
                <a16:creationId xmlns:a16="http://schemas.microsoft.com/office/drawing/2014/main" id="{B05B9505-72BE-428F-84EE-3721AD3C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5" y="2308132"/>
            <a:ext cx="7958648" cy="4541096"/>
          </a:xfrm>
        </p:spPr>
        <p:txBody>
          <a:bodyPr/>
          <a:lstStyle/>
          <a:p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Las herramientas para la planificación y estimación, edición de texto, preparación de documentos y gestión de la configuración pueden utilizarse durante todo el proceso del software.</a:t>
            </a:r>
          </a:p>
          <a:p>
            <a:endParaRPr lang="es-AR" altLang="es-ES" dirty="0"/>
          </a:p>
        </p:txBody>
      </p:sp>
      <p:sp>
        <p:nvSpPr>
          <p:cNvPr id="80899" name="2 Título">
            <a:extLst>
              <a:ext uri="{FF2B5EF4-FFF2-40B4-BE49-F238E27FC236}">
                <a16:creationId xmlns:a16="http://schemas.microsoft.com/office/drawing/2014/main" id="{166BFBA7-877E-4653-8C66-55502652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del proceso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contenido">
            <a:extLst>
              <a:ext uri="{FF2B5EF4-FFF2-40B4-BE49-F238E27FC236}">
                <a16:creationId xmlns:a16="http://schemas.microsoft.com/office/drawing/2014/main" id="{629EE6FA-6CA7-4FC4-9DA6-4D6D1EB9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060575"/>
            <a:ext cx="8568952" cy="47974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función de la amplia </a:t>
            </a:r>
            <a:r>
              <a:rPr lang="es-ES" altLang="es-E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ayuda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que ofrece la tecnología CASE para el </a:t>
            </a:r>
            <a:r>
              <a:rPr lang="es-ES" alt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proceso del software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los sistemas </a:t>
            </a:r>
            <a:r>
              <a:rPr lang="es-ES" alt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se pueden clasificar en tres categorías:</a:t>
            </a:r>
          </a:p>
          <a:p>
            <a:pPr algn="just"/>
            <a:endParaRPr lang="es-ES" alt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" altLang="es-E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  <a:r>
              <a:rPr lang="es-ES" alt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: ayudan 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 las </a:t>
            </a:r>
            <a:r>
              <a:rPr lang="es-ES" alt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tareas individuales del proceso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(compilación de un programa y la comparación de los resultados de las pruebas). Las herramientas pueden ser de propósito general, independientes (procesador de texto) o agrupadas en bancos de trabajo</a:t>
            </a:r>
          </a:p>
          <a:p>
            <a:endParaRPr lang="es-AR" altLang="es-ES" dirty="0"/>
          </a:p>
        </p:txBody>
      </p:sp>
      <p:sp>
        <p:nvSpPr>
          <p:cNvPr id="82947" name="2 Título">
            <a:extLst>
              <a:ext uri="{FF2B5EF4-FFF2-40B4-BE49-F238E27FC236}">
                <a16:creationId xmlns:a16="http://schemas.microsoft.com/office/drawing/2014/main" id="{C985C379-6B82-43DC-AA11-A7C7B9AC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 Integración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contenido">
            <a:extLst>
              <a:ext uri="{FF2B5EF4-FFF2-40B4-BE49-F238E27FC236}">
                <a16:creationId xmlns:a16="http://schemas.microsoft.com/office/drawing/2014/main" id="{629EE6FA-6CA7-4FC4-9DA6-4D6D1EB9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060575"/>
            <a:ext cx="8568952" cy="47974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altLang="es-E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Bancos de trabajo</a:t>
            </a:r>
            <a:r>
              <a:rPr lang="es-ES" alt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: ayudan 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 las </a:t>
            </a:r>
            <a:r>
              <a:rPr lang="es-ES" alt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fases o actividades del proceso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(especificación/análisis, diseño, etc.). Son un conjunto de herramientas con algún grado de integración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ES" alt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altLang="es-E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Entornos</a:t>
            </a:r>
            <a:r>
              <a:rPr lang="es-ES" alt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: ayudan 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 todos los procesos del software, o una parte sustancial de éstos. Normalmente incluyen varios bancos de trabajo integrados</a:t>
            </a:r>
          </a:p>
          <a:p>
            <a:pPr algn="just"/>
            <a:endParaRPr lang="es-ES" altLang="es-ES" dirty="0"/>
          </a:p>
          <a:p>
            <a:endParaRPr lang="es-AR" altLang="es-ES" dirty="0"/>
          </a:p>
        </p:txBody>
      </p:sp>
      <p:sp>
        <p:nvSpPr>
          <p:cNvPr id="82947" name="2 Título">
            <a:extLst>
              <a:ext uri="{FF2B5EF4-FFF2-40B4-BE49-F238E27FC236}">
                <a16:creationId xmlns:a16="http://schemas.microsoft.com/office/drawing/2014/main" id="{C985C379-6B82-43DC-AA11-A7C7B9AC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9269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 Integración</a:t>
            </a:r>
            <a:endParaRPr lang="es-AR" alt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20701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contenido">
            <a:extLst>
              <a:ext uri="{FF2B5EF4-FFF2-40B4-BE49-F238E27FC236}">
                <a16:creationId xmlns:a16="http://schemas.microsoft.com/office/drawing/2014/main" id="{2925E0D1-62C5-4999-A08D-86311667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636912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siguiente figura ilustra esta clasificación y muestra algunos ejemplos de estas clases de ayuda </a:t>
            </a:r>
            <a:r>
              <a:rPr lang="es-AR" alt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s-AR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altLang="es-ES" dirty="0"/>
          </a:p>
        </p:txBody>
      </p:sp>
      <p:sp>
        <p:nvSpPr>
          <p:cNvPr id="84995" name="2 Título">
            <a:extLst>
              <a:ext uri="{FF2B5EF4-FFF2-40B4-BE49-F238E27FC236}">
                <a16:creationId xmlns:a16="http://schemas.microsoft.com/office/drawing/2014/main" id="{9BC23E38-04F4-4B86-9054-31565AB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9269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 Integración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2 Título">
            <a:extLst>
              <a:ext uri="{FF2B5EF4-FFF2-40B4-BE49-F238E27FC236}">
                <a16:creationId xmlns:a16="http://schemas.microsoft.com/office/drawing/2014/main" id="{C86E4438-C255-4EC9-8293-CFEF3325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442913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dirty="0"/>
              <a:t>Clasificación de herramientas CASE según la perspectiva de Integración</a:t>
            </a:r>
            <a:endParaRPr lang="es-AR" altLang="es-ES" sz="3200" dirty="0"/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048C8AC0-CAE3-4412-AD08-094F3BFE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5" y="1559734"/>
            <a:ext cx="8299081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contenido">
            <a:extLst>
              <a:ext uri="{FF2B5EF4-FFF2-40B4-BE49-F238E27FC236}">
                <a16:creationId xmlns:a16="http://schemas.microsoft.com/office/drawing/2014/main" id="{6A5A25E1-A76F-452C-9142-84B8E1FD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7664"/>
            <a:ext cx="8506469" cy="4824536"/>
          </a:xfrm>
        </p:spPr>
        <p:txBody>
          <a:bodyPr>
            <a:noAutofit/>
          </a:bodyPr>
          <a:lstStyle/>
          <a:p>
            <a:pPr algn="just"/>
            <a:r>
              <a:rPr lang="es-ES" alt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Herramientas de propósito general</a:t>
            </a:r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se usan a discreción del ingeniero de software, quien decide cuándo aplicarlas para ayudar al proceso </a:t>
            </a:r>
          </a:p>
          <a:p>
            <a:pPr algn="just"/>
            <a:r>
              <a:rPr lang="es-ES" alt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Bancos de Trabajo:</a:t>
            </a:r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ayudan a algún método que incluye un modelo del proceso y un conjunto de reglas/pautas que se aplican al software en desarrollo</a:t>
            </a:r>
          </a:p>
          <a:p>
            <a:pPr algn="just"/>
            <a:r>
              <a:rPr lang="es-ES" alt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Entornos:</a:t>
            </a:r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se clasifican en integrados y centrados en el proceso </a:t>
            </a:r>
            <a:endParaRPr lang="es-AR" alt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1" name="2 Título">
            <a:extLst>
              <a:ext uri="{FF2B5EF4-FFF2-40B4-BE49-F238E27FC236}">
                <a16:creationId xmlns:a16="http://schemas.microsoft.com/office/drawing/2014/main" id="{19B6D8CB-3755-4FD5-8F54-C5D0B63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46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 Integración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contenido">
            <a:extLst>
              <a:ext uri="{FF2B5EF4-FFF2-40B4-BE49-F238E27FC236}">
                <a16:creationId xmlns:a16="http://schemas.microsoft.com/office/drawing/2014/main" id="{5CB112BE-A3D6-43FA-AF16-248BDD13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4248"/>
            <a:ext cx="8424936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alt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Entornos Integrados:</a:t>
            </a:r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brindan ayuda a los datos, al control y a la integración de la presentación</a:t>
            </a:r>
          </a:p>
          <a:p>
            <a:pPr algn="just"/>
            <a:endParaRPr lang="es-ES" alt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alt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Entornos Centrados en Procesos:</a:t>
            </a:r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son más generales. Incluyen el conocimiento del proceso del software y un motor de procesos para aconsejar a los ingenieros qué herramientas o bancos de trabajo aplicar y cuándo deben utilizarse</a:t>
            </a:r>
          </a:p>
          <a:p>
            <a:endParaRPr lang="es-AR" altLang="es-ES" dirty="0"/>
          </a:p>
        </p:txBody>
      </p:sp>
      <p:sp>
        <p:nvSpPr>
          <p:cNvPr id="91139" name="2 Título">
            <a:extLst>
              <a:ext uri="{FF2B5EF4-FFF2-40B4-BE49-F238E27FC236}">
                <a16:creationId xmlns:a16="http://schemas.microsoft.com/office/drawing/2014/main" id="{8BD301E5-D30E-4BFF-AA99-B0852EBC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4868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ES" altLang="es-ES" sz="3200" b="1" dirty="0"/>
              <a:t>Clasificación de herramientas CASE según la perspectiva de Integración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contenido">
            <a:extLst>
              <a:ext uri="{FF2B5EF4-FFF2-40B4-BE49-F238E27FC236}">
                <a16:creationId xmlns:a16="http://schemas.microsoft.com/office/drawing/2014/main" id="{F482EEED-8E00-44A4-8C81-50A84B3D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7" y="1417638"/>
            <a:ext cx="8424936" cy="3451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altLang="es-E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Advertencias:</a:t>
            </a:r>
          </a:p>
          <a:p>
            <a:pPr algn="just"/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la práctica, los límites entre estas diferentes clases son borrosos. Las herramientas se pueden vender como productos individuales, y ayudar a diferentes actividades.</a:t>
            </a:r>
          </a:p>
          <a:p>
            <a:pPr algn="just"/>
            <a:r>
              <a:rPr lang="es-ES" altLang="es-E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  <a:r>
              <a:rPr lang="es-ES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Muchos procesadores de texto incluyen un editor de diagramas integrado. Los bancos de trabajo CASE para el diseño normalmente ayudan a la programación y a las pruebas (se relacionan más con el entorno que con los bancos de trabajo especializados).</a:t>
            </a:r>
            <a:endParaRPr lang="es-AR" alt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7" name="2 Título">
            <a:extLst>
              <a:ext uri="{FF2B5EF4-FFF2-40B4-BE49-F238E27FC236}">
                <a16:creationId xmlns:a16="http://schemas.microsoft.com/office/drawing/2014/main" id="{2C2367C1-A377-48D3-810D-ECCE591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ES" sz="3200" b="1" dirty="0"/>
              <a:t>Clasificación de herramientas CASE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contenido">
            <a:extLst>
              <a:ext uri="{FF2B5EF4-FFF2-40B4-BE49-F238E27FC236}">
                <a16:creationId xmlns:a16="http://schemas.microsoft.com/office/drawing/2014/main" id="{6CAB41CB-B623-4672-9A79-85FDFE05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15048"/>
            <a:ext cx="8373144" cy="525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altLang="es-ES" sz="3200" b="1" u="sng" dirty="0"/>
              <a:t>Conclusiones:</a:t>
            </a:r>
          </a:p>
          <a:p>
            <a:pPr algn="just"/>
            <a:endParaRPr lang="es-ES" altLang="es-ES" sz="3200" dirty="0"/>
          </a:p>
          <a:p>
            <a:pPr algn="just"/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 siempre es fácil ubicar un producto utilizando una clasificación</a:t>
            </a:r>
          </a:p>
          <a:p>
            <a:pPr algn="just"/>
            <a:endParaRPr lang="es-ES" alt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altLang="es-ES" sz="3200" dirty="0">
                <a:latin typeface="Arial" panose="020B0604020202020204" pitchFamily="34" charset="0"/>
                <a:cs typeface="Arial" panose="020B0604020202020204" pitchFamily="34" charset="0"/>
              </a:rPr>
              <a:t>Sin embargo, la clasificación brinda un primer paso útil para ayudara entender la amplitud de los servicios que los sistemas CASE pueden proporcionar al proceso de Desarrollo de Software</a:t>
            </a:r>
          </a:p>
          <a:p>
            <a:endParaRPr lang="es-AR" altLang="es-ES" dirty="0"/>
          </a:p>
        </p:txBody>
      </p:sp>
      <p:sp>
        <p:nvSpPr>
          <p:cNvPr id="95235" name="2 Título">
            <a:extLst>
              <a:ext uri="{FF2B5EF4-FFF2-40B4-BE49-F238E27FC236}">
                <a16:creationId xmlns:a16="http://schemas.microsoft.com/office/drawing/2014/main" id="{963F2190-2C5F-4CE7-8EE1-28F02DFE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ES" sz="3200" b="1" dirty="0"/>
              <a:t>Clasificación de herramientas CASE</a:t>
            </a:r>
            <a:endParaRPr lang="es-AR" altLang="es-E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43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16832"/>
            <a:ext cx="76328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3600" b="1" i="1" dirty="0"/>
              <a:t>Ayuda al proceso automatizando algunas de sus actividades</a:t>
            </a:r>
          </a:p>
          <a:p>
            <a:pPr>
              <a:buFont typeface="Wingdings" pitchFamily="2" charset="2"/>
              <a:buChar char="Ø"/>
            </a:pPr>
            <a:endParaRPr lang="es-AR" sz="3600" b="1" i="1" dirty="0"/>
          </a:p>
          <a:p>
            <a:pPr>
              <a:buFont typeface="Wingdings" pitchFamily="2" charset="2"/>
              <a:buChar char="Ø"/>
            </a:pPr>
            <a:r>
              <a:rPr lang="es-AR" sz="3600" b="1" i="1" dirty="0"/>
              <a:t>Proporciona información acerca del SW en desarrollo</a:t>
            </a:r>
          </a:p>
          <a:p>
            <a:pPr algn="ctr"/>
            <a:r>
              <a:rPr lang="es-AR" sz="3600" b="1" i="1" dirty="0"/>
              <a:t>              			</a:t>
            </a:r>
            <a:r>
              <a:rPr lang="es-AR" sz="3200" b="1" i="1" dirty="0"/>
              <a:t>	</a:t>
            </a:r>
          </a:p>
          <a:p>
            <a:pPr algn="ctr"/>
            <a:endParaRPr lang="es-AR" sz="3200" b="1" i="1" dirty="0"/>
          </a:p>
          <a:p>
            <a:pPr algn="ctr"/>
            <a:endParaRPr lang="es-AR" sz="3200" b="1" i="1" dirty="0"/>
          </a:p>
          <a:p>
            <a:pPr algn="ctr"/>
            <a:endParaRPr lang="es-AR" sz="3200" b="1" i="1" dirty="0"/>
          </a:p>
          <a:p>
            <a:pPr algn="ctr"/>
            <a:r>
              <a:rPr lang="es-AR" sz="3200" b="1" i="1" dirty="0"/>
              <a:t>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3200" b="1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tografía de Photo Editor" r:id="rId4" imgW="13076190" imgH="9228571" progId="">
                  <p:embed/>
                </p:oleObj>
              </mc:Choice>
              <mc:Fallback>
                <p:oleObj name="Fotografía de Photo Editor" r:id="rId4" imgW="13076190" imgH="922857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n" r:id="rId6" imgW="1621800" imgH="3934080" progId="">
                  <p:embed/>
                </p:oleObj>
              </mc:Choice>
              <mc:Fallback>
                <p:oleObj name="Imagen" r:id="rId6" imgW="1621800" imgH="39340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484784"/>
            <a:ext cx="84249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 actividades que se automatizan:</a:t>
            </a:r>
          </a:p>
          <a:p>
            <a:endParaRPr lang="es-AR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El Desarrollo de modelos gráficos del sistema como parte de la especificación de requerimientos o del diseño del SW.</a:t>
            </a:r>
          </a:p>
          <a:p>
            <a:pPr>
              <a:buFont typeface="Wingdings" pitchFamily="2" charset="2"/>
              <a:buChar char="Ø"/>
            </a:pPr>
            <a:endParaRPr lang="es-AR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La comprensión del diseño utilizando un diccionario de datos (entidades y relaciones).</a:t>
            </a:r>
          </a:p>
          <a:p>
            <a:pPr>
              <a:buFont typeface="Wingdings" pitchFamily="2" charset="2"/>
              <a:buChar char="Ø"/>
            </a:pPr>
            <a:endParaRPr lang="es-AR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La generación de interfaces del usuario a partir de la descripción gráfica de la interfaz elaborada por el usuario.</a:t>
            </a:r>
          </a:p>
          <a:p>
            <a:endParaRPr lang="es-AR" sz="2400" b="1" i="1" dirty="0"/>
          </a:p>
          <a:p>
            <a:r>
              <a:rPr lang="es-AR" sz="12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32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204864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/>
              <a:t>				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556792"/>
            <a:ext cx="806489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 actividades que se automatizan:</a:t>
            </a:r>
          </a:p>
          <a:p>
            <a:endParaRPr lang="es-AR" sz="2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La depuración de programas por medio de la provisión de la información proporcionada por los programas en ejecución.</a:t>
            </a:r>
          </a:p>
          <a:p>
            <a:pPr>
              <a:buFont typeface="Wingdings" pitchFamily="2" charset="2"/>
              <a:buChar char="Ø"/>
            </a:pPr>
            <a:endParaRPr lang="es-AR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La conversión automática de programas de una versión anterior de un lenguaje de programación, como COBOL, a una versión más nueva</a:t>
            </a:r>
          </a:p>
          <a:p>
            <a:endParaRPr lang="es-AR" b="1" i="1" dirty="0"/>
          </a:p>
          <a:p>
            <a:endParaRPr lang="es-AR" b="1" i="1" dirty="0"/>
          </a:p>
          <a:p>
            <a:endParaRPr lang="es-AR" b="1" i="1" dirty="0"/>
          </a:p>
          <a:p>
            <a:endParaRPr lang="es-AR" b="1" i="1" dirty="0"/>
          </a:p>
          <a:p>
            <a:r>
              <a:rPr lang="es-AR" sz="12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>
              <a:solidFill>
                <a:srgbClr val="0070C0"/>
              </a:solidFill>
            </a:endParaRPr>
          </a:p>
          <a:p>
            <a:endParaRPr lang="es-AR" b="1" i="1" dirty="0">
              <a:solidFill>
                <a:srgbClr val="0070C0"/>
              </a:solidFill>
            </a:endParaRPr>
          </a:p>
          <a:p>
            <a:endParaRPr lang="es-AR" b="1" i="1" dirty="0">
              <a:solidFill>
                <a:srgbClr val="0070C0"/>
              </a:solidFill>
            </a:endParaRPr>
          </a:p>
          <a:p>
            <a:endParaRPr lang="es-AR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484784"/>
            <a:ext cx="7272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rgbClr val="0070C0"/>
                </a:solidFill>
              </a:rPr>
              <a:t>Limitaciones para su uso:</a:t>
            </a:r>
          </a:p>
          <a:p>
            <a:endParaRPr lang="es-AR" sz="3200" b="1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3200" b="1" i="1" dirty="0"/>
              <a:t>Automatiza actividades </a:t>
            </a:r>
            <a:r>
              <a:rPr lang="es-A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rutinarias</a:t>
            </a:r>
            <a:r>
              <a:rPr lang="es-AR" sz="3200" b="1" i="1" dirty="0"/>
              <a:t>, no hay creatividad.</a:t>
            </a:r>
          </a:p>
          <a:p>
            <a:pPr>
              <a:buFont typeface="Wingdings" pitchFamily="2" charset="2"/>
              <a:buChar char="Ø"/>
            </a:pPr>
            <a:endParaRPr lang="es-AR" sz="3200" b="1" i="1" dirty="0"/>
          </a:p>
          <a:p>
            <a:pPr>
              <a:buFont typeface="Wingdings" pitchFamily="2" charset="2"/>
              <a:buChar char="Ø"/>
            </a:pPr>
            <a:r>
              <a:rPr lang="es-AR" sz="3200" b="1" i="1" dirty="0"/>
              <a:t>No proporciona ayuda para la interactividad en el trabajo en equipo</a:t>
            </a:r>
          </a:p>
          <a:p>
            <a:endParaRPr lang="es-AR" sz="3200" b="1" i="1" dirty="0"/>
          </a:p>
          <a:p>
            <a:endParaRPr lang="es-AR" sz="3200" b="1" i="1" dirty="0"/>
          </a:p>
          <a:p>
            <a:r>
              <a:rPr lang="es-AR" sz="3200" b="1" i="1" dirty="0"/>
              <a:t>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32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738336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4" y="1052736"/>
            <a:ext cx="842493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 herramientas considerando la función que cumplen:</a:t>
            </a:r>
          </a:p>
          <a:p>
            <a:endParaRPr lang="es-AR" sz="2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	PERT, Estimación, hojas</a:t>
            </a:r>
          </a:p>
          <a:p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				de Cálculo</a:t>
            </a:r>
          </a:p>
          <a:p>
            <a:endParaRPr lang="es-AR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Edición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		Editores de Texto, de 					</a:t>
            </a:r>
            <a:r>
              <a:rPr lang="es-A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diagramas,procesadores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					de texto</a:t>
            </a:r>
          </a:p>
          <a:p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AR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del Cambio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Rastreo de </a:t>
            </a:r>
            <a:r>
              <a:rPr lang="es-A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requerimien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			tos, sistemas de control</a:t>
            </a:r>
          </a:p>
          <a:p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			de cambios</a:t>
            </a:r>
          </a:p>
          <a:p>
            <a:endParaRPr lang="es-AR" sz="3200" b="1" i="1" dirty="0"/>
          </a:p>
          <a:p>
            <a:r>
              <a:rPr lang="es-AR" sz="3200" b="1" i="1" dirty="0"/>
              <a:t>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32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6781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4" y="1268760"/>
            <a:ext cx="84249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 herramientas considerando la función que cumplen:</a:t>
            </a:r>
          </a:p>
          <a:p>
            <a:endParaRPr lang="es-AR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la configuración  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Sistema de gestión de las 					      versiones, de construcción 					      de sistemas</a:t>
            </a:r>
          </a:p>
          <a:p>
            <a:endParaRPr lang="es-A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 de Prototipos  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Lenguajes de muy alto 					       nivel, generadores de i					       interfaz del usuario</a:t>
            </a:r>
          </a:p>
          <a:p>
            <a:endParaRPr lang="es-A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Apoyo a Métodos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      Editores de diseño, 						      diccionario de datos, 					                 generadores de código</a:t>
            </a:r>
          </a:p>
          <a:p>
            <a:r>
              <a:rPr lang="es-AR" sz="2400" b="1" i="1" dirty="0"/>
              <a:t>						</a:t>
            </a:r>
            <a:r>
              <a:rPr lang="es-AR" sz="3200" b="1" i="1" dirty="0"/>
              <a:t>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32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4383" y="188640"/>
            <a:ext cx="7467600" cy="738336"/>
          </a:xfrm>
        </p:spPr>
        <p:txBody>
          <a:bodyPr/>
          <a:lstStyle/>
          <a:p>
            <a:pPr algn="ctr"/>
            <a:r>
              <a:rPr lang="es-ES" sz="3200" b="1" dirty="0"/>
              <a:t>HERRAMIENTAS CASE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124744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 herramientas considerando la función que cumplen:</a:t>
            </a:r>
          </a:p>
          <a:p>
            <a:endParaRPr lang="es-AR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Procesamiento de Lenguajes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Compiladores, 						interpretes</a:t>
            </a:r>
          </a:p>
          <a:p>
            <a:endParaRPr lang="es-A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Programas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Generadores de 						referencias cruzadas, 					analizadores estáticos, 					analizadores dinámicos</a:t>
            </a:r>
          </a:p>
          <a:p>
            <a:endParaRPr lang="es-A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r>
              <a:rPr lang="es-A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		Generadores de pruebas 					de datos, comparadores 					de archivos</a:t>
            </a:r>
          </a:p>
          <a:p>
            <a:r>
              <a:rPr lang="es-AR" sz="24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1131</Words>
  <Application>Microsoft Office PowerPoint</Application>
  <PresentationFormat>Presentación en pantalla (4:3)</PresentationFormat>
  <Paragraphs>185</Paragraphs>
  <Slides>30</Slides>
  <Notes>19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Mirador</vt:lpstr>
      <vt:lpstr>Fotografía de Photo Editor</vt:lpstr>
      <vt:lpstr>Imagen</vt:lpstr>
      <vt:lpstr>INGENIERIA DEL SW ASISTIDA POR COMPUTADORA (CASE)             </vt:lpstr>
      <vt:lpstr>HERRAMIENTAS CASE</vt:lpstr>
      <vt:lpstr>HERRAMIENTAS CASE</vt:lpstr>
      <vt:lpstr>HERRAMIENTAS CASE</vt:lpstr>
      <vt:lpstr>HERRAMIENTAS CASE</vt:lpstr>
      <vt:lpstr>HERRAMIENTAS CASE</vt:lpstr>
      <vt:lpstr>HERRAMIENTAS CASE</vt:lpstr>
      <vt:lpstr>HERRAMIENTAS CASE</vt:lpstr>
      <vt:lpstr>HERRAMIENTAS CASE</vt:lpstr>
      <vt:lpstr>HERRAMIENTAS CASE</vt:lpstr>
      <vt:lpstr>                                                                                                                                                                            Componentes de una herramienta CASE </vt:lpstr>
      <vt:lpstr>Componentes de una herramienta CASE </vt:lpstr>
      <vt:lpstr>Componentes de una herramienta CASE </vt:lpstr>
      <vt:lpstr>Componentes de una herramienta CASE </vt:lpstr>
      <vt:lpstr>Componentes de una herramienta CASE </vt:lpstr>
      <vt:lpstr>Componentes de una herramienta CASE </vt:lpstr>
      <vt:lpstr>Clasificación de herramientas CASE según su función</vt:lpstr>
      <vt:lpstr>Clasificación de herramientas CASE según su función</vt:lpstr>
      <vt:lpstr>Clasificación de herramientas CASE según la perspectiva del proceso</vt:lpstr>
      <vt:lpstr>Clasificación de herramientas CASE según la perspectiva del proceso</vt:lpstr>
      <vt:lpstr>Clasificación de herramientas CASE según la perspectiva del proceso</vt:lpstr>
      <vt:lpstr>Clasificación de herramientas CASE según la perspectiva de Integración</vt:lpstr>
      <vt:lpstr>Clasificación de herramientas CASE según la perspectiva de Integración</vt:lpstr>
      <vt:lpstr>Clasificación de herramientas CASE según la perspectiva de Integración</vt:lpstr>
      <vt:lpstr>Clasificación de herramientas CASE según la perspectiva de Integración</vt:lpstr>
      <vt:lpstr>Clasificación de herramientas CASE según la perspectiva de Integración</vt:lpstr>
      <vt:lpstr>Clasificación de herramientas CASE según la perspectiva de Integración</vt:lpstr>
      <vt:lpstr>Clasificación de herramientas CASE</vt:lpstr>
      <vt:lpstr>Clasificación de herramientas CASE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DEL SW ASISTIDA POR COMPUTADORA (CASE)             </dc:title>
  <dc:creator>Vitito</dc:creator>
  <cp:lastModifiedBy>Víctor Hugo Quintana</cp:lastModifiedBy>
  <cp:revision>12</cp:revision>
  <dcterms:created xsi:type="dcterms:W3CDTF">2011-04-27T22:47:41Z</dcterms:created>
  <dcterms:modified xsi:type="dcterms:W3CDTF">2020-04-20T01:35:48Z</dcterms:modified>
</cp:coreProperties>
</file>