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9" r:id="rId5"/>
    <p:sldId id="299" r:id="rId6"/>
    <p:sldId id="281" r:id="rId7"/>
    <p:sldId id="285" r:id="rId8"/>
    <p:sldId id="284" r:id="rId9"/>
    <p:sldId id="298" r:id="rId10"/>
    <p:sldId id="287" r:id="rId11"/>
    <p:sldId id="288" r:id="rId12"/>
    <p:sldId id="289" r:id="rId13"/>
    <p:sldId id="290" r:id="rId14"/>
    <p:sldId id="291" r:id="rId15"/>
    <p:sldId id="292" r:id="rId16"/>
    <p:sldId id="293" r:id="rId17"/>
    <p:sldId id="294" r:id="rId18"/>
    <p:sldId id="295" r:id="rId19"/>
    <p:sldId id="296"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1765" autoAdjust="0"/>
  </p:normalViewPr>
  <p:slideViewPr>
    <p:cSldViewPr snapToGrid="0">
      <p:cViewPr varScale="1">
        <p:scale>
          <a:sx n="59" d="100"/>
          <a:sy n="59" d="100"/>
        </p:scale>
        <p:origin x="16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been traveling abroad, and you cannot use your credit card because it has been frozen? Or when you try to purchase an expensive item and your card gets declined? This is a form of outlier detection. Conrad </a:t>
            </a:r>
            <a:r>
              <a:rPr lang="en-US" dirty="0" err="1"/>
              <a:t>Kennington</a:t>
            </a:r>
            <a:r>
              <a:rPr lang="en-US" dirty="0"/>
              <a:t>, former head of machine learning at </a:t>
            </a:r>
            <a:r>
              <a:rPr lang="en-US" dirty="0" err="1"/>
              <a:t>Kount</a:t>
            </a:r>
            <a:r>
              <a:rPr lang="en-US" dirty="0"/>
              <a:t> a credit card fraud company, said: It is crucial for Data Scientists to understand outlier detection, and not just machine learning.</a:t>
            </a:r>
          </a:p>
          <a:p>
            <a:r>
              <a:rPr lang="en-US" dirty="0"/>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RMSE </a:t>
            </a:r>
            <a:r>
              <a:rPr lang="en-US" b="0" i="0" dirty="0">
                <a:solidFill>
                  <a:srgbClr val="1D1C1D"/>
                </a:solidFill>
                <a:effectLst/>
                <a:latin typeface="Slack-Lato"/>
              </a:rPr>
              <a:t>is a measurement of how far the points are from the prediction, on average</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119919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Outlier Detection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What is Outlier Detection?</a:t>
            </a:r>
          </a:p>
          <a:p>
            <a:pPr marL="36900" lvl="0" indent="0">
              <a:buNone/>
            </a:pPr>
            <a:r>
              <a:rPr lang="en-US" sz="2400" dirty="0"/>
              <a:t>Why Multi-Variate?</a:t>
            </a:r>
          </a:p>
          <a:p>
            <a:pPr marL="36900" lvl="0" indent="0">
              <a:buNone/>
            </a:pPr>
            <a:r>
              <a:rPr lang="en-US" sz="2400" dirty="0"/>
              <a:t>DBSCAN</a:t>
            </a:r>
          </a:p>
          <a:p>
            <a:pPr marL="36900" lvl="0" indent="0">
              <a:buNone/>
            </a:pPr>
            <a:r>
              <a:rPr lang="en-US" sz="2400" dirty="0"/>
              <a:t>Isolation Forest</a:t>
            </a:r>
          </a:p>
          <a:p>
            <a:pPr marL="36900" lvl="0" indent="0">
              <a:buNone/>
            </a:pPr>
            <a:r>
              <a:rPr lang="en-US" sz="2400" dirty="0"/>
              <a:t>Local Outlier Factor</a:t>
            </a:r>
          </a:p>
          <a:p>
            <a:pPr marL="36900" lvl="0" indent="0">
              <a:buNone/>
            </a:pPr>
            <a:r>
              <a:rPr lang="en-US" sz="2400" dirty="0"/>
              <a:t>Application</a:t>
            </a:r>
          </a:p>
          <a:p>
            <a:pPr marL="36900" lvl="0" indent="0">
              <a:buNone/>
            </a:pPr>
            <a:r>
              <a:rPr lang="en-US" sz="2400" dirty="0"/>
              <a:t>Q&amp;A</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6DDC-BE7D-496A-A68F-1952FE56D1B5}"/>
              </a:ext>
            </a:extLst>
          </p:cNvPr>
          <p:cNvSpPr>
            <a:spLocks noGrp="1"/>
          </p:cNvSpPr>
          <p:nvPr>
            <p:ph type="title"/>
          </p:nvPr>
        </p:nvSpPr>
        <p:spPr/>
        <p:txBody>
          <a:bodyPr>
            <a:normAutofit/>
          </a:bodyPr>
          <a:lstStyle/>
          <a:p>
            <a:r>
              <a:rPr lang="en-US" dirty="0"/>
              <a:t>DBSCAN</a:t>
            </a:r>
            <a:br>
              <a:rPr lang="en-US" dirty="0"/>
            </a:br>
            <a:r>
              <a:rPr lang="en-US" sz="1800" dirty="0"/>
              <a:t>eps =  9 | </a:t>
            </a:r>
            <a:r>
              <a:rPr lang="en-US" sz="1800" dirty="0" err="1"/>
              <a:t>min_samples</a:t>
            </a:r>
            <a:r>
              <a:rPr lang="en-US" sz="1800" dirty="0"/>
              <a:t> = 6</a:t>
            </a:r>
            <a:endParaRPr lang="en-US" dirty="0"/>
          </a:p>
        </p:txBody>
      </p:sp>
      <p:pic>
        <p:nvPicPr>
          <p:cNvPr id="4" name="Picture 3" descr="Chart, line chart&#10;&#10;Description automatically generated">
            <a:extLst>
              <a:ext uri="{FF2B5EF4-FFF2-40B4-BE49-F238E27FC236}">
                <a16:creationId xmlns:a16="http://schemas.microsoft.com/office/drawing/2014/main" id="{80896F77-FB86-4F59-9962-1453A3174155}"/>
              </a:ext>
            </a:extLst>
          </p:cNvPr>
          <p:cNvPicPr>
            <a:picLocks noChangeAspect="1"/>
          </p:cNvPicPr>
          <p:nvPr/>
        </p:nvPicPr>
        <p:blipFill>
          <a:blip r:embed="rId2"/>
          <a:stretch>
            <a:fillRect/>
          </a:stretch>
        </p:blipFill>
        <p:spPr>
          <a:xfrm>
            <a:off x="1237688" y="1866900"/>
            <a:ext cx="9705975" cy="3486150"/>
          </a:xfrm>
          <a:prstGeom prst="rect">
            <a:avLst/>
          </a:prstGeom>
        </p:spPr>
      </p:pic>
    </p:spTree>
    <p:extLst>
      <p:ext uri="{BB962C8B-B14F-4D97-AF65-F5344CB8AC3E}">
        <p14:creationId xmlns:p14="http://schemas.microsoft.com/office/powerpoint/2010/main" val="355426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66BFF-1F12-41E8-9D8F-0FF5BEE35C47}"/>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Resulting Data</a:t>
            </a:r>
          </a:p>
        </p:txBody>
      </p:sp>
      <p:pic>
        <p:nvPicPr>
          <p:cNvPr id="4" name="Picture 3" descr="Graphical user interface, application, table, Excel&#10;&#10;Description automatically generated">
            <a:extLst>
              <a:ext uri="{FF2B5EF4-FFF2-40B4-BE49-F238E27FC236}">
                <a16:creationId xmlns:a16="http://schemas.microsoft.com/office/drawing/2014/main" id="{67285B46-4D7F-45D4-9D67-793EBCB667C6}"/>
              </a:ext>
            </a:extLst>
          </p:cNvPr>
          <p:cNvPicPr>
            <a:picLocks noChangeAspect="1"/>
          </p:cNvPicPr>
          <p:nvPr/>
        </p:nvPicPr>
        <p:blipFill>
          <a:blip r:embed="rId3"/>
          <a:stretch>
            <a:fillRect/>
          </a:stretch>
        </p:blipFill>
        <p:spPr>
          <a:xfrm>
            <a:off x="643338" y="946745"/>
            <a:ext cx="10912112" cy="2946271"/>
          </a:xfrm>
          <a:prstGeom prst="rect">
            <a:avLst/>
          </a:prstGeom>
        </p:spPr>
      </p:pic>
    </p:spTree>
    <p:extLst>
      <p:ext uri="{BB962C8B-B14F-4D97-AF65-F5344CB8AC3E}">
        <p14:creationId xmlns:p14="http://schemas.microsoft.com/office/powerpoint/2010/main" val="225545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6DDC-BE7D-496A-A68F-1952FE56D1B5}"/>
              </a:ext>
            </a:extLst>
          </p:cNvPr>
          <p:cNvSpPr>
            <a:spLocks noGrp="1"/>
          </p:cNvSpPr>
          <p:nvPr>
            <p:ph type="title"/>
          </p:nvPr>
        </p:nvSpPr>
        <p:spPr>
          <a:xfrm>
            <a:off x="913795" y="457200"/>
            <a:ext cx="10353762" cy="1409700"/>
          </a:xfrm>
        </p:spPr>
        <p:txBody>
          <a:bodyPr>
            <a:normAutofit/>
          </a:bodyPr>
          <a:lstStyle/>
          <a:p>
            <a:r>
              <a:rPr lang="en-US" dirty="0"/>
              <a:t>Isolation Forest</a:t>
            </a:r>
            <a:br>
              <a:rPr lang="en-US" dirty="0"/>
            </a:br>
            <a:r>
              <a:rPr lang="en-US" sz="1800" dirty="0"/>
              <a:t>contamination = .15</a:t>
            </a:r>
            <a:br>
              <a:rPr lang="en-US" sz="1800" dirty="0"/>
            </a:br>
            <a:r>
              <a:rPr lang="en-US" sz="1800" dirty="0"/>
              <a:t>Decrease of $70,000</a:t>
            </a:r>
            <a:endParaRPr lang="en-US" dirty="0"/>
          </a:p>
        </p:txBody>
      </p:sp>
      <p:pic>
        <p:nvPicPr>
          <p:cNvPr id="5" name="Picture 4" descr="Chart, line chart&#10;&#10;Description automatically generated">
            <a:extLst>
              <a:ext uri="{FF2B5EF4-FFF2-40B4-BE49-F238E27FC236}">
                <a16:creationId xmlns:a16="http://schemas.microsoft.com/office/drawing/2014/main" id="{24B3EC80-52B3-4D89-B1B9-83A222A5DF44}"/>
              </a:ext>
            </a:extLst>
          </p:cNvPr>
          <p:cNvPicPr>
            <a:picLocks noChangeAspect="1"/>
          </p:cNvPicPr>
          <p:nvPr/>
        </p:nvPicPr>
        <p:blipFill>
          <a:blip r:embed="rId2"/>
          <a:stretch>
            <a:fillRect/>
          </a:stretch>
        </p:blipFill>
        <p:spPr>
          <a:xfrm>
            <a:off x="3326295" y="1866900"/>
            <a:ext cx="5528762" cy="4309356"/>
          </a:xfrm>
          <a:prstGeom prst="rect">
            <a:avLst/>
          </a:prstGeom>
        </p:spPr>
      </p:pic>
      <p:sp>
        <p:nvSpPr>
          <p:cNvPr id="6" name="Star: 5 Points 5">
            <a:extLst>
              <a:ext uri="{FF2B5EF4-FFF2-40B4-BE49-F238E27FC236}">
                <a16:creationId xmlns:a16="http://schemas.microsoft.com/office/drawing/2014/main" id="{728EB4F7-2945-4466-AB78-5AEA2FA62AD2}"/>
              </a:ext>
            </a:extLst>
          </p:cNvPr>
          <p:cNvSpPr/>
          <p:nvPr/>
        </p:nvSpPr>
        <p:spPr>
          <a:xfrm>
            <a:off x="7934326" y="838201"/>
            <a:ext cx="190500" cy="190500"/>
          </a:xfrm>
          <a:prstGeom prst="star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7860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66BFF-1F12-41E8-9D8F-0FF5BEE35C47}"/>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Resulting Data</a:t>
            </a:r>
          </a:p>
        </p:txBody>
      </p:sp>
      <p:pic>
        <p:nvPicPr>
          <p:cNvPr id="5" name="Picture 4" descr="Chart&#10;&#10;Description automatically generated with low confidence">
            <a:extLst>
              <a:ext uri="{FF2B5EF4-FFF2-40B4-BE49-F238E27FC236}">
                <a16:creationId xmlns:a16="http://schemas.microsoft.com/office/drawing/2014/main" id="{F0FD77D8-DCD7-4DD7-AA0B-3681FBEAFFCB}"/>
              </a:ext>
            </a:extLst>
          </p:cNvPr>
          <p:cNvPicPr>
            <a:picLocks noChangeAspect="1"/>
          </p:cNvPicPr>
          <p:nvPr/>
        </p:nvPicPr>
        <p:blipFill>
          <a:blip r:embed="rId3"/>
          <a:stretch>
            <a:fillRect/>
          </a:stretch>
        </p:blipFill>
        <p:spPr>
          <a:xfrm>
            <a:off x="643338" y="946745"/>
            <a:ext cx="10912112" cy="2946271"/>
          </a:xfrm>
          <a:prstGeom prst="rect">
            <a:avLst/>
          </a:prstGeom>
        </p:spPr>
      </p:pic>
    </p:spTree>
    <p:extLst>
      <p:ext uri="{BB962C8B-B14F-4D97-AF65-F5344CB8AC3E}">
        <p14:creationId xmlns:p14="http://schemas.microsoft.com/office/powerpoint/2010/main" val="3664140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6DDC-BE7D-496A-A68F-1952FE56D1B5}"/>
              </a:ext>
            </a:extLst>
          </p:cNvPr>
          <p:cNvSpPr>
            <a:spLocks noGrp="1"/>
          </p:cNvSpPr>
          <p:nvPr>
            <p:ph type="title"/>
          </p:nvPr>
        </p:nvSpPr>
        <p:spPr/>
        <p:txBody>
          <a:bodyPr>
            <a:normAutofit/>
          </a:bodyPr>
          <a:lstStyle/>
          <a:p>
            <a:r>
              <a:rPr lang="en-US" dirty="0"/>
              <a:t>Local Outlier Factor</a:t>
            </a:r>
            <a:br>
              <a:rPr lang="en-US" dirty="0"/>
            </a:br>
            <a:r>
              <a:rPr lang="en-US" sz="1800" dirty="0" err="1"/>
              <a:t>n_neighbors</a:t>
            </a:r>
            <a:r>
              <a:rPr lang="en-US" sz="1800" dirty="0"/>
              <a:t> = 2 | metric = ‘Euclidean’ | contamination = ‘Auto’</a:t>
            </a:r>
            <a:endParaRPr lang="en-US" dirty="0"/>
          </a:p>
        </p:txBody>
      </p:sp>
      <p:pic>
        <p:nvPicPr>
          <p:cNvPr id="4" name="Picture 3" descr="Chart, line chart, scatter chart&#10;&#10;Description automatically generated">
            <a:extLst>
              <a:ext uri="{FF2B5EF4-FFF2-40B4-BE49-F238E27FC236}">
                <a16:creationId xmlns:a16="http://schemas.microsoft.com/office/drawing/2014/main" id="{AE306275-8B39-482E-8807-D07448F5215C}"/>
              </a:ext>
            </a:extLst>
          </p:cNvPr>
          <p:cNvPicPr>
            <a:picLocks noChangeAspect="1"/>
          </p:cNvPicPr>
          <p:nvPr/>
        </p:nvPicPr>
        <p:blipFill rotWithShape="1">
          <a:blip r:embed="rId2"/>
          <a:srcRect r="7963"/>
          <a:stretch/>
        </p:blipFill>
        <p:spPr>
          <a:xfrm>
            <a:off x="1165576" y="1866900"/>
            <a:ext cx="9850200" cy="3844089"/>
          </a:xfrm>
          <a:prstGeom prst="rect">
            <a:avLst/>
          </a:prstGeom>
        </p:spPr>
      </p:pic>
    </p:spTree>
    <p:extLst>
      <p:ext uri="{BB962C8B-B14F-4D97-AF65-F5344CB8AC3E}">
        <p14:creationId xmlns:p14="http://schemas.microsoft.com/office/powerpoint/2010/main" val="281583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66BFF-1F12-41E8-9D8F-0FF5BEE35C47}"/>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Resulting Data</a:t>
            </a:r>
          </a:p>
        </p:txBody>
      </p:sp>
      <p:pic>
        <p:nvPicPr>
          <p:cNvPr id="4" name="Picture 3" descr="Graphical user interface, application&#10;&#10;Description automatically generated">
            <a:extLst>
              <a:ext uri="{FF2B5EF4-FFF2-40B4-BE49-F238E27FC236}">
                <a16:creationId xmlns:a16="http://schemas.microsoft.com/office/drawing/2014/main" id="{4B903F77-CA0F-42DB-A743-9785AA80AC7C}"/>
              </a:ext>
            </a:extLst>
          </p:cNvPr>
          <p:cNvPicPr>
            <a:picLocks noChangeAspect="1"/>
          </p:cNvPicPr>
          <p:nvPr/>
        </p:nvPicPr>
        <p:blipFill>
          <a:blip r:embed="rId3"/>
          <a:stretch>
            <a:fillRect/>
          </a:stretch>
        </p:blipFill>
        <p:spPr>
          <a:xfrm>
            <a:off x="643338" y="946745"/>
            <a:ext cx="10912112" cy="2946271"/>
          </a:xfrm>
          <a:prstGeom prst="rect">
            <a:avLst/>
          </a:prstGeom>
        </p:spPr>
      </p:pic>
    </p:spTree>
    <p:extLst>
      <p:ext uri="{BB962C8B-B14F-4D97-AF65-F5344CB8AC3E}">
        <p14:creationId xmlns:p14="http://schemas.microsoft.com/office/powerpoint/2010/main" val="3438689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9B26-C2EC-4A84-8DCC-8AF5CCE9D4F8}"/>
              </a:ext>
            </a:extLst>
          </p:cNvPr>
          <p:cNvSpPr>
            <a:spLocks noGrp="1"/>
          </p:cNvSpPr>
          <p:nvPr>
            <p:ph type="title"/>
          </p:nvPr>
        </p:nvSpPr>
        <p:spPr>
          <a:xfrm>
            <a:off x="913795" y="247191"/>
            <a:ext cx="10508184" cy="786064"/>
          </a:xfrm>
        </p:spPr>
        <p:txBody>
          <a:bodyPr>
            <a:normAutofit/>
          </a:bodyPr>
          <a:lstStyle/>
          <a:p>
            <a:pPr algn="l"/>
            <a:r>
              <a:rPr lang="en-US" sz="2000" dirty="0"/>
              <a:t>                              SQFT_LIVING                GRADE                    SQFT_LOT</a:t>
            </a:r>
          </a:p>
        </p:txBody>
      </p:sp>
      <p:pic>
        <p:nvPicPr>
          <p:cNvPr id="6" name="Picture 5">
            <a:extLst>
              <a:ext uri="{FF2B5EF4-FFF2-40B4-BE49-F238E27FC236}">
                <a16:creationId xmlns:a16="http://schemas.microsoft.com/office/drawing/2014/main" id="{6942F116-40FB-4298-B0FB-99BE7923DF5D}"/>
              </a:ext>
            </a:extLst>
          </p:cNvPr>
          <p:cNvPicPr>
            <a:picLocks noChangeAspect="1"/>
          </p:cNvPicPr>
          <p:nvPr/>
        </p:nvPicPr>
        <p:blipFill>
          <a:blip r:embed="rId2"/>
          <a:stretch>
            <a:fillRect/>
          </a:stretch>
        </p:blipFill>
        <p:spPr>
          <a:xfrm>
            <a:off x="10242228" y="3337357"/>
            <a:ext cx="1375612" cy="786064"/>
          </a:xfrm>
          <a:prstGeom prst="rect">
            <a:avLst/>
          </a:prstGeom>
        </p:spPr>
      </p:pic>
      <p:pic>
        <p:nvPicPr>
          <p:cNvPr id="10" name="Picture 9" descr="Chart, scatter chart&#10;&#10;Description automatically generated">
            <a:extLst>
              <a:ext uri="{FF2B5EF4-FFF2-40B4-BE49-F238E27FC236}">
                <a16:creationId xmlns:a16="http://schemas.microsoft.com/office/drawing/2014/main" id="{53EBCBC2-9A50-4920-A549-F89733FEA7BA}"/>
              </a:ext>
            </a:extLst>
          </p:cNvPr>
          <p:cNvPicPr>
            <a:picLocks noChangeAspect="1"/>
          </p:cNvPicPr>
          <p:nvPr/>
        </p:nvPicPr>
        <p:blipFill>
          <a:blip r:embed="rId3"/>
          <a:stretch>
            <a:fillRect/>
          </a:stretch>
        </p:blipFill>
        <p:spPr>
          <a:xfrm>
            <a:off x="2576647" y="3066345"/>
            <a:ext cx="7038704" cy="1697420"/>
          </a:xfrm>
          <a:prstGeom prst="rect">
            <a:avLst/>
          </a:prstGeom>
        </p:spPr>
      </p:pic>
      <p:pic>
        <p:nvPicPr>
          <p:cNvPr id="13" name="Picture 12" descr="Chart, scatter chart&#10;&#10;Description automatically generated">
            <a:extLst>
              <a:ext uri="{FF2B5EF4-FFF2-40B4-BE49-F238E27FC236}">
                <a16:creationId xmlns:a16="http://schemas.microsoft.com/office/drawing/2014/main" id="{9F36F3BF-8690-4215-8C8A-D8E199DA348B}"/>
              </a:ext>
            </a:extLst>
          </p:cNvPr>
          <p:cNvPicPr>
            <a:picLocks noChangeAspect="1"/>
          </p:cNvPicPr>
          <p:nvPr/>
        </p:nvPicPr>
        <p:blipFill>
          <a:blip r:embed="rId4"/>
          <a:stretch>
            <a:fillRect/>
          </a:stretch>
        </p:blipFill>
        <p:spPr>
          <a:xfrm>
            <a:off x="2576647" y="4984987"/>
            <a:ext cx="7038704" cy="1697421"/>
          </a:xfrm>
          <a:prstGeom prst="rect">
            <a:avLst/>
          </a:prstGeom>
        </p:spPr>
      </p:pic>
      <p:sp>
        <p:nvSpPr>
          <p:cNvPr id="25" name="Title 1">
            <a:extLst>
              <a:ext uri="{FF2B5EF4-FFF2-40B4-BE49-F238E27FC236}">
                <a16:creationId xmlns:a16="http://schemas.microsoft.com/office/drawing/2014/main" id="{7D40E2D5-5181-4330-85A0-A74E011F2BDE}"/>
              </a:ext>
            </a:extLst>
          </p:cNvPr>
          <p:cNvSpPr txBox="1">
            <a:spLocks/>
          </p:cNvSpPr>
          <p:nvPr/>
        </p:nvSpPr>
        <p:spPr>
          <a:xfrm>
            <a:off x="574160" y="1134344"/>
            <a:ext cx="1764091" cy="547646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2000" dirty="0"/>
          </a:p>
        </p:txBody>
      </p:sp>
      <p:sp>
        <p:nvSpPr>
          <p:cNvPr id="29" name="Title 1">
            <a:extLst>
              <a:ext uri="{FF2B5EF4-FFF2-40B4-BE49-F238E27FC236}">
                <a16:creationId xmlns:a16="http://schemas.microsoft.com/office/drawing/2014/main" id="{4F73B266-8967-47F7-B71E-28E3A036A8ED}"/>
              </a:ext>
            </a:extLst>
          </p:cNvPr>
          <p:cNvSpPr txBox="1">
            <a:spLocks/>
          </p:cNvSpPr>
          <p:nvPr/>
        </p:nvSpPr>
        <p:spPr>
          <a:xfrm>
            <a:off x="574160" y="1134344"/>
            <a:ext cx="1764091" cy="548907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2000" dirty="0"/>
          </a:p>
        </p:txBody>
      </p:sp>
      <p:sp>
        <p:nvSpPr>
          <p:cNvPr id="15" name="TextBox 14">
            <a:extLst>
              <a:ext uri="{FF2B5EF4-FFF2-40B4-BE49-F238E27FC236}">
                <a16:creationId xmlns:a16="http://schemas.microsoft.com/office/drawing/2014/main" id="{D28BC6CC-FA22-492E-91A7-1BBD26826918}"/>
              </a:ext>
            </a:extLst>
          </p:cNvPr>
          <p:cNvSpPr txBox="1"/>
          <p:nvPr/>
        </p:nvSpPr>
        <p:spPr>
          <a:xfrm>
            <a:off x="361888" y="1240971"/>
            <a:ext cx="1306285" cy="4801314"/>
          </a:xfrm>
          <a:prstGeom prst="rect">
            <a:avLst/>
          </a:prstGeom>
          <a:noFill/>
        </p:spPr>
        <p:txBody>
          <a:bodyPr wrap="square" rtlCol="0">
            <a:spAutoFit/>
          </a:bodyPr>
          <a:lstStyle/>
          <a:p>
            <a:r>
              <a:rPr lang="en-US" dirty="0"/>
              <a:t>DBSCAN</a:t>
            </a:r>
          </a:p>
          <a:p>
            <a:endParaRPr lang="en-US" dirty="0"/>
          </a:p>
          <a:p>
            <a:endParaRPr lang="en-US" dirty="0"/>
          </a:p>
          <a:p>
            <a:endParaRPr lang="en-US" dirty="0"/>
          </a:p>
          <a:p>
            <a:endParaRPr lang="en-US" dirty="0"/>
          </a:p>
          <a:p>
            <a:endParaRPr lang="en-US" dirty="0"/>
          </a:p>
          <a:p>
            <a:endParaRPr lang="en-US" dirty="0"/>
          </a:p>
          <a:p>
            <a:r>
              <a:rPr lang="en-US" dirty="0"/>
              <a:t>Isolation Forest</a:t>
            </a:r>
          </a:p>
          <a:p>
            <a:endParaRPr lang="en-US" dirty="0"/>
          </a:p>
          <a:p>
            <a:endParaRPr lang="en-US" dirty="0"/>
          </a:p>
          <a:p>
            <a:endParaRPr lang="en-US" dirty="0"/>
          </a:p>
          <a:p>
            <a:endParaRPr lang="en-US" dirty="0"/>
          </a:p>
          <a:p>
            <a:endParaRPr lang="en-US" dirty="0"/>
          </a:p>
          <a:p>
            <a:r>
              <a:rPr lang="en-US" dirty="0"/>
              <a:t>Local Outlier Factor</a:t>
            </a:r>
          </a:p>
        </p:txBody>
      </p:sp>
      <p:sp>
        <p:nvSpPr>
          <p:cNvPr id="30" name="TextBox 29">
            <a:extLst>
              <a:ext uri="{FF2B5EF4-FFF2-40B4-BE49-F238E27FC236}">
                <a16:creationId xmlns:a16="http://schemas.microsoft.com/office/drawing/2014/main" id="{53C992E4-E5AB-491E-A9A8-C2F7DCDC4789}"/>
              </a:ext>
            </a:extLst>
          </p:cNvPr>
          <p:cNvSpPr txBox="1"/>
          <p:nvPr/>
        </p:nvSpPr>
        <p:spPr>
          <a:xfrm>
            <a:off x="1668173" y="1808597"/>
            <a:ext cx="827857" cy="369332"/>
          </a:xfrm>
          <a:prstGeom prst="rect">
            <a:avLst/>
          </a:prstGeom>
          <a:noFill/>
        </p:spPr>
        <p:txBody>
          <a:bodyPr wrap="square" rtlCol="0">
            <a:spAutoFit/>
          </a:bodyPr>
          <a:lstStyle/>
          <a:p>
            <a:r>
              <a:rPr lang="en-US" dirty="0"/>
              <a:t>PRICE</a:t>
            </a:r>
          </a:p>
        </p:txBody>
      </p:sp>
      <p:sp>
        <p:nvSpPr>
          <p:cNvPr id="31" name="TextBox 30">
            <a:extLst>
              <a:ext uri="{FF2B5EF4-FFF2-40B4-BE49-F238E27FC236}">
                <a16:creationId xmlns:a16="http://schemas.microsoft.com/office/drawing/2014/main" id="{78B78442-9247-40C4-AD05-C5D753D71751}"/>
              </a:ext>
            </a:extLst>
          </p:cNvPr>
          <p:cNvSpPr txBox="1"/>
          <p:nvPr/>
        </p:nvSpPr>
        <p:spPr>
          <a:xfrm>
            <a:off x="1668174" y="3730389"/>
            <a:ext cx="827856" cy="369332"/>
          </a:xfrm>
          <a:prstGeom prst="rect">
            <a:avLst/>
          </a:prstGeom>
          <a:noFill/>
        </p:spPr>
        <p:txBody>
          <a:bodyPr wrap="square" rtlCol="0">
            <a:spAutoFit/>
          </a:bodyPr>
          <a:lstStyle/>
          <a:p>
            <a:r>
              <a:rPr lang="en-US" dirty="0"/>
              <a:t>PRICE</a:t>
            </a:r>
          </a:p>
        </p:txBody>
      </p:sp>
      <p:sp>
        <p:nvSpPr>
          <p:cNvPr id="32" name="TextBox 31">
            <a:extLst>
              <a:ext uri="{FF2B5EF4-FFF2-40B4-BE49-F238E27FC236}">
                <a16:creationId xmlns:a16="http://schemas.microsoft.com/office/drawing/2014/main" id="{2BF6D326-0356-4BCA-8C39-6FE164E36432}"/>
              </a:ext>
            </a:extLst>
          </p:cNvPr>
          <p:cNvSpPr txBox="1"/>
          <p:nvPr/>
        </p:nvSpPr>
        <p:spPr>
          <a:xfrm>
            <a:off x="1668173" y="5649031"/>
            <a:ext cx="827855" cy="369332"/>
          </a:xfrm>
          <a:prstGeom prst="rect">
            <a:avLst/>
          </a:prstGeom>
          <a:noFill/>
        </p:spPr>
        <p:txBody>
          <a:bodyPr wrap="square" rtlCol="0">
            <a:spAutoFit/>
          </a:bodyPr>
          <a:lstStyle/>
          <a:p>
            <a:r>
              <a:rPr lang="en-US" dirty="0"/>
              <a:t>PRICE</a:t>
            </a:r>
          </a:p>
        </p:txBody>
      </p:sp>
      <p:pic>
        <p:nvPicPr>
          <p:cNvPr id="21" name="Picture 20" descr="Chart, scatter chart&#10;&#10;Description automatically generated">
            <a:extLst>
              <a:ext uri="{FF2B5EF4-FFF2-40B4-BE49-F238E27FC236}">
                <a16:creationId xmlns:a16="http://schemas.microsoft.com/office/drawing/2014/main" id="{5230B185-DB77-41A8-A48B-66CC3C75B909}"/>
              </a:ext>
            </a:extLst>
          </p:cNvPr>
          <p:cNvPicPr>
            <a:picLocks noChangeAspect="1"/>
          </p:cNvPicPr>
          <p:nvPr/>
        </p:nvPicPr>
        <p:blipFill>
          <a:blip r:embed="rId3"/>
          <a:stretch>
            <a:fillRect/>
          </a:stretch>
        </p:blipFill>
        <p:spPr>
          <a:xfrm>
            <a:off x="2550523" y="1141402"/>
            <a:ext cx="7064828" cy="1703721"/>
          </a:xfrm>
          <a:prstGeom prst="rect">
            <a:avLst/>
          </a:prstGeom>
        </p:spPr>
      </p:pic>
    </p:spTree>
    <p:extLst>
      <p:ext uri="{BB962C8B-B14F-4D97-AF65-F5344CB8AC3E}">
        <p14:creationId xmlns:p14="http://schemas.microsoft.com/office/powerpoint/2010/main" val="347381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8717-B283-4449-B410-D7226FDE8E64}"/>
              </a:ext>
            </a:extLst>
          </p:cNvPr>
          <p:cNvSpPr>
            <a:spLocks noGrp="1"/>
          </p:cNvSpPr>
          <p:nvPr>
            <p:ph type="title"/>
          </p:nvPr>
        </p:nvSpPr>
        <p:spPr>
          <a:xfrm>
            <a:off x="913795" y="609599"/>
            <a:ext cx="10353762" cy="1895475"/>
          </a:xfrm>
        </p:spPr>
        <p:txBody>
          <a:bodyPr>
            <a:normAutofit fontScale="90000"/>
          </a:bodyPr>
          <a:lstStyle/>
          <a:p>
            <a:r>
              <a:rPr lang="en-US" dirty="0"/>
              <a:t>Thank you</a:t>
            </a:r>
            <a:br>
              <a:rPr lang="en-US" dirty="0"/>
            </a:br>
            <a:br>
              <a:rPr lang="en-US" dirty="0"/>
            </a:br>
            <a:r>
              <a:rPr lang="en-US" sz="4900" dirty="0"/>
              <a:t>Q&amp;A</a:t>
            </a:r>
            <a:endParaRPr lang="en-US" dirty="0"/>
          </a:p>
        </p:txBody>
      </p:sp>
    </p:spTree>
    <p:extLst>
      <p:ext uri="{BB962C8B-B14F-4D97-AF65-F5344CB8AC3E}">
        <p14:creationId xmlns:p14="http://schemas.microsoft.com/office/powerpoint/2010/main" val="309274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8AAFE-23D9-4E7A-9873-4EFFFDCBD2F3}"/>
              </a:ext>
            </a:extLst>
          </p:cNvPr>
          <p:cNvSpPr>
            <a:spLocks noGrp="1"/>
          </p:cNvSpPr>
          <p:nvPr>
            <p:ph type="title"/>
          </p:nvPr>
        </p:nvSpPr>
        <p:spPr/>
        <p:txBody>
          <a:bodyPr/>
          <a:lstStyle/>
          <a:p>
            <a:r>
              <a:rPr lang="en-US" dirty="0"/>
              <a:t>What Is Outlier Detection</a:t>
            </a:r>
          </a:p>
        </p:txBody>
      </p:sp>
      <p:sp>
        <p:nvSpPr>
          <p:cNvPr id="3" name="Content Placeholder 2">
            <a:extLst>
              <a:ext uri="{FF2B5EF4-FFF2-40B4-BE49-F238E27FC236}">
                <a16:creationId xmlns:a16="http://schemas.microsoft.com/office/drawing/2014/main" id="{2AD886A2-9937-42C2-9EF8-1B337D5501FA}"/>
              </a:ext>
            </a:extLst>
          </p:cNvPr>
          <p:cNvSpPr>
            <a:spLocks noGrp="1"/>
          </p:cNvSpPr>
          <p:nvPr>
            <p:ph idx="1"/>
          </p:nvPr>
        </p:nvSpPr>
        <p:spPr/>
        <p:txBody>
          <a:bodyPr>
            <a:normAutofit lnSpcReduction="10000"/>
          </a:bodyPr>
          <a:lstStyle/>
          <a:p>
            <a:r>
              <a:rPr lang="en-US" dirty="0"/>
              <a:t>Outlier detection is the identification of rare items, events or observations which deviate significantly from the data</a:t>
            </a:r>
          </a:p>
          <a:p>
            <a:r>
              <a:rPr lang="en-US" dirty="0"/>
              <a:t>2 Stages:</a:t>
            </a:r>
          </a:p>
          <a:p>
            <a:pPr lvl="1"/>
            <a:r>
              <a:rPr lang="en-US" dirty="0"/>
              <a:t>Outlier Detection: The main data contains outliers</a:t>
            </a:r>
          </a:p>
          <a:p>
            <a:pPr lvl="1"/>
            <a:r>
              <a:rPr lang="en-US" dirty="0"/>
              <a:t>Novelty Detection: The main data contains no outliers but new data might</a:t>
            </a:r>
          </a:p>
          <a:p>
            <a:r>
              <a:rPr lang="en-US" dirty="0"/>
              <a:t>2 Methods</a:t>
            </a:r>
          </a:p>
          <a:p>
            <a:pPr lvl="1"/>
            <a:r>
              <a:rPr lang="en-US" dirty="0"/>
              <a:t>Univariate: Looking only at 1 variable</a:t>
            </a:r>
          </a:p>
          <a:p>
            <a:pPr lvl="1"/>
            <a:r>
              <a:rPr lang="en-US" dirty="0"/>
              <a:t>Multivariate: Looking at 2 or more variables</a:t>
            </a:r>
          </a:p>
        </p:txBody>
      </p:sp>
    </p:spTree>
    <p:extLst>
      <p:ext uri="{BB962C8B-B14F-4D97-AF65-F5344CB8AC3E}">
        <p14:creationId xmlns:p14="http://schemas.microsoft.com/office/powerpoint/2010/main" val="290806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C192-92C5-4795-9891-52F2CD69CC83}"/>
              </a:ext>
            </a:extLst>
          </p:cNvPr>
          <p:cNvSpPr>
            <a:spLocks noGrp="1"/>
          </p:cNvSpPr>
          <p:nvPr>
            <p:ph type="title"/>
          </p:nvPr>
        </p:nvSpPr>
        <p:spPr/>
        <p:txBody>
          <a:bodyPr/>
          <a:lstStyle/>
          <a:p>
            <a:r>
              <a:rPr lang="en-US" dirty="0"/>
              <a:t>Why Multi-Variate?</a:t>
            </a:r>
          </a:p>
        </p:txBody>
      </p:sp>
      <p:sp>
        <p:nvSpPr>
          <p:cNvPr id="3" name="Content Placeholder 2">
            <a:extLst>
              <a:ext uri="{FF2B5EF4-FFF2-40B4-BE49-F238E27FC236}">
                <a16:creationId xmlns:a16="http://schemas.microsoft.com/office/drawing/2014/main" id="{52585F06-9824-4E2C-B2A6-9A58556588B1}"/>
              </a:ext>
            </a:extLst>
          </p:cNvPr>
          <p:cNvSpPr>
            <a:spLocks noGrp="1"/>
          </p:cNvSpPr>
          <p:nvPr>
            <p:ph sz="half" idx="1"/>
          </p:nvPr>
        </p:nvSpPr>
        <p:spPr>
          <a:xfrm>
            <a:off x="924443" y="1871472"/>
            <a:ext cx="4856841" cy="3915086"/>
          </a:xfrm>
        </p:spPr>
        <p:txBody>
          <a:bodyPr/>
          <a:lstStyle/>
          <a:p>
            <a:r>
              <a:rPr lang="en-US" dirty="0"/>
              <a:t>Univariate: having one variable in the distribution</a:t>
            </a:r>
          </a:p>
          <a:p>
            <a:pPr lvl="1"/>
            <a:r>
              <a:rPr lang="en-US" dirty="0"/>
              <a:t>Normally used with STD elimination</a:t>
            </a:r>
          </a:p>
          <a:p>
            <a:r>
              <a:rPr lang="en-US" dirty="0"/>
              <a:t>Multivariate: Having two or more variables in the distribution</a:t>
            </a:r>
          </a:p>
          <a:p>
            <a:pPr lvl="1"/>
            <a:r>
              <a:rPr lang="en-US" dirty="0"/>
              <a:t>Becomes difficult in high dimensional space</a:t>
            </a:r>
          </a:p>
          <a:p>
            <a:pPr lvl="1"/>
            <a:r>
              <a:rPr lang="en-US" dirty="0"/>
              <a:t>Benefit of </a:t>
            </a:r>
            <a:r>
              <a:rPr lang="en-US" dirty="0" err="1"/>
              <a:t>Sklearn</a:t>
            </a:r>
            <a:r>
              <a:rPr lang="en-US" dirty="0"/>
              <a:t> Python package</a:t>
            </a:r>
          </a:p>
          <a:p>
            <a:endParaRPr lang="en-US" dirty="0"/>
          </a:p>
        </p:txBody>
      </p:sp>
      <p:pic>
        <p:nvPicPr>
          <p:cNvPr id="6" name="Picture 5" descr="Chart, line chart&#10;&#10;Description automatically generated">
            <a:extLst>
              <a:ext uri="{FF2B5EF4-FFF2-40B4-BE49-F238E27FC236}">
                <a16:creationId xmlns:a16="http://schemas.microsoft.com/office/drawing/2014/main" id="{794542C4-C59D-4EA7-8B90-EBA1AA4FDEB9}"/>
              </a:ext>
            </a:extLst>
          </p:cNvPr>
          <p:cNvPicPr>
            <a:picLocks noChangeAspect="1"/>
          </p:cNvPicPr>
          <p:nvPr/>
        </p:nvPicPr>
        <p:blipFill>
          <a:blip r:embed="rId2"/>
          <a:stretch>
            <a:fillRect/>
          </a:stretch>
        </p:blipFill>
        <p:spPr>
          <a:xfrm>
            <a:off x="6034272" y="1871472"/>
            <a:ext cx="5233285" cy="4120064"/>
          </a:xfrm>
          <a:prstGeom prst="rect">
            <a:avLst/>
          </a:prstGeom>
        </p:spPr>
      </p:pic>
    </p:spTree>
    <p:extLst>
      <p:ext uri="{BB962C8B-B14F-4D97-AF65-F5344CB8AC3E}">
        <p14:creationId xmlns:p14="http://schemas.microsoft.com/office/powerpoint/2010/main" val="403510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962754-EC12-47B2-9B73-77669B8012CC}"/>
              </a:ext>
            </a:extLst>
          </p:cNvPr>
          <p:cNvSpPr/>
          <p:nvPr/>
        </p:nvSpPr>
        <p:spPr>
          <a:xfrm>
            <a:off x="3301482" y="60649"/>
            <a:ext cx="5589036" cy="67367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descr="A picture containing shoji&#10;&#10;Description automatically generated">
            <a:extLst>
              <a:ext uri="{FF2B5EF4-FFF2-40B4-BE49-F238E27FC236}">
                <a16:creationId xmlns:a16="http://schemas.microsoft.com/office/drawing/2014/main" id="{C9AAF33F-E0CD-4F9B-BFE4-6A74AFC9C66C}"/>
              </a:ext>
            </a:extLst>
          </p:cNvPr>
          <p:cNvPicPr>
            <a:picLocks noChangeAspect="1"/>
          </p:cNvPicPr>
          <p:nvPr/>
        </p:nvPicPr>
        <p:blipFill>
          <a:blip r:embed="rId2"/>
          <a:stretch>
            <a:fillRect/>
          </a:stretch>
        </p:blipFill>
        <p:spPr>
          <a:xfrm>
            <a:off x="3512103" y="206022"/>
            <a:ext cx="5167794" cy="6567253"/>
          </a:xfrm>
          <a:prstGeom prst="rect">
            <a:avLst/>
          </a:prstGeom>
        </p:spPr>
      </p:pic>
    </p:spTree>
    <p:extLst>
      <p:ext uri="{BB962C8B-B14F-4D97-AF65-F5344CB8AC3E}">
        <p14:creationId xmlns:p14="http://schemas.microsoft.com/office/powerpoint/2010/main" val="37226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A2900-EBA5-4C08-8561-7F924BB83AD5}"/>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2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Density Based Spatial Clustering of Applications with Noise</a:t>
            </a:r>
          </a:p>
        </p:txBody>
      </p:sp>
      <p:sp>
        <p:nvSpPr>
          <p:cNvPr id="3" name="Content Placeholder 2">
            <a:extLst>
              <a:ext uri="{FF2B5EF4-FFF2-40B4-BE49-F238E27FC236}">
                <a16:creationId xmlns:a16="http://schemas.microsoft.com/office/drawing/2014/main" id="{A05F9829-970F-4B17-AE93-A5D8694A2F1A}"/>
              </a:ext>
            </a:extLst>
          </p:cNvPr>
          <p:cNvSpPr>
            <a:spLocks noGrp="1"/>
          </p:cNvSpPr>
          <p:nvPr>
            <p:ph sz="half" idx="1"/>
          </p:nvPr>
        </p:nvSpPr>
        <p:spPr>
          <a:xfrm>
            <a:off x="913796" y="2247153"/>
            <a:ext cx="3358084" cy="3544046"/>
          </a:xfrm>
        </p:spPr>
        <p:txBody>
          <a:bodyPr vert="horz" lIns="91440" tIns="45720" rIns="91440" bIns="45720" rtlCol="0" anchor="t">
            <a:normAutofit lnSpcReduction="10000"/>
          </a:bodyPr>
          <a:lstStyle/>
          <a:p>
            <a:pPr>
              <a:lnSpc>
                <a:spcPct val="90000"/>
              </a:lnSpc>
            </a:pPr>
            <a:r>
              <a:rPr lang="en-US" sz="2000" dirty="0"/>
              <a:t>Core Samples of high density </a:t>
            </a:r>
          </a:p>
          <a:p>
            <a:pPr>
              <a:lnSpc>
                <a:spcPct val="90000"/>
              </a:lnSpc>
            </a:pPr>
            <a:r>
              <a:rPr lang="en-US" sz="2000" dirty="0"/>
              <a:t>Creates clusters from Core Samples</a:t>
            </a:r>
          </a:p>
          <a:p>
            <a:pPr>
              <a:lnSpc>
                <a:spcPct val="90000"/>
              </a:lnSpc>
            </a:pPr>
            <a:r>
              <a:rPr lang="en-US" sz="2000" dirty="0"/>
              <a:t>2 main parameters:</a:t>
            </a:r>
          </a:p>
          <a:p>
            <a:pPr lvl="1">
              <a:lnSpc>
                <a:spcPct val="90000"/>
              </a:lnSpc>
            </a:pPr>
            <a:r>
              <a:rPr lang="en-US" sz="2000" dirty="0" err="1"/>
              <a:t>Min_samples</a:t>
            </a:r>
            <a:r>
              <a:rPr lang="en-US" sz="2000" dirty="0"/>
              <a:t>: </a:t>
            </a:r>
            <a:r>
              <a:rPr lang="en-US" sz="2000" i="1" dirty="0"/>
              <a:t>n </a:t>
            </a:r>
            <a:r>
              <a:rPr lang="en-US" sz="2000" dirty="0"/>
              <a:t>samples needed to create Core Samples</a:t>
            </a:r>
          </a:p>
          <a:p>
            <a:pPr lvl="1">
              <a:lnSpc>
                <a:spcPct val="90000"/>
              </a:lnSpc>
            </a:pPr>
            <a:r>
              <a:rPr lang="en-US" sz="2000" dirty="0"/>
              <a:t>Eps: Distance</a:t>
            </a:r>
          </a:p>
          <a:p>
            <a:pPr lvl="1">
              <a:lnSpc>
                <a:spcPct val="90000"/>
              </a:lnSpc>
            </a:pPr>
            <a:r>
              <a:rPr lang="en-US" sz="2000" dirty="0"/>
              <a:t>Metric: How distance is measured</a:t>
            </a:r>
          </a:p>
          <a:p>
            <a:pPr>
              <a:lnSpc>
                <a:spcPct val="90000"/>
              </a:lnSpc>
            </a:pPr>
            <a:endParaRPr lang="en-US" sz="1800" dirty="0"/>
          </a:p>
        </p:txBody>
      </p:sp>
      <p:pic>
        <p:nvPicPr>
          <p:cNvPr id="6" name="Picture 5" descr="Chart, scatter chart&#10;&#10;Description automatically generated">
            <a:extLst>
              <a:ext uri="{FF2B5EF4-FFF2-40B4-BE49-F238E27FC236}">
                <a16:creationId xmlns:a16="http://schemas.microsoft.com/office/drawing/2014/main" id="{1AC20F17-5E6E-4F4E-9998-FC442F309EFA}"/>
              </a:ext>
            </a:extLst>
          </p:cNvPr>
          <p:cNvPicPr>
            <a:picLocks noChangeAspect="1"/>
          </p:cNvPicPr>
          <p:nvPr/>
        </p:nvPicPr>
        <p:blipFill>
          <a:blip r:embed="rId3"/>
          <a:stretch>
            <a:fillRect/>
          </a:stretch>
        </p:blipFill>
        <p:spPr>
          <a:xfrm>
            <a:off x="4915348" y="729888"/>
            <a:ext cx="6633184" cy="4974888"/>
          </a:xfrm>
          <a:prstGeom prst="rect">
            <a:avLst/>
          </a:prstGeom>
        </p:spPr>
      </p:pic>
    </p:spTree>
    <p:extLst>
      <p:ext uri="{BB962C8B-B14F-4D97-AF65-F5344CB8AC3E}">
        <p14:creationId xmlns:p14="http://schemas.microsoft.com/office/powerpoint/2010/main" val="7820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2900-EBA5-4C08-8561-7F924BB83AD5}"/>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2600" dirty="0"/>
              <a:t>DBSCAN</a:t>
            </a:r>
            <a:endParaRPr lang="en-US" sz="2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3" name="Content Placeholder 2">
            <a:extLst>
              <a:ext uri="{FF2B5EF4-FFF2-40B4-BE49-F238E27FC236}">
                <a16:creationId xmlns:a16="http://schemas.microsoft.com/office/drawing/2014/main" id="{A05F9829-970F-4B17-AE93-A5D8694A2F1A}"/>
              </a:ext>
            </a:extLst>
          </p:cNvPr>
          <p:cNvSpPr>
            <a:spLocks noGrp="1"/>
          </p:cNvSpPr>
          <p:nvPr>
            <p:ph sz="half" idx="1"/>
          </p:nvPr>
        </p:nvSpPr>
        <p:spPr>
          <a:xfrm>
            <a:off x="913796" y="2247153"/>
            <a:ext cx="3358084" cy="3544046"/>
          </a:xfrm>
        </p:spPr>
        <p:txBody>
          <a:bodyPr vert="horz" lIns="91440" tIns="45720" rIns="91440" bIns="45720" rtlCol="0" anchor="t">
            <a:normAutofit lnSpcReduction="10000"/>
          </a:bodyPr>
          <a:lstStyle/>
          <a:p>
            <a:pPr>
              <a:lnSpc>
                <a:spcPct val="90000"/>
              </a:lnSpc>
            </a:pPr>
            <a:r>
              <a:rPr lang="en-US" sz="2000" dirty="0"/>
              <a:t>Core Samples of high density </a:t>
            </a:r>
          </a:p>
          <a:p>
            <a:pPr>
              <a:lnSpc>
                <a:spcPct val="90000"/>
              </a:lnSpc>
            </a:pPr>
            <a:r>
              <a:rPr lang="en-US" sz="2000" dirty="0"/>
              <a:t>Creates clusters from Core Samples</a:t>
            </a:r>
          </a:p>
          <a:p>
            <a:pPr>
              <a:lnSpc>
                <a:spcPct val="90000"/>
              </a:lnSpc>
            </a:pPr>
            <a:r>
              <a:rPr lang="en-US" sz="2000" dirty="0"/>
              <a:t>3 main parameters:</a:t>
            </a:r>
          </a:p>
          <a:p>
            <a:pPr lvl="1">
              <a:lnSpc>
                <a:spcPct val="90000"/>
              </a:lnSpc>
            </a:pPr>
            <a:r>
              <a:rPr lang="en-US" sz="2000" dirty="0" err="1"/>
              <a:t>Min_samples</a:t>
            </a:r>
            <a:r>
              <a:rPr lang="en-US" sz="2000" dirty="0"/>
              <a:t>: </a:t>
            </a:r>
            <a:r>
              <a:rPr lang="en-US" sz="2000" i="1" dirty="0"/>
              <a:t>n </a:t>
            </a:r>
            <a:r>
              <a:rPr lang="en-US" sz="2000" dirty="0"/>
              <a:t>samples needed to create Core Samples</a:t>
            </a:r>
          </a:p>
          <a:p>
            <a:pPr lvl="1">
              <a:lnSpc>
                <a:spcPct val="90000"/>
              </a:lnSpc>
            </a:pPr>
            <a:r>
              <a:rPr lang="en-US" sz="2000" dirty="0"/>
              <a:t>Eps: Distance</a:t>
            </a:r>
          </a:p>
          <a:p>
            <a:pPr lvl="1">
              <a:lnSpc>
                <a:spcPct val="90000"/>
              </a:lnSpc>
            </a:pPr>
            <a:r>
              <a:rPr lang="en-US" sz="2000" dirty="0"/>
              <a:t>Metric: How distance is measured</a:t>
            </a:r>
          </a:p>
          <a:p>
            <a:pPr>
              <a:lnSpc>
                <a:spcPct val="90000"/>
              </a:lnSpc>
            </a:pPr>
            <a:endParaRPr lang="en-US" sz="1800" dirty="0"/>
          </a:p>
        </p:txBody>
      </p:sp>
      <p:pic>
        <p:nvPicPr>
          <p:cNvPr id="6" name="Picture 5" descr="Chart, scatter chart&#10;&#10;Description automatically generated">
            <a:extLst>
              <a:ext uri="{FF2B5EF4-FFF2-40B4-BE49-F238E27FC236}">
                <a16:creationId xmlns:a16="http://schemas.microsoft.com/office/drawing/2014/main" id="{1AC20F17-5E6E-4F4E-9998-FC442F309EFA}"/>
              </a:ext>
            </a:extLst>
          </p:cNvPr>
          <p:cNvPicPr>
            <a:picLocks noChangeAspect="1"/>
          </p:cNvPicPr>
          <p:nvPr/>
        </p:nvPicPr>
        <p:blipFill>
          <a:blip r:embed="rId2"/>
          <a:stretch>
            <a:fillRect/>
          </a:stretch>
        </p:blipFill>
        <p:spPr>
          <a:xfrm>
            <a:off x="4915348" y="729888"/>
            <a:ext cx="6633184" cy="4974888"/>
          </a:xfrm>
          <a:prstGeom prst="rect">
            <a:avLst/>
          </a:prstGeom>
        </p:spPr>
      </p:pic>
    </p:spTree>
    <p:extLst>
      <p:ext uri="{BB962C8B-B14F-4D97-AF65-F5344CB8AC3E}">
        <p14:creationId xmlns:p14="http://schemas.microsoft.com/office/powerpoint/2010/main" val="37247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A2900-EBA5-4C08-8561-7F924BB83AD5}"/>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Isolation Forest</a:t>
            </a:r>
          </a:p>
        </p:txBody>
      </p:sp>
      <p:pic>
        <p:nvPicPr>
          <p:cNvPr id="7" name="Content Placeholder 4" descr="Chart&#10;&#10;Description automatically generated">
            <a:extLst>
              <a:ext uri="{FF2B5EF4-FFF2-40B4-BE49-F238E27FC236}">
                <a16:creationId xmlns:a16="http://schemas.microsoft.com/office/drawing/2014/main" id="{A6AF167F-EBBB-4AEC-BC84-6D28FB692153}"/>
              </a:ext>
            </a:extLst>
          </p:cNvPr>
          <p:cNvPicPr>
            <a:picLocks noChangeAspect="1"/>
          </p:cNvPicPr>
          <p:nvPr/>
        </p:nvPicPr>
        <p:blipFill>
          <a:blip r:embed="rId3"/>
          <a:stretch>
            <a:fillRect/>
          </a:stretch>
        </p:blipFill>
        <p:spPr>
          <a:xfrm>
            <a:off x="4915348" y="729889"/>
            <a:ext cx="6633184" cy="4974887"/>
          </a:xfrm>
          <a:prstGeom prst="rect">
            <a:avLst/>
          </a:prstGeom>
        </p:spPr>
      </p:pic>
      <p:sp>
        <p:nvSpPr>
          <p:cNvPr id="3" name="Content Placeholder 2">
            <a:extLst>
              <a:ext uri="{FF2B5EF4-FFF2-40B4-BE49-F238E27FC236}">
                <a16:creationId xmlns:a16="http://schemas.microsoft.com/office/drawing/2014/main" id="{A05F9829-970F-4B17-AE93-A5D8694A2F1A}"/>
              </a:ext>
            </a:extLst>
          </p:cNvPr>
          <p:cNvSpPr>
            <a:spLocks noGrp="1"/>
          </p:cNvSpPr>
          <p:nvPr>
            <p:ph sz="half" idx="1"/>
          </p:nvPr>
        </p:nvSpPr>
        <p:spPr>
          <a:xfrm>
            <a:off x="913796" y="1748589"/>
            <a:ext cx="3358084" cy="4042610"/>
          </a:xfrm>
        </p:spPr>
        <p:txBody>
          <a:bodyPr vert="horz" lIns="91440" tIns="45720" rIns="91440" bIns="45720" rtlCol="0" anchor="t">
            <a:noAutofit/>
          </a:bodyPr>
          <a:lstStyle/>
          <a:p>
            <a:pPr>
              <a:lnSpc>
                <a:spcPct val="90000"/>
              </a:lnSpc>
            </a:pPr>
            <a:r>
              <a:rPr lang="en-US" sz="2000" dirty="0"/>
              <a:t>Creates partitions between min and max values</a:t>
            </a:r>
          </a:p>
          <a:p>
            <a:pPr>
              <a:lnSpc>
                <a:spcPct val="90000"/>
              </a:lnSpc>
            </a:pPr>
            <a:r>
              <a:rPr lang="en-US" sz="2000" dirty="0"/>
              <a:t>Can be represented in a ‘tree’ structure</a:t>
            </a:r>
          </a:p>
          <a:p>
            <a:pPr>
              <a:lnSpc>
                <a:spcPct val="90000"/>
              </a:lnSpc>
            </a:pPr>
            <a:r>
              <a:rPr lang="en-US" sz="2000" dirty="0"/>
              <a:t>1 main parameter:</a:t>
            </a:r>
          </a:p>
          <a:p>
            <a:pPr lvl="1">
              <a:lnSpc>
                <a:spcPct val="90000"/>
              </a:lnSpc>
            </a:pPr>
            <a:r>
              <a:rPr lang="en-US" sz="2000" dirty="0"/>
              <a:t>Contamination:  The ‘percent’ of contamination within the data</a:t>
            </a:r>
          </a:p>
          <a:p>
            <a:pPr lvl="1">
              <a:lnSpc>
                <a:spcPct val="90000"/>
              </a:lnSpc>
            </a:pPr>
            <a:r>
              <a:rPr lang="en-US" sz="2000" dirty="0"/>
              <a:t>This will also remove </a:t>
            </a:r>
            <a:r>
              <a:rPr lang="en-US" sz="2000" i="1" dirty="0"/>
              <a:t>x </a:t>
            </a:r>
            <a:r>
              <a:rPr lang="en-US" sz="2000" dirty="0"/>
              <a:t>percent of rows</a:t>
            </a:r>
          </a:p>
        </p:txBody>
      </p:sp>
    </p:spTree>
    <p:extLst>
      <p:ext uri="{BB962C8B-B14F-4D97-AF65-F5344CB8AC3E}">
        <p14:creationId xmlns:p14="http://schemas.microsoft.com/office/powerpoint/2010/main" val="153923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A2900-EBA5-4C08-8561-7F924BB83AD5}"/>
              </a:ext>
            </a:extLst>
          </p:cNvPr>
          <p:cNvSpPr>
            <a:spLocks noGrp="1"/>
          </p:cNvSpPr>
          <p:nvPr>
            <p:ph type="title"/>
          </p:nvPr>
        </p:nvSpPr>
        <p:spPr>
          <a:xfrm>
            <a:off x="913796" y="206350"/>
            <a:ext cx="3382638" cy="1370605"/>
          </a:xfrm>
        </p:spPr>
        <p:txBody>
          <a:bodyPr vert="horz" lIns="91440" tIns="45720" rIns="91440" bIns="45720" rtlCol="0" anchor="ctr">
            <a:normAutofit/>
          </a:bodyPr>
          <a:lstStyle/>
          <a:p>
            <a:pPr algn="l"/>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Local Outlier Factor</a:t>
            </a:r>
          </a:p>
        </p:txBody>
      </p:sp>
      <p:sp>
        <p:nvSpPr>
          <p:cNvPr id="3" name="Content Placeholder 2">
            <a:extLst>
              <a:ext uri="{FF2B5EF4-FFF2-40B4-BE49-F238E27FC236}">
                <a16:creationId xmlns:a16="http://schemas.microsoft.com/office/drawing/2014/main" id="{A05F9829-970F-4B17-AE93-A5D8694A2F1A}"/>
              </a:ext>
            </a:extLst>
          </p:cNvPr>
          <p:cNvSpPr>
            <a:spLocks noGrp="1"/>
          </p:cNvSpPr>
          <p:nvPr>
            <p:ph sz="half" idx="1"/>
          </p:nvPr>
        </p:nvSpPr>
        <p:spPr>
          <a:xfrm>
            <a:off x="913796" y="1299411"/>
            <a:ext cx="3358084" cy="4684294"/>
          </a:xfrm>
        </p:spPr>
        <p:txBody>
          <a:bodyPr vert="horz" lIns="91440" tIns="45720" rIns="91440" bIns="45720" rtlCol="0" anchor="t">
            <a:normAutofit/>
          </a:bodyPr>
          <a:lstStyle/>
          <a:p>
            <a:r>
              <a:rPr lang="en-US" sz="2000" dirty="0"/>
              <a:t>Focuses on Anomaly Score more than classification</a:t>
            </a:r>
          </a:p>
          <a:p>
            <a:r>
              <a:rPr lang="en-US" sz="2000" dirty="0"/>
              <a:t>Based on contamination parameter, will create a threshold</a:t>
            </a:r>
          </a:p>
          <a:p>
            <a:r>
              <a:rPr lang="en-US" sz="2000" dirty="0"/>
              <a:t>3 main parameters;</a:t>
            </a:r>
          </a:p>
          <a:p>
            <a:pPr lvl="1"/>
            <a:r>
              <a:rPr lang="en-US" sz="1800" dirty="0" err="1"/>
              <a:t>N_neighbors</a:t>
            </a:r>
            <a:r>
              <a:rPr lang="en-US" sz="1800" dirty="0"/>
              <a:t>: number of points for a dense cluster</a:t>
            </a:r>
          </a:p>
          <a:p>
            <a:pPr lvl="1"/>
            <a:r>
              <a:rPr lang="en-US" sz="1800" dirty="0"/>
              <a:t>Metric: how distance is measured</a:t>
            </a:r>
          </a:p>
          <a:p>
            <a:pPr lvl="1"/>
            <a:r>
              <a:rPr lang="en-US" sz="1800" dirty="0"/>
              <a:t>Contamination: Percent contaminated</a:t>
            </a:r>
          </a:p>
        </p:txBody>
      </p:sp>
      <p:pic>
        <p:nvPicPr>
          <p:cNvPr id="5" name="Picture 4" descr="A picture containing scatter chart&#10;&#10;Description automatically generated">
            <a:extLst>
              <a:ext uri="{FF2B5EF4-FFF2-40B4-BE49-F238E27FC236}">
                <a16:creationId xmlns:a16="http://schemas.microsoft.com/office/drawing/2014/main" id="{A1AD52A9-B28E-4DD7-989F-ADFF1847D471}"/>
              </a:ext>
            </a:extLst>
          </p:cNvPr>
          <p:cNvPicPr>
            <a:picLocks noChangeAspect="1"/>
          </p:cNvPicPr>
          <p:nvPr/>
        </p:nvPicPr>
        <p:blipFill>
          <a:blip r:embed="rId3"/>
          <a:stretch>
            <a:fillRect/>
          </a:stretch>
        </p:blipFill>
        <p:spPr>
          <a:xfrm>
            <a:off x="4639248" y="663557"/>
            <a:ext cx="6909284" cy="5320148"/>
          </a:xfrm>
          <a:prstGeom prst="rect">
            <a:avLst/>
          </a:prstGeom>
        </p:spPr>
      </p:pic>
    </p:spTree>
    <p:extLst>
      <p:ext uri="{BB962C8B-B14F-4D97-AF65-F5344CB8AC3E}">
        <p14:creationId xmlns:p14="http://schemas.microsoft.com/office/powerpoint/2010/main" val="769137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5A099-FAB1-4ED5-A544-1967A612ADAE}"/>
              </a:ext>
            </a:extLst>
          </p:cNvPr>
          <p:cNvSpPr>
            <a:spLocks noGrp="1"/>
          </p:cNvSpPr>
          <p:nvPr>
            <p:ph type="title"/>
          </p:nvPr>
        </p:nvSpPr>
        <p:spPr>
          <a:xfrm>
            <a:off x="1370693" y="5274201"/>
            <a:ext cx="9440034" cy="853251"/>
          </a:xfrm>
        </p:spPr>
        <p:txBody>
          <a:bodyPr vert="horz" lIns="91440" tIns="45720" rIns="91440" bIns="45720" rtlCol="0" anchor="b">
            <a:normAutofit/>
          </a:bodyPr>
          <a:lstStyle/>
          <a:p>
            <a:r>
              <a:rPr lang="en-US" sz="3600" dirty="0"/>
              <a:t>Base RMSE: $220,000</a:t>
            </a:r>
          </a:p>
        </p:txBody>
      </p:sp>
      <p:pic>
        <p:nvPicPr>
          <p:cNvPr id="4" name="Picture 3" descr="Chart&#10;&#10;Description automatically generated">
            <a:extLst>
              <a:ext uri="{FF2B5EF4-FFF2-40B4-BE49-F238E27FC236}">
                <a16:creationId xmlns:a16="http://schemas.microsoft.com/office/drawing/2014/main" id="{291DB090-851D-45B6-8853-B472CDEC6CAD}"/>
              </a:ext>
            </a:extLst>
          </p:cNvPr>
          <p:cNvPicPr>
            <a:picLocks noChangeAspect="1"/>
          </p:cNvPicPr>
          <p:nvPr/>
        </p:nvPicPr>
        <p:blipFill>
          <a:blip r:embed="rId4"/>
          <a:stretch>
            <a:fillRect/>
          </a:stretch>
        </p:blipFill>
        <p:spPr>
          <a:xfrm>
            <a:off x="634654" y="1909119"/>
            <a:ext cx="10912112" cy="2837148"/>
          </a:xfrm>
          <a:prstGeom prst="rect">
            <a:avLst/>
          </a:prstGeom>
        </p:spPr>
      </p:pic>
      <p:sp>
        <p:nvSpPr>
          <p:cNvPr id="8" name="Title 1">
            <a:extLst>
              <a:ext uri="{FF2B5EF4-FFF2-40B4-BE49-F238E27FC236}">
                <a16:creationId xmlns:a16="http://schemas.microsoft.com/office/drawing/2014/main" id="{5CDC484D-A9BB-4CB5-BB45-5B3F353AA7FE}"/>
              </a:ext>
            </a:extLst>
          </p:cNvPr>
          <p:cNvSpPr txBox="1">
            <a:spLocks/>
          </p:cNvSpPr>
          <p:nvPr/>
        </p:nvSpPr>
        <p:spPr>
          <a:xfrm>
            <a:off x="1370693" y="527934"/>
            <a:ext cx="9440034" cy="853251"/>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Application</a:t>
            </a:r>
          </a:p>
        </p:txBody>
      </p:sp>
    </p:spTree>
    <p:extLst>
      <p:ext uri="{BB962C8B-B14F-4D97-AF65-F5344CB8AC3E}">
        <p14:creationId xmlns:p14="http://schemas.microsoft.com/office/powerpoint/2010/main" val="1440038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{68247586-FEDF-48D9-B498-C13BC63543A9}tf55705232_win32</Template>
  <TotalTime>1655</TotalTime>
  <Words>459</Words>
  <Application>Microsoft Office PowerPoint</Application>
  <PresentationFormat>Widescreen</PresentationFormat>
  <Paragraphs>81</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Goudy Old Style</vt:lpstr>
      <vt:lpstr>Slack-Lato</vt:lpstr>
      <vt:lpstr>Wingdings 2</vt:lpstr>
      <vt:lpstr>SlateVTI</vt:lpstr>
      <vt:lpstr>Outlier Detection</vt:lpstr>
      <vt:lpstr>What Is Outlier Detection</vt:lpstr>
      <vt:lpstr>Why Multi-Variate?</vt:lpstr>
      <vt:lpstr>PowerPoint Presentation</vt:lpstr>
      <vt:lpstr>Density Based Spatial Clustering of Applications with Noise</vt:lpstr>
      <vt:lpstr>DBSCAN</vt:lpstr>
      <vt:lpstr>Isolation Forest</vt:lpstr>
      <vt:lpstr>Local Outlier Factor</vt:lpstr>
      <vt:lpstr>Base RMSE: $220,000</vt:lpstr>
      <vt:lpstr>DBSCAN eps =  9 | min_samples = 6</vt:lpstr>
      <vt:lpstr>Resulting Data</vt:lpstr>
      <vt:lpstr>Isolation Forest contamination = .15 Decrease of $70,000</vt:lpstr>
      <vt:lpstr>Resulting Data</vt:lpstr>
      <vt:lpstr>Local Outlier Factor n_neighbors = 2 | metric = ‘Euclidean’ | contamination = ‘Auto’</vt:lpstr>
      <vt:lpstr>Resulting Data</vt:lpstr>
      <vt:lpstr>                              SQFT_LIVING                GRADE                    SQFT_LOT</vt:lpstr>
      <vt:lpstr>Thank you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Outlier Detection</dc:title>
  <dc:creator>Fuqua, Ben</dc:creator>
  <cp:lastModifiedBy>Fuqua, Ben</cp:lastModifiedBy>
  <cp:revision>5</cp:revision>
  <dcterms:created xsi:type="dcterms:W3CDTF">2022-03-24T18:29:38Z</dcterms:created>
  <dcterms:modified xsi:type="dcterms:W3CDTF">2022-03-27T18:01:57Z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