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79" r:id="rId5"/>
    <p:sldId id="280" r:id="rId6"/>
    <p:sldId id="282" r:id="rId7"/>
    <p:sldId id="281" r:id="rId8"/>
    <p:sldId id="283" r:id="rId9"/>
    <p:sldId id="285" r:id="rId10"/>
    <p:sldId id="284" r:id="rId11"/>
    <p:sldId id="298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19" autoAdjust="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Outlier Detection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Key Terms</a:t>
            </a:r>
          </a:p>
          <a:p>
            <a:pPr marL="36900" lvl="0" indent="0">
              <a:buNone/>
            </a:pPr>
            <a:r>
              <a:rPr lang="en-US" sz="2400" dirty="0"/>
              <a:t>Why Multi-Variate?</a:t>
            </a:r>
          </a:p>
          <a:p>
            <a:pPr marL="36900" lvl="0" indent="0">
              <a:buNone/>
            </a:pPr>
            <a:r>
              <a:rPr lang="en-US" sz="2400" dirty="0"/>
              <a:t>DBSCAN</a:t>
            </a:r>
          </a:p>
          <a:p>
            <a:pPr marL="36900" lvl="0" indent="0">
              <a:buNone/>
            </a:pPr>
            <a:r>
              <a:rPr lang="en-US" sz="2400" dirty="0"/>
              <a:t>Isolation Forest</a:t>
            </a:r>
          </a:p>
          <a:p>
            <a:pPr marL="36900" lvl="0" indent="0">
              <a:buNone/>
            </a:pPr>
            <a:r>
              <a:rPr lang="en-US" sz="2400" dirty="0"/>
              <a:t>Local Outlier Factor</a:t>
            </a:r>
          </a:p>
          <a:p>
            <a:pPr marL="36900" lvl="0" indent="0">
              <a:buNone/>
            </a:pPr>
            <a:r>
              <a:rPr lang="en-US" sz="2400" dirty="0"/>
              <a:t>Application</a:t>
            </a:r>
          </a:p>
          <a:p>
            <a:pPr marL="36900" lvl="0" indent="0">
              <a:buNone/>
            </a:pPr>
            <a:r>
              <a:rPr lang="en-US" sz="2400" dirty="0"/>
              <a:t>Q&amp;A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A2900-EBA5-4C08-8561-7F924BB8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06350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Local Outlier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9829-970F-4B17-AE93-A5D8694A2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1299411"/>
            <a:ext cx="3358084" cy="46842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Focuses on Anomaly Score more than classification</a:t>
            </a:r>
          </a:p>
          <a:p>
            <a:r>
              <a:rPr lang="en-US" sz="2000" dirty="0"/>
              <a:t>Based on contamination parameter, will create a threshold</a:t>
            </a:r>
          </a:p>
          <a:p>
            <a:r>
              <a:rPr lang="en-US" sz="2000" dirty="0"/>
              <a:t>3 main parameters;</a:t>
            </a:r>
          </a:p>
          <a:p>
            <a:pPr lvl="1"/>
            <a:r>
              <a:rPr lang="en-US" sz="1800" dirty="0" err="1"/>
              <a:t>N_neighbors</a:t>
            </a:r>
            <a:r>
              <a:rPr lang="en-US" sz="1800" dirty="0"/>
              <a:t>: number of points for a dense cluster</a:t>
            </a:r>
          </a:p>
          <a:p>
            <a:pPr lvl="1"/>
            <a:r>
              <a:rPr lang="en-US" sz="1800" dirty="0"/>
              <a:t>Metric: how distance is measured</a:t>
            </a:r>
          </a:p>
          <a:p>
            <a:pPr lvl="1"/>
            <a:r>
              <a:rPr lang="en-US" sz="1800" dirty="0"/>
              <a:t>Contamination: Percent contaminated</a:t>
            </a:r>
          </a:p>
        </p:txBody>
      </p:sp>
      <p:pic>
        <p:nvPicPr>
          <p:cNvPr id="5" name="Picture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A1AD52A9-B28E-4DD7-989F-ADFF1847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248" y="663557"/>
            <a:ext cx="6909284" cy="53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3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5A099-FAB1-4ED5-A544-1967A612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5274201"/>
            <a:ext cx="9440034" cy="85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Base RMSE: $220,000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91DB090-851D-45B6-8853-B472CDEC6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4" y="1909119"/>
            <a:ext cx="10912112" cy="28371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CDC484D-A9BB-4CB5-BB45-5B3F353AA7FE}"/>
              </a:ext>
            </a:extLst>
          </p:cNvPr>
          <p:cNvSpPr txBox="1">
            <a:spLocks/>
          </p:cNvSpPr>
          <p:nvPr/>
        </p:nvSpPr>
        <p:spPr>
          <a:xfrm>
            <a:off x="1370693" y="527934"/>
            <a:ext cx="9440034" cy="8532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44003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6DDC-BE7D-496A-A68F-1952FE56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DBSCAN</a:t>
            </a:r>
            <a:br>
              <a:rPr lang="en-US" dirty="0"/>
            </a:br>
            <a:r>
              <a:rPr lang="en-US" sz="1800" dirty="0"/>
              <a:t>eps =  9 | </a:t>
            </a:r>
            <a:r>
              <a:rPr lang="en-US" sz="1800" dirty="0" err="1"/>
              <a:t>min_samples</a:t>
            </a:r>
            <a:r>
              <a:rPr lang="en-US" sz="1800" dirty="0"/>
              <a:t> = 6</a:t>
            </a:r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0896F77-FB86-4F59-9962-1453A317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88" y="1866900"/>
            <a:ext cx="97059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6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66BFF-1F12-41E8-9D8F-0FF5BEE3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Resulting Data</a:t>
            </a:r>
          </a:p>
        </p:txBody>
      </p:sp>
      <p:pic>
        <p:nvPicPr>
          <p:cNvPr id="4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7285B46-4D7F-45D4-9D67-793EBCB66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" y="946745"/>
            <a:ext cx="10912112" cy="29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5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6DDC-BE7D-496A-A68F-1952FE56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2" cy="1409700"/>
          </a:xfrm>
        </p:spPr>
        <p:txBody>
          <a:bodyPr>
            <a:normAutofit/>
          </a:bodyPr>
          <a:lstStyle/>
          <a:p>
            <a:r>
              <a:rPr lang="en-US" dirty="0"/>
              <a:t>Isolation Forest</a:t>
            </a:r>
            <a:br>
              <a:rPr lang="en-US" dirty="0"/>
            </a:br>
            <a:r>
              <a:rPr lang="en-US" sz="1800" dirty="0"/>
              <a:t>contamination = .15</a:t>
            </a:r>
            <a:br>
              <a:rPr lang="en-US" sz="1800" dirty="0"/>
            </a:br>
            <a:r>
              <a:rPr lang="en-US" sz="1800" dirty="0"/>
              <a:t>Decrease of $70,000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4B3EC80-52B3-4D89-B1B9-83A222A5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295" y="1866900"/>
            <a:ext cx="5528762" cy="4309356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728EB4F7-2945-4466-AB78-5AEA2FA62AD2}"/>
              </a:ext>
            </a:extLst>
          </p:cNvPr>
          <p:cNvSpPr/>
          <p:nvPr/>
        </p:nvSpPr>
        <p:spPr>
          <a:xfrm>
            <a:off x="7934326" y="838201"/>
            <a:ext cx="190500" cy="190500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00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66BFF-1F12-41E8-9D8F-0FF5BEE3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Resulting Data</a:t>
            </a: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F0FD77D8-DCD7-4DD7-AA0B-3681FBEA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" y="946745"/>
            <a:ext cx="10912112" cy="29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4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6DDC-BE7D-496A-A68F-1952FE56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Outlier Factor</a:t>
            </a:r>
            <a:br>
              <a:rPr lang="en-US" dirty="0"/>
            </a:br>
            <a:r>
              <a:rPr lang="en-US" sz="1800" dirty="0" err="1"/>
              <a:t>n_neighbors</a:t>
            </a:r>
            <a:r>
              <a:rPr lang="en-US" sz="1800" dirty="0"/>
              <a:t> = 2 | metric = ‘Euclidean’ | contamination = ‘Auto’</a:t>
            </a:r>
            <a:endParaRPr lang="en-US" dirty="0"/>
          </a:p>
        </p:txBody>
      </p: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E306275-8B39-482E-8807-D07448F521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3"/>
          <a:stretch/>
        </p:blipFill>
        <p:spPr>
          <a:xfrm>
            <a:off x="1165576" y="1866900"/>
            <a:ext cx="9850200" cy="38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3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66BFF-1F12-41E8-9D8F-0FF5BEE3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Resulting Data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903F77-CA0F-42DB-A743-9785AA80A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" y="946745"/>
            <a:ext cx="10912112" cy="29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8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9B26-C2EC-4A84-8DCC-8AF5CCE9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4081"/>
            <a:ext cx="10508184" cy="786064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         Normal                           DBSCAN                   Isolation Forest           Local Outlier Factor</a:t>
            </a:r>
          </a:p>
        </p:txBody>
      </p:sp>
      <p:pic>
        <p:nvPicPr>
          <p:cNvPr id="12" name="Picture 11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3EDED2FC-733F-46EC-88A7-3A93D5A39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106"/>
          <a:stretch/>
        </p:blipFill>
        <p:spPr>
          <a:xfrm>
            <a:off x="3534475" y="1324624"/>
            <a:ext cx="2071556" cy="1653322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0CF75F5E-7B30-4FF8-BAFC-B8164FA83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106"/>
          <a:stretch/>
        </p:blipFill>
        <p:spPr>
          <a:xfrm>
            <a:off x="913795" y="1324623"/>
            <a:ext cx="2149642" cy="1653322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9B0E5422-BF23-4A6E-915D-1BC1B47EE6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24" r="33982"/>
          <a:stretch/>
        </p:blipFill>
        <p:spPr>
          <a:xfrm>
            <a:off x="913795" y="3106232"/>
            <a:ext cx="2149642" cy="1653322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E0E90EFB-60AE-43B7-A7D7-6FEDA23AE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106"/>
          <a:stretch/>
        </p:blipFill>
        <p:spPr>
          <a:xfrm>
            <a:off x="913795" y="4920701"/>
            <a:ext cx="2149642" cy="1653322"/>
          </a:xfrm>
          <a:prstGeom prst="rect">
            <a:avLst/>
          </a:prstGeom>
        </p:spPr>
      </p:pic>
      <p:pic>
        <p:nvPicPr>
          <p:cNvPr id="19" name="Picture 18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4E4159C-7B4C-456A-8A95-588953D6B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06" r="32800"/>
          <a:stretch/>
        </p:blipFill>
        <p:spPr>
          <a:xfrm>
            <a:off x="3534474" y="3106232"/>
            <a:ext cx="2071557" cy="1653322"/>
          </a:xfrm>
          <a:prstGeom prst="rect">
            <a:avLst/>
          </a:prstGeom>
        </p:spPr>
      </p:pic>
      <p:pic>
        <p:nvPicPr>
          <p:cNvPr id="20" name="Picture 19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7E6E0EA-3D6D-411A-8B06-D9CD62EF7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82" r="-1"/>
          <a:stretch/>
        </p:blipFill>
        <p:spPr>
          <a:xfrm>
            <a:off x="3534474" y="4920701"/>
            <a:ext cx="2071557" cy="1666862"/>
          </a:xfrm>
          <a:prstGeom prst="rect">
            <a:avLst/>
          </a:prstGeom>
        </p:spPr>
      </p:pic>
      <p:pic>
        <p:nvPicPr>
          <p:cNvPr id="22" name="Picture 21" descr="Chart&#10;&#10;Description automatically generated with low confidence">
            <a:extLst>
              <a:ext uri="{FF2B5EF4-FFF2-40B4-BE49-F238E27FC236}">
                <a16:creationId xmlns:a16="http://schemas.microsoft.com/office/drawing/2014/main" id="{65FDDD8D-3E9D-4922-BC0D-94A8E3475E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316"/>
          <a:stretch/>
        </p:blipFill>
        <p:spPr>
          <a:xfrm>
            <a:off x="6011068" y="1324623"/>
            <a:ext cx="2071557" cy="1653841"/>
          </a:xfrm>
          <a:prstGeom prst="rect">
            <a:avLst/>
          </a:prstGeom>
        </p:spPr>
      </p:pic>
      <p:pic>
        <p:nvPicPr>
          <p:cNvPr id="23" name="Picture 22" descr="Chart&#10;&#10;Description automatically generated with low confidence">
            <a:extLst>
              <a:ext uri="{FF2B5EF4-FFF2-40B4-BE49-F238E27FC236}">
                <a16:creationId xmlns:a16="http://schemas.microsoft.com/office/drawing/2014/main" id="{4512D64D-CCD8-426B-819B-BC46DFCC3C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685" r="32368"/>
          <a:stretch/>
        </p:blipFill>
        <p:spPr>
          <a:xfrm>
            <a:off x="6011068" y="3106232"/>
            <a:ext cx="2087088" cy="1653322"/>
          </a:xfrm>
          <a:prstGeom prst="rect">
            <a:avLst/>
          </a:prstGeom>
        </p:spPr>
      </p:pic>
      <p:pic>
        <p:nvPicPr>
          <p:cNvPr id="24" name="Picture 23" descr="Chart&#10;&#10;Description automatically generated with low confidence">
            <a:extLst>
              <a:ext uri="{FF2B5EF4-FFF2-40B4-BE49-F238E27FC236}">
                <a16:creationId xmlns:a16="http://schemas.microsoft.com/office/drawing/2014/main" id="{009FF1A0-267B-498F-8A61-400EE04378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579"/>
          <a:stretch/>
        </p:blipFill>
        <p:spPr>
          <a:xfrm>
            <a:off x="6011068" y="4920701"/>
            <a:ext cx="2071557" cy="1666862"/>
          </a:xfrm>
          <a:prstGeom prst="rect">
            <a:avLst/>
          </a:prstGeom>
        </p:spPr>
      </p:pic>
      <p:pic>
        <p:nvPicPr>
          <p:cNvPr id="26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CECD1B-D408-4E21-8722-D0FCE3769B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316"/>
          <a:stretch/>
        </p:blipFill>
        <p:spPr>
          <a:xfrm>
            <a:off x="8487663" y="1324623"/>
            <a:ext cx="2071556" cy="1667315"/>
          </a:xfrm>
          <a:prstGeom prst="rect">
            <a:avLst/>
          </a:prstGeom>
        </p:spPr>
      </p:pic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2C6908-DF05-4102-B08E-BB9DA2242B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948" r="32236"/>
          <a:stretch/>
        </p:blipFill>
        <p:spPr>
          <a:xfrm>
            <a:off x="8487664" y="3106233"/>
            <a:ext cx="2079686" cy="1667316"/>
          </a:xfrm>
          <a:prstGeom prst="rect">
            <a:avLst/>
          </a:prstGeom>
        </p:spPr>
      </p:pic>
      <p:pic>
        <p:nvPicPr>
          <p:cNvPr id="28" name="Picture 2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6940E7-8A41-482E-85F0-C7461FC808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488"/>
          <a:stretch/>
        </p:blipFill>
        <p:spPr>
          <a:xfrm>
            <a:off x="8487663" y="4920701"/>
            <a:ext cx="2071556" cy="172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1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8717-B283-4449-B410-D7226FDE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1895475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sz="4900" dirty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4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9EB6-3692-4D8B-AA56-0399D190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ED36F-359A-4D07-A453-A3CF7274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Density Based: A model that creates clusters, and compares points to the cluster</a:t>
            </a:r>
          </a:p>
          <a:p>
            <a:r>
              <a:rPr lang="en-US" dirty="0"/>
              <a:t>Distance Based: A model that compares points to the surrounding points (must have </a:t>
            </a:r>
            <a:r>
              <a:rPr lang="en-US" i="1" dirty="0"/>
              <a:t>n</a:t>
            </a:r>
            <a:r>
              <a:rPr lang="en-US" dirty="0"/>
              <a:t> samples within </a:t>
            </a:r>
            <a:r>
              <a:rPr lang="en-US" i="1" dirty="0"/>
              <a:t>m</a:t>
            </a:r>
            <a:r>
              <a:rPr lang="en-US" dirty="0"/>
              <a:t> distance)</a:t>
            </a:r>
          </a:p>
          <a:p>
            <a:r>
              <a:rPr lang="en-US" dirty="0"/>
              <a:t>Outlier Detection: Training data contains outliers, unsupervised detection</a:t>
            </a:r>
          </a:p>
          <a:p>
            <a:r>
              <a:rPr lang="en-US" dirty="0"/>
              <a:t>Novelty Detection: Training data contains NO outliers, supervised detection</a:t>
            </a:r>
          </a:p>
          <a:p>
            <a:r>
              <a:rPr lang="en-US" dirty="0"/>
              <a:t>Global Detection: Examines the dataset without regard to clusters</a:t>
            </a:r>
          </a:p>
          <a:p>
            <a:r>
              <a:rPr lang="en-US" dirty="0"/>
              <a:t>Local Detection: Creates clusters, and compares points in the vicinity to the cluster</a:t>
            </a:r>
          </a:p>
        </p:txBody>
      </p:sp>
    </p:spTree>
    <p:extLst>
      <p:ext uri="{BB962C8B-B14F-4D97-AF65-F5344CB8AC3E}">
        <p14:creationId xmlns:p14="http://schemas.microsoft.com/office/powerpoint/2010/main" val="391768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1C0D-7B64-4B5B-BE08-510D40F1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745" y="4494661"/>
            <a:ext cx="10030510" cy="15098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Examples</a:t>
            </a:r>
            <a:br>
              <a:rPr lang="en-US" sz="5400" dirty="0"/>
            </a:br>
            <a:r>
              <a:rPr lang="en-US" sz="5400" dirty="0"/>
              <a:t>Local VS Global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41A156E7-2308-44C1-AFC5-BDC68FEF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053" y="839992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B0037EE4-F862-416C-B03E-64B097F1C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2764" y="839992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0ECD7396-5A48-4665-B16F-51151FE71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5475" y="839992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6E87F039-F88F-471E-AEB8-2E81710F6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35" y="2039680"/>
            <a:ext cx="1810512" cy="343823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AB3D19C7-11BA-4EB2-BF56-6C1C300DA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8186" y="826094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imeline&#10;&#10;Description automatically generated with low confidence">
            <a:extLst>
              <a:ext uri="{FF2B5EF4-FFF2-40B4-BE49-F238E27FC236}">
                <a16:creationId xmlns:a16="http://schemas.microsoft.com/office/drawing/2014/main" id="{32FE8494-47EC-48C8-BC38-F17AE8D70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957" y="2039680"/>
            <a:ext cx="1810512" cy="343823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432791B1-30A4-492A-BE6C-C2D7F4D69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3943" y="1114311"/>
            <a:ext cx="627961" cy="2194560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E28FBF5D-358D-4191-82A6-A86BCF1FF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5509" y="1100413"/>
            <a:ext cx="533987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C192-92C5-4795-9891-52F2CD69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Multi-Variate?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85F06-9824-4E2C-B2A6-9A5855658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915086"/>
          </a:xfrm>
        </p:spPr>
        <p:txBody>
          <a:bodyPr/>
          <a:lstStyle/>
          <a:p>
            <a:r>
              <a:rPr lang="en-US" dirty="0"/>
              <a:t>Univariate: having one variable in the distribution</a:t>
            </a:r>
          </a:p>
          <a:p>
            <a:pPr lvl="1"/>
            <a:r>
              <a:rPr lang="en-US" dirty="0"/>
              <a:t>Normally used with STD elimination</a:t>
            </a:r>
          </a:p>
          <a:p>
            <a:r>
              <a:rPr lang="en-US" dirty="0"/>
              <a:t>Multivariate: Having two or more variables in the distribution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packages</a:t>
            </a:r>
          </a:p>
          <a:p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94542C4-C59D-4EA7-8B90-EBA1AA4F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272" y="1871472"/>
            <a:ext cx="5233285" cy="412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0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A125-6091-477D-9CB9-239171E1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8823-B776-4294-857F-C91F3FF408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Outlier detection is extremely important. You should not just cast them out, the cause of outliers should be diligently hunted down and explained whenever possible.</a:t>
            </a:r>
          </a:p>
          <a:p>
            <a:pPr marL="36900" indent="0">
              <a:buNone/>
            </a:pPr>
            <a:r>
              <a:rPr lang="en-US" dirty="0"/>
              <a:t>-Thom Ives, Lead Data Scientist at AI </a:t>
            </a:r>
            <a:r>
              <a:rPr lang="en-US" dirty="0" err="1"/>
              <a:t>Stragey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45E2B-66E7-4AE2-BB7D-06EE256B60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Just because something is an outlier, doesn’t mean we should cast it out.</a:t>
            </a:r>
          </a:p>
          <a:p>
            <a:r>
              <a:rPr lang="en-US" dirty="0"/>
              <a:t>It is crucial for Data Scientists to understand outlier detection, and not just machine learning.</a:t>
            </a:r>
          </a:p>
          <a:p>
            <a:pPr marL="36900" indent="0">
              <a:buNone/>
            </a:pPr>
            <a:r>
              <a:rPr lang="en-US" dirty="0"/>
              <a:t>- Conrad </a:t>
            </a:r>
            <a:r>
              <a:rPr lang="en-US" dirty="0" err="1"/>
              <a:t>Kennington</a:t>
            </a:r>
            <a:r>
              <a:rPr lang="en-US" dirty="0"/>
              <a:t>, Head of ML at </a:t>
            </a:r>
            <a:r>
              <a:rPr lang="en-US" dirty="0" err="1"/>
              <a:t>Vacasa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3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962754-EC12-47B2-9B73-77669B8012CC}"/>
              </a:ext>
            </a:extLst>
          </p:cNvPr>
          <p:cNvSpPr/>
          <p:nvPr/>
        </p:nvSpPr>
        <p:spPr>
          <a:xfrm>
            <a:off x="2351314" y="270588"/>
            <a:ext cx="7511143" cy="6372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73197B10-9F88-4316-A351-0FF1621E2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47" y="464563"/>
            <a:ext cx="6530906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3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A2900-EBA5-4C08-8561-7F924BB8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Density Based Spatial Clustering of Applications with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9829-970F-4B17-AE93-A5D8694A2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2247153"/>
            <a:ext cx="3358084" cy="354404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Core Samples of high density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Creates clusters from Core Samples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 main parameters: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Min_samples</a:t>
            </a:r>
            <a:r>
              <a:rPr lang="en-US" sz="2000" dirty="0"/>
              <a:t>: </a:t>
            </a:r>
            <a:r>
              <a:rPr lang="en-US" sz="2000" i="1" dirty="0"/>
              <a:t>n </a:t>
            </a:r>
            <a:r>
              <a:rPr lang="en-US" sz="2000" dirty="0"/>
              <a:t>samples needed to create Core Samples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Eps: Distance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Metric: How distance is measured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AC20F17-5E6E-4F4E-9998-FC442F309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729888"/>
            <a:ext cx="6633184" cy="49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2900-EBA5-4C08-8561-7F924BB8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600" dirty="0"/>
              <a:t>DBSCAN</a:t>
            </a:r>
            <a:endParaRPr lang="en-US" sz="26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9829-970F-4B17-AE93-A5D8694A2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2247153"/>
            <a:ext cx="3358084" cy="354404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Core Samples of high density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Creates clusters from Core Samples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 main parameters: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Min_samples</a:t>
            </a:r>
            <a:r>
              <a:rPr lang="en-US" sz="2000" dirty="0"/>
              <a:t>: </a:t>
            </a:r>
            <a:r>
              <a:rPr lang="en-US" sz="2000" i="1" dirty="0"/>
              <a:t>n </a:t>
            </a:r>
            <a:r>
              <a:rPr lang="en-US" sz="2000" dirty="0"/>
              <a:t>samples needed to create Core Samples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Eps: Distance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Metric: How distance is measured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AC20F17-5E6E-4F4E-9998-FC442F30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348" y="729888"/>
            <a:ext cx="6633184" cy="49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A2900-EBA5-4C08-8561-7F924BB8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Isolation Forest</a:t>
            </a:r>
          </a:p>
        </p:txBody>
      </p:sp>
      <p:pic>
        <p:nvPicPr>
          <p:cNvPr id="7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6AF167F-EBBB-4AEC-BC84-6D28FB69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729889"/>
            <a:ext cx="6633184" cy="49748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9829-970F-4B17-AE93-A5D8694A2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1748589"/>
            <a:ext cx="3358084" cy="40426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Creates partitions between min and max values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Can be represented in a ‘tree’ structure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1 main parameter: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Contamination:  The ‘percent’ of contamination within the data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will also remove </a:t>
            </a:r>
            <a:r>
              <a:rPr lang="en-US" sz="2000" i="1" dirty="0"/>
              <a:t>x </a:t>
            </a:r>
            <a:r>
              <a:rPr lang="en-US" sz="2000" dirty="0"/>
              <a:t>percent of rows</a:t>
            </a:r>
          </a:p>
        </p:txBody>
      </p:sp>
    </p:spTree>
    <p:extLst>
      <p:ext uri="{BB962C8B-B14F-4D97-AF65-F5344CB8AC3E}">
        <p14:creationId xmlns:p14="http://schemas.microsoft.com/office/powerpoint/2010/main" val="1539239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{68247586-FEDF-48D9-B498-C13BC63543A9}tf55705232_win32</Template>
  <TotalTime>144</TotalTime>
  <Words>448</Words>
  <Application>Microsoft Office PowerPoint</Application>
  <PresentationFormat>Widescreen</PresentationFormat>
  <Paragraphs>65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Goudy Old Style</vt:lpstr>
      <vt:lpstr>Wingdings 2</vt:lpstr>
      <vt:lpstr>SlateVTI</vt:lpstr>
      <vt:lpstr>Outlier Detection</vt:lpstr>
      <vt:lpstr>Key Terms</vt:lpstr>
      <vt:lpstr>Examples Local VS Global</vt:lpstr>
      <vt:lpstr>Why Multi-Variate?</vt:lpstr>
      <vt:lpstr>Interviews</vt:lpstr>
      <vt:lpstr>PowerPoint Presentation</vt:lpstr>
      <vt:lpstr>Density Based Spatial Clustering of Applications with Noise</vt:lpstr>
      <vt:lpstr>DBSCAN</vt:lpstr>
      <vt:lpstr>Isolation Forest</vt:lpstr>
      <vt:lpstr>Local Outlier Factor</vt:lpstr>
      <vt:lpstr>Base RMSE: $220,000</vt:lpstr>
      <vt:lpstr>DBSCAN eps =  9 | min_samples = 6</vt:lpstr>
      <vt:lpstr>Resulting Data</vt:lpstr>
      <vt:lpstr>Isolation Forest contamination = .15 Decrease of $70,000</vt:lpstr>
      <vt:lpstr>Resulting Data</vt:lpstr>
      <vt:lpstr>Local Outlier Factor n_neighbors = 2 | metric = ‘Euclidean’ | contamination = ‘Auto’</vt:lpstr>
      <vt:lpstr>Resulting Data</vt:lpstr>
      <vt:lpstr>         Normal                           DBSCAN                   Isolation Forest           Local Outlier Factor</vt:lpstr>
      <vt:lpstr>Thank you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 Detection</dc:title>
  <dc:creator>Fuqua, Ben</dc:creator>
  <cp:lastModifiedBy>Fuqua, Ben</cp:lastModifiedBy>
  <cp:revision>3</cp:revision>
  <dcterms:created xsi:type="dcterms:W3CDTF">2022-03-24T18:29:38Z</dcterms:created>
  <dcterms:modified xsi:type="dcterms:W3CDTF">2022-03-24T20:54:17Z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