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9" r:id="rId5"/>
    <p:sldId id="281" r:id="rId6"/>
    <p:sldId id="284" r:id="rId7"/>
    <p:sldId id="298" r:id="rId8"/>
    <p:sldId id="287" r:id="rId9"/>
    <p:sldId id="288" r:id="rId10"/>
    <p:sldId id="285" r:id="rId11"/>
    <p:sldId id="289" r:id="rId12"/>
    <p:sldId id="290" r:id="rId13"/>
    <p:sldId id="291" r:id="rId14"/>
    <p:sldId id="292" r:id="rId15"/>
    <p:sldId id="293" r:id="rId16"/>
    <p:sldId id="294" r:id="rId17"/>
    <p:sldId id="295" r:id="rId18"/>
    <p:sldId id="300" r:id="rId19"/>
    <p:sldId id="296" r:id="rId20"/>
    <p:sldId id="297" r:id="rId21"/>
    <p:sldId id="299" r:id="rId22"/>
    <p:sldId id="301"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45" autoAdjust="0"/>
    <p:restoredTop sz="83791" autoAdjust="0"/>
  </p:normalViewPr>
  <p:slideViewPr>
    <p:cSldViewPr snapToGrid="0">
      <p:cViewPr varScale="1">
        <p:scale>
          <a:sx n="69" d="100"/>
          <a:sy n="69"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been traveling abroad, and you cannot use your credit card because it has been frozen? Or when you try to purchase an expensive item and your card gets declined? This is a form of outlier detection. Conrad </a:t>
            </a:r>
            <a:r>
              <a:rPr lang="en-US" dirty="0" err="1"/>
              <a:t>Kennington</a:t>
            </a:r>
            <a:r>
              <a:rPr lang="en-US" dirty="0"/>
              <a:t>, former head of machine learning at </a:t>
            </a:r>
            <a:r>
              <a:rPr lang="en-US" dirty="0" err="1"/>
              <a:t>Kount</a:t>
            </a:r>
            <a:r>
              <a:rPr lang="en-US" dirty="0"/>
              <a:t> a credit card fraud company, said: It is crucial for Data Scientists to understand outlier detection, and not just machine learning.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Outlier detection is the identification of rare items, events or observations which deviate significantly from the data</a:t>
            </a:r>
          </a:p>
          <a:p>
            <a:endParaRPr lang="en-US" dirty="0"/>
          </a:p>
          <a:p>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Methods</a:t>
            </a:r>
          </a:p>
          <a:p>
            <a:pPr lvl="1"/>
            <a:r>
              <a:rPr lang="en-US" dirty="0"/>
              <a:t>Univariate: Looking only at 1 variable</a:t>
            </a:r>
          </a:p>
          <a:p>
            <a:pPr lvl="1"/>
            <a:r>
              <a:rPr lang="en-US" dirty="0"/>
              <a:t>Multivariate: Looking at 2 or more variables</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303765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RMSE </a:t>
            </a:r>
            <a:r>
              <a:rPr lang="en-US" b="0" i="0" dirty="0">
                <a:solidFill>
                  <a:srgbClr val="1D1C1D"/>
                </a:solidFill>
                <a:effectLst/>
                <a:latin typeface="Slack-Lato"/>
              </a:rPr>
              <a:t>is a measurement of how well the model fits the data. The lower the number the better.</a:t>
            </a:r>
          </a:p>
          <a:p>
            <a:endParaRPr lang="en-US" b="0" i="0" dirty="0">
              <a:solidFill>
                <a:srgbClr val="1D1C1D"/>
              </a:solidFill>
              <a:effectLst/>
              <a:latin typeface="Slack-Lato"/>
            </a:endParaRPr>
          </a:p>
          <a:p>
            <a:r>
              <a:rPr lang="en-US" b="0" i="0" dirty="0">
                <a:solidFill>
                  <a:srgbClr val="1D1C1D"/>
                </a:solidFill>
                <a:effectLst/>
                <a:latin typeface="Slack-Lato"/>
              </a:rPr>
              <a:t>Which model keeps the highest amount of data for the lowest RMSE score</a:t>
            </a:r>
          </a:p>
          <a:p>
            <a:endParaRPr lang="en-US" b="0" i="0" dirty="0">
              <a:solidFill>
                <a:srgbClr val="1D1C1D"/>
              </a:solidFill>
              <a:effectLst/>
              <a:latin typeface="Slack-Lato"/>
            </a:endParaRPr>
          </a:p>
          <a:p>
            <a:r>
              <a:rPr lang="en-US" b="0" i="0" dirty="0">
                <a:solidFill>
                  <a:srgbClr val="1D1C1D"/>
                </a:solidFill>
                <a:effectLst/>
                <a:latin typeface="Slack-Lato"/>
              </a:rPr>
              <a:t>I tested each of the models with different parameters to find the ‘Best’ model that produced the lowest RMSE score while maintaining high percentage of data</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19919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3.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58948" y="1233378"/>
            <a:ext cx="5441285" cy="2364964"/>
          </a:xfrm>
        </p:spPr>
        <p:txBody>
          <a:bodyPr vert="horz" lIns="91440" tIns="45720" rIns="91440" bIns="45720" rtlCol="0" anchor="b">
            <a:normAutofit/>
          </a:bodyPr>
          <a:lstStyle/>
          <a:p>
            <a:r>
              <a:rPr lang="en-US" sz="5400" dirty="0"/>
              <a:t>Outlier Detection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158948" y="3598339"/>
            <a:ext cx="5441286" cy="1675335"/>
          </a:xfrm>
        </p:spPr>
        <p:txBody>
          <a:bodyPr vert="horz" lIns="91440" tIns="45720" rIns="91440" bIns="45720" rtlCol="0" anchor="t">
            <a:normAutofit/>
          </a:bodyPr>
          <a:lstStyle/>
          <a:p>
            <a:pPr marL="0" indent="0" algn="ctr">
              <a:buNone/>
            </a:pPr>
            <a:r>
              <a:rPr lang="en-US" sz="3600" dirty="0">
                <a:solidFill>
                  <a:schemeClr val="tx1"/>
                </a:solidFill>
              </a:rPr>
              <a:t>Ben Fuqua</a:t>
            </a:r>
          </a:p>
        </p:txBody>
      </p:sp>
      <p:pic>
        <p:nvPicPr>
          <p:cNvPr id="62" name="Picture 61">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l="5692" r="19408"/>
          <a:stretch/>
        </p:blipFill>
        <p:spPr>
          <a:xfrm>
            <a:off x="7620351" y="10"/>
            <a:ext cx="4571649" cy="685799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6BFF-1F12-41E8-9D8F-0FF5BEE35C47}"/>
              </a:ext>
            </a:extLst>
          </p:cNvPr>
          <p:cNvSpPr>
            <a:spLocks noGrp="1"/>
          </p:cNvSpPr>
          <p:nvPr>
            <p:ph type="title"/>
          </p:nvPr>
        </p:nvSpPr>
        <p:spPr>
          <a:xfrm>
            <a:off x="1370693" y="4406537"/>
            <a:ext cx="9440034" cy="1088336"/>
          </a:xfrm>
        </p:spPr>
        <p:txBody>
          <a:bodyPr vert="horz" lIns="91440" tIns="45720" rIns="91440" bIns="45720" rtlCol="0" anchor="b">
            <a:normAutofit fontScale="90000"/>
          </a:bodyPr>
          <a:lstStyle/>
          <a:p>
            <a:r>
              <a:rPr lang="en-US" sz="4800" dirty="0"/>
              <a:t>Resulting Data</a:t>
            </a:r>
            <a:br>
              <a:rPr lang="en-US" sz="4800" dirty="0"/>
            </a:br>
            <a:r>
              <a:rPr kumimoji="0" lang="en-US" sz="3100"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j-ea"/>
              </a:rPr>
              <a:t>eps =  7 | </a:t>
            </a:r>
            <a:r>
              <a:rPr kumimoji="0" lang="en-US" sz="3100" b="0" i="0" u="none" strike="noStrike" kern="1200" cap="none" spc="0" normalizeH="0" baseline="0" noProof="0" dirty="0" err="1">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j-ea"/>
              </a:rPr>
              <a:t>min_samples</a:t>
            </a:r>
            <a:r>
              <a:rPr kumimoji="0" lang="en-US" sz="3100"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j-ea"/>
              </a:rPr>
              <a:t> = 8</a:t>
            </a:r>
            <a:endParaRPr lang="en-US" sz="4800" dirty="0"/>
          </a:p>
        </p:txBody>
      </p:sp>
      <p:pic>
        <p:nvPicPr>
          <p:cNvPr id="4" name="Picture 3" descr="Graphical user interface, application, table, Excel&#10;&#10;Description automatically generated">
            <a:extLst>
              <a:ext uri="{FF2B5EF4-FFF2-40B4-BE49-F238E27FC236}">
                <a16:creationId xmlns:a16="http://schemas.microsoft.com/office/drawing/2014/main" id="{67285B46-4D7F-45D4-9D67-793EBCB667C6}"/>
              </a:ext>
            </a:extLst>
          </p:cNvPr>
          <p:cNvPicPr>
            <a:picLocks noChangeAspect="1"/>
          </p:cNvPicPr>
          <p:nvPr/>
        </p:nvPicPr>
        <p:blipFill>
          <a:blip r:embed="rId3"/>
          <a:stretch>
            <a:fillRect/>
          </a:stretch>
        </p:blipFill>
        <p:spPr>
          <a:xfrm>
            <a:off x="643338" y="946745"/>
            <a:ext cx="10912112" cy="2946271"/>
          </a:xfrm>
          <a:prstGeom prst="rect">
            <a:avLst/>
          </a:prstGeom>
        </p:spPr>
      </p:pic>
    </p:spTree>
    <p:extLst>
      <p:ext uri="{BB962C8B-B14F-4D97-AF65-F5344CB8AC3E}">
        <p14:creationId xmlns:p14="http://schemas.microsoft.com/office/powerpoint/2010/main" val="225545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DDC-BE7D-496A-A68F-1952FE56D1B5}"/>
              </a:ext>
            </a:extLst>
          </p:cNvPr>
          <p:cNvSpPr>
            <a:spLocks noGrp="1"/>
          </p:cNvSpPr>
          <p:nvPr>
            <p:ph type="title"/>
          </p:nvPr>
        </p:nvSpPr>
        <p:spPr>
          <a:xfrm>
            <a:off x="913795" y="457200"/>
            <a:ext cx="10353762" cy="1409700"/>
          </a:xfrm>
        </p:spPr>
        <p:txBody>
          <a:bodyPr>
            <a:normAutofit/>
          </a:bodyPr>
          <a:lstStyle/>
          <a:p>
            <a:r>
              <a:rPr lang="en-US" dirty="0"/>
              <a:t>Isolation Forest</a:t>
            </a:r>
          </a:p>
        </p:txBody>
      </p:sp>
      <p:pic>
        <p:nvPicPr>
          <p:cNvPr id="4" name="Picture 3" descr="Chart, line chart&#10;&#10;Description automatically generated">
            <a:extLst>
              <a:ext uri="{FF2B5EF4-FFF2-40B4-BE49-F238E27FC236}">
                <a16:creationId xmlns:a16="http://schemas.microsoft.com/office/drawing/2014/main" id="{7BFC5EB5-C8EC-4EFE-8BE2-6D7F95E2C46D}"/>
              </a:ext>
            </a:extLst>
          </p:cNvPr>
          <p:cNvPicPr>
            <a:picLocks noChangeAspect="1"/>
          </p:cNvPicPr>
          <p:nvPr/>
        </p:nvPicPr>
        <p:blipFill>
          <a:blip r:embed="rId2"/>
          <a:stretch>
            <a:fillRect/>
          </a:stretch>
        </p:blipFill>
        <p:spPr>
          <a:xfrm>
            <a:off x="3084059" y="1695450"/>
            <a:ext cx="6023882" cy="4705350"/>
          </a:xfrm>
          <a:prstGeom prst="rect">
            <a:avLst/>
          </a:prstGeom>
        </p:spPr>
      </p:pic>
    </p:spTree>
    <p:extLst>
      <p:ext uri="{BB962C8B-B14F-4D97-AF65-F5344CB8AC3E}">
        <p14:creationId xmlns:p14="http://schemas.microsoft.com/office/powerpoint/2010/main" val="387860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6BFF-1F12-41E8-9D8F-0FF5BEE35C47}"/>
              </a:ext>
            </a:extLst>
          </p:cNvPr>
          <p:cNvSpPr>
            <a:spLocks noGrp="1"/>
          </p:cNvSpPr>
          <p:nvPr>
            <p:ph type="title"/>
          </p:nvPr>
        </p:nvSpPr>
        <p:spPr>
          <a:xfrm>
            <a:off x="1370693" y="4406537"/>
            <a:ext cx="9440034" cy="1088336"/>
          </a:xfrm>
        </p:spPr>
        <p:txBody>
          <a:bodyPr vert="horz" lIns="91440" tIns="45720" rIns="91440" bIns="45720" rtlCol="0" anchor="b">
            <a:normAutofit fontScale="90000"/>
          </a:bodyPr>
          <a:lstStyle/>
          <a:p>
            <a:r>
              <a:rPr lang="en-US" sz="4800" dirty="0"/>
              <a:t>Resulting Data</a:t>
            </a:r>
            <a:br>
              <a:rPr lang="en-US" sz="4800" dirty="0"/>
            </a:br>
            <a:r>
              <a:rPr lang="en-US" sz="3100" dirty="0"/>
              <a:t>contamination = .15</a:t>
            </a:r>
            <a:endParaRPr lang="en-US" sz="4800" dirty="0"/>
          </a:p>
        </p:txBody>
      </p:sp>
      <p:pic>
        <p:nvPicPr>
          <p:cNvPr id="5" name="Picture 4" descr="Chart&#10;&#10;Description automatically generated with low confidence">
            <a:extLst>
              <a:ext uri="{FF2B5EF4-FFF2-40B4-BE49-F238E27FC236}">
                <a16:creationId xmlns:a16="http://schemas.microsoft.com/office/drawing/2014/main" id="{F0FD77D8-DCD7-4DD7-AA0B-3681FBEAFFCB}"/>
              </a:ext>
            </a:extLst>
          </p:cNvPr>
          <p:cNvPicPr>
            <a:picLocks noChangeAspect="1"/>
          </p:cNvPicPr>
          <p:nvPr/>
        </p:nvPicPr>
        <p:blipFill>
          <a:blip r:embed="rId3"/>
          <a:stretch>
            <a:fillRect/>
          </a:stretch>
        </p:blipFill>
        <p:spPr>
          <a:xfrm>
            <a:off x="643338" y="946745"/>
            <a:ext cx="10912112" cy="2946271"/>
          </a:xfrm>
          <a:prstGeom prst="rect">
            <a:avLst/>
          </a:prstGeom>
        </p:spPr>
      </p:pic>
    </p:spTree>
    <p:extLst>
      <p:ext uri="{BB962C8B-B14F-4D97-AF65-F5344CB8AC3E}">
        <p14:creationId xmlns:p14="http://schemas.microsoft.com/office/powerpoint/2010/main" val="366414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DDC-BE7D-496A-A68F-1952FE56D1B5}"/>
              </a:ext>
            </a:extLst>
          </p:cNvPr>
          <p:cNvSpPr>
            <a:spLocks noGrp="1"/>
          </p:cNvSpPr>
          <p:nvPr>
            <p:ph type="title"/>
          </p:nvPr>
        </p:nvSpPr>
        <p:spPr/>
        <p:txBody>
          <a:bodyPr>
            <a:normAutofit/>
          </a:bodyPr>
          <a:lstStyle/>
          <a:p>
            <a:r>
              <a:rPr lang="en-US" dirty="0"/>
              <a:t>Local Outlier Factor</a:t>
            </a:r>
            <a:br>
              <a:rPr lang="en-US" dirty="0"/>
            </a:br>
            <a:r>
              <a:rPr kumimoji="0" lang="en-US" sz="1800"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j-ea"/>
              </a:rPr>
              <a:t>See Appendix for more info</a:t>
            </a:r>
            <a:endParaRPr lang="en-US" dirty="0"/>
          </a:p>
        </p:txBody>
      </p:sp>
      <p:pic>
        <p:nvPicPr>
          <p:cNvPr id="5" name="Picture 4" descr="Chart&#10;&#10;Description automatically generated">
            <a:extLst>
              <a:ext uri="{FF2B5EF4-FFF2-40B4-BE49-F238E27FC236}">
                <a16:creationId xmlns:a16="http://schemas.microsoft.com/office/drawing/2014/main" id="{C6B33686-FB22-4FC7-B281-4DFE886D01DF}"/>
              </a:ext>
            </a:extLst>
          </p:cNvPr>
          <p:cNvPicPr>
            <a:picLocks noChangeAspect="1"/>
          </p:cNvPicPr>
          <p:nvPr/>
        </p:nvPicPr>
        <p:blipFill>
          <a:blip r:embed="rId2"/>
          <a:stretch>
            <a:fillRect/>
          </a:stretch>
        </p:blipFill>
        <p:spPr>
          <a:xfrm>
            <a:off x="3171904" y="1690066"/>
            <a:ext cx="5848192" cy="4558334"/>
          </a:xfrm>
          <a:prstGeom prst="rect">
            <a:avLst/>
          </a:prstGeom>
        </p:spPr>
      </p:pic>
    </p:spTree>
    <p:extLst>
      <p:ext uri="{BB962C8B-B14F-4D97-AF65-F5344CB8AC3E}">
        <p14:creationId xmlns:p14="http://schemas.microsoft.com/office/powerpoint/2010/main" val="281583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6BFF-1F12-41E8-9D8F-0FF5BEE35C47}"/>
              </a:ext>
            </a:extLst>
          </p:cNvPr>
          <p:cNvSpPr>
            <a:spLocks noGrp="1"/>
          </p:cNvSpPr>
          <p:nvPr>
            <p:ph type="title"/>
          </p:nvPr>
        </p:nvSpPr>
        <p:spPr>
          <a:xfrm>
            <a:off x="1370693" y="4406537"/>
            <a:ext cx="9440034" cy="1088336"/>
          </a:xfrm>
        </p:spPr>
        <p:txBody>
          <a:bodyPr vert="horz" lIns="91440" tIns="45720" rIns="91440" bIns="45720" rtlCol="0" anchor="b">
            <a:normAutofit fontScale="90000"/>
          </a:bodyPr>
          <a:lstStyle/>
          <a:p>
            <a:r>
              <a:rPr lang="en-US" sz="4800" dirty="0"/>
              <a:t>Resulting Data</a:t>
            </a:r>
            <a:br>
              <a:rPr lang="cs-CZ" sz="4800" dirty="0"/>
            </a:br>
            <a:r>
              <a:rPr kumimoji="0" lang="en-US" sz="3100" b="0" i="0" u="none" strike="noStrike" kern="1200" cap="none" spc="0" normalizeH="0" baseline="0" noProof="0" dirty="0" err="1">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j-ea"/>
              </a:rPr>
              <a:t>n_neighbors</a:t>
            </a:r>
            <a:r>
              <a:rPr kumimoji="0" lang="en-US" sz="3100" b="0" i="0" u="none" strike="noStrike" kern="1200" cap="none" spc="0" normalizeH="0" baseline="0" noProof="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uLnTx/>
                <a:uFillTx/>
                <a:latin typeface="Goudy Old Style"/>
                <a:ea typeface="+mj-ea"/>
              </a:rPr>
              <a:t> = 2 | metric = ‘Euclidean’</a:t>
            </a:r>
            <a:endParaRPr lang="en-US" sz="4800" dirty="0"/>
          </a:p>
        </p:txBody>
      </p:sp>
      <p:pic>
        <p:nvPicPr>
          <p:cNvPr id="4" name="Picture 3" descr="Graphical user interface, application&#10;&#10;Description automatically generated">
            <a:extLst>
              <a:ext uri="{FF2B5EF4-FFF2-40B4-BE49-F238E27FC236}">
                <a16:creationId xmlns:a16="http://schemas.microsoft.com/office/drawing/2014/main" id="{4B903F77-CA0F-42DB-A743-9785AA80AC7C}"/>
              </a:ext>
            </a:extLst>
          </p:cNvPr>
          <p:cNvPicPr>
            <a:picLocks noChangeAspect="1"/>
          </p:cNvPicPr>
          <p:nvPr/>
        </p:nvPicPr>
        <p:blipFill>
          <a:blip r:embed="rId3"/>
          <a:stretch>
            <a:fillRect/>
          </a:stretch>
        </p:blipFill>
        <p:spPr>
          <a:xfrm>
            <a:off x="643338" y="946745"/>
            <a:ext cx="10912112" cy="2946271"/>
          </a:xfrm>
          <a:prstGeom prst="rect">
            <a:avLst/>
          </a:prstGeom>
        </p:spPr>
      </p:pic>
    </p:spTree>
    <p:extLst>
      <p:ext uri="{BB962C8B-B14F-4D97-AF65-F5344CB8AC3E}">
        <p14:creationId xmlns:p14="http://schemas.microsoft.com/office/powerpoint/2010/main" val="343868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1217-F733-42D2-B074-66619AC50546}"/>
              </a:ext>
            </a:extLst>
          </p:cNvPr>
          <p:cNvSpPr>
            <a:spLocks noGrp="1"/>
          </p:cNvSpPr>
          <p:nvPr>
            <p:ph type="title"/>
          </p:nvPr>
        </p:nvSpPr>
        <p:spPr/>
        <p:txBody>
          <a:bodyPr/>
          <a:lstStyle/>
          <a:p>
            <a:r>
              <a:rPr lang="en-US" dirty="0"/>
              <a:t>Cross Model Comparison</a:t>
            </a:r>
          </a:p>
        </p:txBody>
      </p:sp>
      <p:pic>
        <p:nvPicPr>
          <p:cNvPr id="6" name="Picture 5" descr="Chart, line chart&#10;&#10;Description automatically generated">
            <a:extLst>
              <a:ext uri="{FF2B5EF4-FFF2-40B4-BE49-F238E27FC236}">
                <a16:creationId xmlns:a16="http://schemas.microsoft.com/office/drawing/2014/main" id="{C62AF450-8B7B-4AC1-BCDC-65A543FB2CFD}"/>
              </a:ext>
            </a:extLst>
          </p:cNvPr>
          <p:cNvPicPr>
            <a:picLocks noChangeAspect="1"/>
          </p:cNvPicPr>
          <p:nvPr/>
        </p:nvPicPr>
        <p:blipFill>
          <a:blip r:embed="rId2"/>
          <a:stretch>
            <a:fillRect/>
          </a:stretch>
        </p:blipFill>
        <p:spPr>
          <a:xfrm>
            <a:off x="2312891" y="1684298"/>
            <a:ext cx="7566218" cy="4707869"/>
          </a:xfrm>
          <a:prstGeom prst="rect">
            <a:avLst/>
          </a:prstGeom>
        </p:spPr>
      </p:pic>
    </p:spTree>
    <p:extLst>
      <p:ext uri="{BB962C8B-B14F-4D97-AF65-F5344CB8AC3E}">
        <p14:creationId xmlns:p14="http://schemas.microsoft.com/office/powerpoint/2010/main" val="370187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42F116-40FB-4298-B0FB-99BE7923DF5D}"/>
              </a:ext>
            </a:extLst>
          </p:cNvPr>
          <p:cNvPicPr>
            <a:picLocks noChangeAspect="1"/>
          </p:cNvPicPr>
          <p:nvPr/>
        </p:nvPicPr>
        <p:blipFill>
          <a:blip r:embed="rId2"/>
          <a:stretch>
            <a:fillRect/>
          </a:stretch>
        </p:blipFill>
        <p:spPr>
          <a:xfrm>
            <a:off x="10242228" y="2523440"/>
            <a:ext cx="1375612" cy="786064"/>
          </a:xfrm>
          <a:prstGeom prst="rect">
            <a:avLst/>
          </a:prstGeom>
        </p:spPr>
      </p:pic>
      <p:pic>
        <p:nvPicPr>
          <p:cNvPr id="10" name="Picture 9" descr="Chart, scatter chart&#10;&#10;Description automatically generated">
            <a:extLst>
              <a:ext uri="{FF2B5EF4-FFF2-40B4-BE49-F238E27FC236}">
                <a16:creationId xmlns:a16="http://schemas.microsoft.com/office/drawing/2014/main" id="{53EBCBC2-9A50-4920-A549-F89733FEA7BA}"/>
              </a:ext>
            </a:extLst>
          </p:cNvPr>
          <p:cNvPicPr>
            <a:picLocks noChangeAspect="1"/>
          </p:cNvPicPr>
          <p:nvPr/>
        </p:nvPicPr>
        <p:blipFill>
          <a:blip r:embed="rId3"/>
          <a:stretch>
            <a:fillRect/>
          </a:stretch>
        </p:blipFill>
        <p:spPr>
          <a:xfrm>
            <a:off x="2576647" y="2252428"/>
            <a:ext cx="7038704" cy="1697420"/>
          </a:xfrm>
          <a:prstGeom prst="rect">
            <a:avLst/>
          </a:prstGeom>
        </p:spPr>
      </p:pic>
      <p:pic>
        <p:nvPicPr>
          <p:cNvPr id="13" name="Picture 12" descr="Chart, scatter chart&#10;&#10;Description automatically generated">
            <a:extLst>
              <a:ext uri="{FF2B5EF4-FFF2-40B4-BE49-F238E27FC236}">
                <a16:creationId xmlns:a16="http://schemas.microsoft.com/office/drawing/2014/main" id="{9F36F3BF-8690-4215-8C8A-D8E199DA348B}"/>
              </a:ext>
            </a:extLst>
          </p:cNvPr>
          <p:cNvPicPr>
            <a:picLocks noChangeAspect="1"/>
          </p:cNvPicPr>
          <p:nvPr/>
        </p:nvPicPr>
        <p:blipFill>
          <a:blip r:embed="rId4"/>
          <a:stretch>
            <a:fillRect/>
          </a:stretch>
        </p:blipFill>
        <p:spPr>
          <a:xfrm>
            <a:off x="2576647" y="4171070"/>
            <a:ext cx="7038704" cy="1697421"/>
          </a:xfrm>
          <a:prstGeom prst="rect">
            <a:avLst/>
          </a:prstGeom>
        </p:spPr>
      </p:pic>
      <p:sp>
        <p:nvSpPr>
          <p:cNvPr id="25" name="Title 1">
            <a:extLst>
              <a:ext uri="{FF2B5EF4-FFF2-40B4-BE49-F238E27FC236}">
                <a16:creationId xmlns:a16="http://schemas.microsoft.com/office/drawing/2014/main" id="{7D40E2D5-5181-4330-85A0-A74E011F2BDE}"/>
              </a:ext>
            </a:extLst>
          </p:cNvPr>
          <p:cNvSpPr txBox="1">
            <a:spLocks/>
          </p:cNvSpPr>
          <p:nvPr/>
        </p:nvSpPr>
        <p:spPr>
          <a:xfrm>
            <a:off x="574160" y="1134344"/>
            <a:ext cx="1764091" cy="547646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000" dirty="0"/>
          </a:p>
        </p:txBody>
      </p:sp>
      <p:sp>
        <p:nvSpPr>
          <p:cNvPr id="29" name="Title 1">
            <a:extLst>
              <a:ext uri="{FF2B5EF4-FFF2-40B4-BE49-F238E27FC236}">
                <a16:creationId xmlns:a16="http://schemas.microsoft.com/office/drawing/2014/main" id="{4F73B266-8967-47F7-B71E-28E3A036A8ED}"/>
              </a:ext>
            </a:extLst>
          </p:cNvPr>
          <p:cNvSpPr txBox="1">
            <a:spLocks/>
          </p:cNvSpPr>
          <p:nvPr/>
        </p:nvSpPr>
        <p:spPr>
          <a:xfrm>
            <a:off x="574160" y="1134344"/>
            <a:ext cx="1764091" cy="54890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000" dirty="0"/>
          </a:p>
        </p:txBody>
      </p:sp>
      <p:sp>
        <p:nvSpPr>
          <p:cNvPr id="15" name="TextBox 14">
            <a:extLst>
              <a:ext uri="{FF2B5EF4-FFF2-40B4-BE49-F238E27FC236}">
                <a16:creationId xmlns:a16="http://schemas.microsoft.com/office/drawing/2014/main" id="{D28BC6CC-FA22-492E-91A7-1BBD26826918}"/>
              </a:ext>
            </a:extLst>
          </p:cNvPr>
          <p:cNvSpPr txBox="1"/>
          <p:nvPr/>
        </p:nvSpPr>
        <p:spPr>
          <a:xfrm>
            <a:off x="361888" y="327485"/>
            <a:ext cx="1306285" cy="4801314"/>
          </a:xfrm>
          <a:prstGeom prst="rect">
            <a:avLst/>
          </a:prstGeom>
          <a:noFill/>
        </p:spPr>
        <p:txBody>
          <a:bodyPr wrap="square" rtlCol="0">
            <a:spAutoFit/>
          </a:bodyPr>
          <a:lstStyle/>
          <a:p>
            <a:r>
              <a:rPr lang="en-US" dirty="0"/>
              <a:t>DBSCAN</a:t>
            </a:r>
          </a:p>
          <a:p>
            <a:endParaRPr lang="en-US" dirty="0"/>
          </a:p>
          <a:p>
            <a:endParaRPr lang="en-US" dirty="0"/>
          </a:p>
          <a:p>
            <a:endParaRPr lang="en-US" dirty="0"/>
          </a:p>
          <a:p>
            <a:endParaRPr lang="en-US" dirty="0"/>
          </a:p>
          <a:p>
            <a:endParaRPr lang="en-US" dirty="0"/>
          </a:p>
          <a:p>
            <a:endParaRPr lang="en-US" dirty="0"/>
          </a:p>
          <a:p>
            <a:r>
              <a:rPr lang="en-US" dirty="0"/>
              <a:t>Isolation Forest</a:t>
            </a:r>
          </a:p>
          <a:p>
            <a:endParaRPr lang="en-US" dirty="0"/>
          </a:p>
          <a:p>
            <a:endParaRPr lang="en-US" dirty="0"/>
          </a:p>
          <a:p>
            <a:endParaRPr lang="en-US" dirty="0"/>
          </a:p>
          <a:p>
            <a:endParaRPr lang="en-US" dirty="0"/>
          </a:p>
          <a:p>
            <a:endParaRPr lang="en-US" dirty="0"/>
          </a:p>
          <a:p>
            <a:r>
              <a:rPr lang="en-US" dirty="0"/>
              <a:t>Local Outlier Factor</a:t>
            </a:r>
          </a:p>
        </p:txBody>
      </p:sp>
      <p:sp>
        <p:nvSpPr>
          <p:cNvPr id="30" name="TextBox 29">
            <a:extLst>
              <a:ext uri="{FF2B5EF4-FFF2-40B4-BE49-F238E27FC236}">
                <a16:creationId xmlns:a16="http://schemas.microsoft.com/office/drawing/2014/main" id="{53C992E4-E5AB-491E-A9A8-C2F7DCDC4789}"/>
              </a:ext>
            </a:extLst>
          </p:cNvPr>
          <p:cNvSpPr txBox="1"/>
          <p:nvPr/>
        </p:nvSpPr>
        <p:spPr>
          <a:xfrm>
            <a:off x="1668173" y="994680"/>
            <a:ext cx="827857" cy="369332"/>
          </a:xfrm>
          <a:prstGeom prst="rect">
            <a:avLst/>
          </a:prstGeom>
          <a:noFill/>
        </p:spPr>
        <p:txBody>
          <a:bodyPr wrap="square" rtlCol="0">
            <a:spAutoFit/>
          </a:bodyPr>
          <a:lstStyle/>
          <a:p>
            <a:r>
              <a:rPr lang="en-US" dirty="0"/>
              <a:t>PRICE</a:t>
            </a:r>
          </a:p>
        </p:txBody>
      </p:sp>
      <p:sp>
        <p:nvSpPr>
          <p:cNvPr id="31" name="TextBox 30">
            <a:extLst>
              <a:ext uri="{FF2B5EF4-FFF2-40B4-BE49-F238E27FC236}">
                <a16:creationId xmlns:a16="http://schemas.microsoft.com/office/drawing/2014/main" id="{78B78442-9247-40C4-AD05-C5D753D71751}"/>
              </a:ext>
            </a:extLst>
          </p:cNvPr>
          <p:cNvSpPr txBox="1"/>
          <p:nvPr/>
        </p:nvSpPr>
        <p:spPr>
          <a:xfrm>
            <a:off x="1668174" y="2916472"/>
            <a:ext cx="827856" cy="369332"/>
          </a:xfrm>
          <a:prstGeom prst="rect">
            <a:avLst/>
          </a:prstGeom>
          <a:noFill/>
        </p:spPr>
        <p:txBody>
          <a:bodyPr wrap="square" rtlCol="0">
            <a:spAutoFit/>
          </a:bodyPr>
          <a:lstStyle/>
          <a:p>
            <a:r>
              <a:rPr lang="en-US" dirty="0"/>
              <a:t>PRICE</a:t>
            </a:r>
          </a:p>
        </p:txBody>
      </p:sp>
      <p:sp>
        <p:nvSpPr>
          <p:cNvPr id="32" name="TextBox 31">
            <a:extLst>
              <a:ext uri="{FF2B5EF4-FFF2-40B4-BE49-F238E27FC236}">
                <a16:creationId xmlns:a16="http://schemas.microsoft.com/office/drawing/2014/main" id="{2BF6D326-0356-4BCA-8C39-6FE164E36432}"/>
              </a:ext>
            </a:extLst>
          </p:cNvPr>
          <p:cNvSpPr txBox="1"/>
          <p:nvPr/>
        </p:nvSpPr>
        <p:spPr>
          <a:xfrm>
            <a:off x="1668173" y="4835114"/>
            <a:ext cx="827855" cy="369332"/>
          </a:xfrm>
          <a:prstGeom prst="rect">
            <a:avLst/>
          </a:prstGeom>
          <a:noFill/>
        </p:spPr>
        <p:txBody>
          <a:bodyPr wrap="square" rtlCol="0">
            <a:spAutoFit/>
          </a:bodyPr>
          <a:lstStyle/>
          <a:p>
            <a:r>
              <a:rPr lang="en-US" dirty="0"/>
              <a:t>PRICE</a:t>
            </a:r>
          </a:p>
        </p:txBody>
      </p:sp>
      <p:pic>
        <p:nvPicPr>
          <p:cNvPr id="21" name="Picture 20" descr="Chart, scatter chart&#10;&#10;Description automatically generated">
            <a:extLst>
              <a:ext uri="{FF2B5EF4-FFF2-40B4-BE49-F238E27FC236}">
                <a16:creationId xmlns:a16="http://schemas.microsoft.com/office/drawing/2014/main" id="{5230B185-DB77-41A8-A48B-66CC3C75B909}"/>
              </a:ext>
            </a:extLst>
          </p:cNvPr>
          <p:cNvPicPr>
            <a:picLocks noChangeAspect="1"/>
          </p:cNvPicPr>
          <p:nvPr/>
        </p:nvPicPr>
        <p:blipFill>
          <a:blip r:embed="rId3"/>
          <a:stretch>
            <a:fillRect/>
          </a:stretch>
        </p:blipFill>
        <p:spPr>
          <a:xfrm>
            <a:off x="2550523" y="327485"/>
            <a:ext cx="7064828" cy="1703721"/>
          </a:xfrm>
          <a:prstGeom prst="rect">
            <a:avLst/>
          </a:prstGeom>
        </p:spPr>
      </p:pic>
      <p:sp>
        <p:nvSpPr>
          <p:cNvPr id="16" name="Title 1">
            <a:extLst>
              <a:ext uri="{FF2B5EF4-FFF2-40B4-BE49-F238E27FC236}">
                <a16:creationId xmlns:a16="http://schemas.microsoft.com/office/drawing/2014/main" id="{25ED8D18-A005-433A-88E0-CBA5D7B7BC03}"/>
              </a:ext>
            </a:extLst>
          </p:cNvPr>
          <p:cNvSpPr txBox="1">
            <a:spLocks/>
          </p:cNvSpPr>
          <p:nvPr/>
        </p:nvSpPr>
        <p:spPr>
          <a:xfrm>
            <a:off x="2550523" y="5863320"/>
            <a:ext cx="7064828" cy="786064"/>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a:t>      SQFT_LIVING                GRADE                    SQFT_LOT</a:t>
            </a:r>
          </a:p>
        </p:txBody>
      </p:sp>
    </p:spTree>
    <p:extLst>
      <p:ext uri="{BB962C8B-B14F-4D97-AF65-F5344CB8AC3E}">
        <p14:creationId xmlns:p14="http://schemas.microsoft.com/office/powerpoint/2010/main" val="347381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8717-B283-4449-B410-D7226FDE8E64}"/>
              </a:ext>
            </a:extLst>
          </p:cNvPr>
          <p:cNvSpPr>
            <a:spLocks noGrp="1"/>
          </p:cNvSpPr>
          <p:nvPr>
            <p:ph type="title"/>
          </p:nvPr>
        </p:nvSpPr>
        <p:spPr>
          <a:xfrm>
            <a:off x="913795" y="609599"/>
            <a:ext cx="10353762" cy="1895475"/>
          </a:xfrm>
        </p:spPr>
        <p:txBody>
          <a:bodyPr>
            <a:normAutofit fontScale="90000"/>
          </a:bodyPr>
          <a:lstStyle/>
          <a:p>
            <a:r>
              <a:rPr lang="en-US" dirty="0"/>
              <a:t>Thank you</a:t>
            </a:r>
            <a:br>
              <a:rPr lang="en-US" dirty="0"/>
            </a:br>
            <a:br>
              <a:rPr lang="en-US" dirty="0"/>
            </a:br>
            <a:r>
              <a:rPr lang="en-US" sz="4900" dirty="0"/>
              <a:t>Q&amp;A</a:t>
            </a:r>
            <a:endParaRPr lang="en-US" dirty="0"/>
          </a:p>
        </p:txBody>
      </p:sp>
    </p:spTree>
    <p:extLst>
      <p:ext uri="{BB962C8B-B14F-4D97-AF65-F5344CB8AC3E}">
        <p14:creationId xmlns:p14="http://schemas.microsoft.com/office/powerpoint/2010/main" val="309274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6FA4-5571-4A39-802E-E9F935CEE874}"/>
              </a:ext>
            </a:extLst>
          </p:cNvPr>
          <p:cNvSpPr>
            <a:spLocks noGrp="1"/>
          </p:cNvSpPr>
          <p:nvPr>
            <p:ph type="title"/>
          </p:nvPr>
        </p:nvSpPr>
        <p:spPr/>
        <p:txBody>
          <a:bodyPr/>
          <a:lstStyle/>
          <a:p>
            <a:r>
              <a:rPr lang="en-US" dirty="0"/>
              <a:t>Sources</a:t>
            </a:r>
          </a:p>
        </p:txBody>
      </p:sp>
      <p:sp>
        <p:nvSpPr>
          <p:cNvPr id="3" name="TextBox 2">
            <a:extLst>
              <a:ext uri="{FF2B5EF4-FFF2-40B4-BE49-F238E27FC236}">
                <a16:creationId xmlns:a16="http://schemas.microsoft.com/office/drawing/2014/main" id="{2330A7D7-6159-4E20-8839-C3C28EC03B3F}"/>
              </a:ext>
            </a:extLst>
          </p:cNvPr>
          <p:cNvSpPr txBox="1"/>
          <p:nvPr/>
        </p:nvSpPr>
        <p:spPr>
          <a:xfrm>
            <a:off x="1014884" y="1866900"/>
            <a:ext cx="9224386" cy="2308324"/>
          </a:xfrm>
          <a:prstGeom prst="rect">
            <a:avLst/>
          </a:prstGeom>
          <a:noFill/>
        </p:spPr>
        <p:txBody>
          <a:bodyPr wrap="square" rtlCol="0">
            <a:spAutoFit/>
          </a:bodyPr>
          <a:lstStyle/>
          <a:p>
            <a:r>
              <a:rPr lang="en-US" dirty="0">
                <a:effectLst/>
              </a:rPr>
              <a:t>Blondel, M. and Others (2007-2022). </a:t>
            </a:r>
            <a:r>
              <a:rPr lang="en-US" i="1" dirty="0">
                <a:effectLst/>
              </a:rPr>
              <a:t>Machine Learning in Scikit-Learn</a:t>
            </a:r>
            <a:r>
              <a:rPr lang="en-US" dirty="0">
                <a:effectLst/>
              </a:rPr>
              <a:t>. Scikit-Learn. Retrieved March 29, 2022, from https://scikit-learn.org/stable/index.html </a:t>
            </a:r>
          </a:p>
          <a:p>
            <a:endParaRPr lang="en-US" dirty="0"/>
          </a:p>
          <a:p>
            <a:r>
              <a:rPr lang="en-US" dirty="0">
                <a:effectLst/>
              </a:rPr>
              <a:t>King County Washington. (n.d.). </a:t>
            </a:r>
            <a:r>
              <a:rPr lang="en-US" i="1" dirty="0">
                <a:effectLst/>
              </a:rPr>
              <a:t>Open data</a:t>
            </a:r>
            <a:r>
              <a:rPr lang="en-US" dirty="0">
                <a:effectLst/>
              </a:rPr>
              <a:t>. King County Housing Data. Retrieved March 29, 2022, from https://data.kingcounty.gov/browse?category=Property%2B%26%2BAssessments </a:t>
            </a:r>
          </a:p>
          <a:p>
            <a:endParaRPr lang="en-US" dirty="0">
              <a:effectLst/>
            </a:endParaRPr>
          </a:p>
          <a:p>
            <a:endParaRPr lang="en-US" dirty="0"/>
          </a:p>
          <a:p>
            <a:endParaRPr lang="en-US" dirty="0"/>
          </a:p>
        </p:txBody>
      </p:sp>
    </p:spTree>
    <p:extLst>
      <p:ext uri="{BB962C8B-B14F-4D97-AF65-F5344CB8AC3E}">
        <p14:creationId xmlns:p14="http://schemas.microsoft.com/office/powerpoint/2010/main" val="1293790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411C-2C75-4E3B-A049-1246EE9C2467}"/>
              </a:ext>
            </a:extLst>
          </p:cNvPr>
          <p:cNvSpPr>
            <a:spLocks noGrp="1"/>
          </p:cNvSpPr>
          <p:nvPr>
            <p:ph type="title"/>
          </p:nvPr>
        </p:nvSpPr>
        <p:spPr>
          <a:xfrm>
            <a:off x="919118" y="396497"/>
            <a:ext cx="10353762" cy="1257300"/>
          </a:xfrm>
        </p:spPr>
        <p:txBody>
          <a:bodyPr/>
          <a:lstStyle/>
          <a:p>
            <a:r>
              <a:rPr lang="en-US" dirty="0"/>
              <a:t>Appendix</a:t>
            </a:r>
          </a:p>
        </p:txBody>
      </p:sp>
      <p:pic>
        <p:nvPicPr>
          <p:cNvPr id="4" name="Picture 3" descr="Chart, line chart&#10;&#10;Description automatically generated">
            <a:extLst>
              <a:ext uri="{FF2B5EF4-FFF2-40B4-BE49-F238E27FC236}">
                <a16:creationId xmlns:a16="http://schemas.microsoft.com/office/drawing/2014/main" id="{B42547A9-7AFD-4DFC-80F8-607717CA067B}"/>
              </a:ext>
            </a:extLst>
          </p:cNvPr>
          <p:cNvPicPr>
            <a:picLocks noChangeAspect="1"/>
          </p:cNvPicPr>
          <p:nvPr/>
        </p:nvPicPr>
        <p:blipFill>
          <a:blip r:embed="rId2"/>
          <a:stretch>
            <a:fillRect/>
          </a:stretch>
        </p:blipFill>
        <p:spPr>
          <a:xfrm>
            <a:off x="1153563" y="1653797"/>
            <a:ext cx="9884873" cy="3550406"/>
          </a:xfrm>
          <a:prstGeom prst="rect">
            <a:avLst/>
          </a:prstGeom>
        </p:spPr>
      </p:pic>
    </p:spTree>
    <p:extLst>
      <p:ext uri="{BB962C8B-B14F-4D97-AF65-F5344CB8AC3E}">
        <p14:creationId xmlns:p14="http://schemas.microsoft.com/office/powerpoint/2010/main" val="180550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C192-92C5-4795-9891-52F2CD69CC83}"/>
              </a:ext>
            </a:extLst>
          </p:cNvPr>
          <p:cNvSpPr>
            <a:spLocks noGrp="1"/>
          </p:cNvSpPr>
          <p:nvPr>
            <p:ph type="title"/>
          </p:nvPr>
        </p:nvSpPr>
        <p:spPr/>
        <p:txBody>
          <a:bodyPr/>
          <a:lstStyle/>
          <a:p>
            <a:r>
              <a:rPr lang="en-US" dirty="0"/>
              <a:t>Why Multi-Variate?</a:t>
            </a:r>
          </a:p>
        </p:txBody>
      </p:sp>
      <p:sp>
        <p:nvSpPr>
          <p:cNvPr id="3" name="Content Placeholder 2">
            <a:extLst>
              <a:ext uri="{FF2B5EF4-FFF2-40B4-BE49-F238E27FC236}">
                <a16:creationId xmlns:a16="http://schemas.microsoft.com/office/drawing/2014/main" id="{52585F06-9824-4E2C-B2A6-9A58556588B1}"/>
              </a:ext>
            </a:extLst>
          </p:cNvPr>
          <p:cNvSpPr>
            <a:spLocks noGrp="1"/>
          </p:cNvSpPr>
          <p:nvPr>
            <p:ph sz="half" idx="1"/>
          </p:nvPr>
        </p:nvSpPr>
        <p:spPr>
          <a:xfrm>
            <a:off x="924443" y="1871472"/>
            <a:ext cx="4856841" cy="3915086"/>
          </a:xfrm>
        </p:spPr>
        <p:txBody>
          <a:bodyPr/>
          <a:lstStyle/>
          <a:p>
            <a:r>
              <a:rPr lang="en-US" dirty="0"/>
              <a:t>Univariate: having one variable in the distribution</a:t>
            </a:r>
          </a:p>
          <a:p>
            <a:r>
              <a:rPr lang="en-US" dirty="0"/>
              <a:t>Multivariate: Having two or more variables in the distribution</a:t>
            </a:r>
          </a:p>
          <a:p>
            <a:pPr lvl="1"/>
            <a:r>
              <a:rPr lang="en-US" dirty="0"/>
              <a:t>Becomes difficult in high dimensional space</a:t>
            </a:r>
          </a:p>
          <a:p>
            <a:pPr lvl="1"/>
            <a:r>
              <a:rPr lang="en-US" dirty="0"/>
              <a:t>Benefit of </a:t>
            </a:r>
            <a:r>
              <a:rPr lang="en-US" dirty="0" err="1"/>
              <a:t>Sklearn</a:t>
            </a:r>
            <a:r>
              <a:rPr lang="en-US" dirty="0"/>
              <a:t> Python package</a:t>
            </a:r>
          </a:p>
          <a:p>
            <a:endParaRPr lang="en-US" dirty="0"/>
          </a:p>
        </p:txBody>
      </p:sp>
      <p:pic>
        <p:nvPicPr>
          <p:cNvPr id="10" name="Picture 9" descr="Chart, line chart&#10;&#10;Description automatically generated">
            <a:extLst>
              <a:ext uri="{FF2B5EF4-FFF2-40B4-BE49-F238E27FC236}">
                <a16:creationId xmlns:a16="http://schemas.microsoft.com/office/drawing/2014/main" id="{0C567103-77E3-450C-BC2B-B9FF464CCA07}"/>
              </a:ext>
            </a:extLst>
          </p:cNvPr>
          <p:cNvPicPr>
            <a:picLocks noChangeAspect="1"/>
          </p:cNvPicPr>
          <p:nvPr/>
        </p:nvPicPr>
        <p:blipFill>
          <a:blip r:embed="rId3"/>
          <a:stretch>
            <a:fillRect/>
          </a:stretch>
        </p:blipFill>
        <p:spPr>
          <a:xfrm>
            <a:off x="6096000" y="1871472"/>
            <a:ext cx="5533443" cy="4459955"/>
          </a:xfrm>
          <a:prstGeom prst="rect">
            <a:avLst/>
          </a:prstGeom>
        </p:spPr>
      </p:pic>
    </p:spTree>
    <p:extLst>
      <p:ext uri="{BB962C8B-B14F-4D97-AF65-F5344CB8AC3E}">
        <p14:creationId xmlns:p14="http://schemas.microsoft.com/office/powerpoint/2010/main" val="403510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C31A9-286C-45EC-85B5-60F6D74FB1FF}"/>
              </a:ext>
            </a:extLst>
          </p:cNvPr>
          <p:cNvSpPr>
            <a:spLocks noGrp="1"/>
          </p:cNvSpPr>
          <p:nvPr>
            <p:ph type="title"/>
          </p:nvPr>
        </p:nvSpPr>
        <p:spPr>
          <a:xfrm>
            <a:off x="1370693" y="4406537"/>
            <a:ext cx="9440034" cy="1088336"/>
          </a:xfrm>
        </p:spPr>
        <p:txBody>
          <a:bodyPr vert="horz" lIns="91440" tIns="45720" rIns="91440" bIns="45720" rtlCol="0" anchor="b">
            <a:normAutofit/>
          </a:bodyPr>
          <a:lstStyle/>
          <a:p>
            <a:endParaRPr lang="en-US" sz="4800"/>
          </a:p>
        </p:txBody>
      </p:sp>
      <p:pic>
        <p:nvPicPr>
          <p:cNvPr id="3" name="Picture 2" descr="Chart, line chart, scatter chart&#10;&#10;Description automatically generated">
            <a:extLst>
              <a:ext uri="{FF2B5EF4-FFF2-40B4-BE49-F238E27FC236}">
                <a16:creationId xmlns:a16="http://schemas.microsoft.com/office/drawing/2014/main" id="{328C46E8-D937-4BF4-9D18-1190ABD5D2E1}"/>
              </a:ext>
            </a:extLst>
          </p:cNvPr>
          <p:cNvPicPr>
            <a:picLocks noChangeAspect="1"/>
          </p:cNvPicPr>
          <p:nvPr/>
        </p:nvPicPr>
        <p:blipFill>
          <a:blip r:embed="rId3"/>
          <a:stretch>
            <a:fillRect/>
          </a:stretch>
        </p:blipFill>
        <p:spPr>
          <a:xfrm>
            <a:off x="742822" y="1503761"/>
            <a:ext cx="10695776" cy="3850478"/>
          </a:xfrm>
          <a:prstGeom prst="rect">
            <a:avLst/>
          </a:prstGeom>
        </p:spPr>
      </p:pic>
    </p:spTree>
    <p:extLst>
      <p:ext uri="{BB962C8B-B14F-4D97-AF65-F5344CB8AC3E}">
        <p14:creationId xmlns:p14="http://schemas.microsoft.com/office/powerpoint/2010/main" val="367368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2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Density Based Spatial Clustering of Applications with Noise</a:t>
            </a:r>
          </a:p>
        </p:txBody>
      </p:sp>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2247153"/>
            <a:ext cx="3358084" cy="3544046"/>
          </a:xfrm>
        </p:spPr>
        <p:txBody>
          <a:bodyPr vert="horz" lIns="91440" tIns="45720" rIns="91440" bIns="45720" rtlCol="0" anchor="t">
            <a:normAutofit lnSpcReduction="10000"/>
          </a:bodyPr>
          <a:lstStyle/>
          <a:p>
            <a:pPr>
              <a:lnSpc>
                <a:spcPct val="90000"/>
              </a:lnSpc>
            </a:pPr>
            <a:r>
              <a:rPr lang="en-US" sz="2000" dirty="0"/>
              <a:t>Core Samples of high density </a:t>
            </a:r>
          </a:p>
          <a:p>
            <a:pPr>
              <a:lnSpc>
                <a:spcPct val="90000"/>
              </a:lnSpc>
            </a:pPr>
            <a:r>
              <a:rPr lang="en-US" sz="2000" dirty="0"/>
              <a:t>Creates clusters from Core Samples</a:t>
            </a:r>
          </a:p>
          <a:p>
            <a:pPr>
              <a:lnSpc>
                <a:spcPct val="90000"/>
              </a:lnSpc>
            </a:pPr>
            <a:r>
              <a:rPr lang="en-US" sz="2000" dirty="0"/>
              <a:t>2 main parameters:</a:t>
            </a:r>
          </a:p>
          <a:p>
            <a:pPr lvl="1">
              <a:lnSpc>
                <a:spcPct val="90000"/>
              </a:lnSpc>
            </a:pPr>
            <a:r>
              <a:rPr lang="en-US" sz="2000" dirty="0" err="1"/>
              <a:t>Min_samples</a:t>
            </a:r>
            <a:r>
              <a:rPr lang="en-US" sz="2000" dirty="0"/>
              <a:t>: </a:t>
            </a:r>
            <a:r>
              <a:rPr lang="en-US" sz="2000" i="1" dirty="0"/>
              <a:t>n </a:t>
            </a:r>
            <a:r>
              <a:rPr lang="en-US" sz="2000" dirty="0"/>
              <a:t>samples needed to create Core Samples</a:t>
            </a:r>
          </a:p>
          <a:p>
            <a:pPr lvl="1">
              <a:lnSpc>
                <a:spcPct val="90000"/>
              </a:lnSpc>
            </a:pPr>
            <a:r>
              <a:rPr lang="en-US" sz="2000" dirty="0"/>
              <a:t>Eps: Distance</a:t>
            </a:r>
          </a:p>
          <a:p>
            <a:pPr lvl="1">
              <a:lnSpc>
                <a:spcPct val="90000"/>
              </a:lnSpc>
            </a:pPr>
            <a:r>
              <a:rPr lang="en-US" sz="2000" dirty="0"/>
              <a:t>Metric: How distance is measured</a:t>
            </a:r>
          </a:p>
          <a:p>
            <a:pPr>
              <a:lnSpc>
                <a:spcPct val="90000"/>
              </a:lnSpc>
            </a:pPr>
            <a:endParaRPr lang="en-US" sz="1800" dirty="0"/>
          </a:p>
        </p:txBody>
      </p:sp>
      <p:pic>
        <p:nvPicPr>
          <p:cNvPr id="6" name="Picture 5" descr="Chart, scatter chart&#10;&#10;Description automatically generated">
            <a:extLst>
              <a:ext uri="{FF2B5EF4-FFF2-40B4-BE49-F238E27FC236}">
                <a16:creationId xmlns:a16="http://schemas.microsoft.com/office/drawing/2014/main" id="{1AC20F17-5E6E-4F4E-9998-FC442F309EFA}"/>
              </a:ext>
            </a:extLst>
          </p:cNvPr>
          <p:cNvPicPr>
            <a:picLocks noChangeAspect="1"/>
          </p:cNvPicPr>
          <p:nvPr/>
        </p:nvPicPr>
        <p:blipFill>
          <a:blip r:embed="rId3"/>
          <a:stretch>
            <a:fillRect/>
          </a:stretch>
        </p:blipFill>
        <p:spPr>
          <a:xfrm>
            <a:off x="4915348" y="729888"/>
            <a:ext cx="6633184" cy="4974888"/>
          </a:xfrm>
          <a:prstGeom prst="rect">
            <a:avLst/>
          </a:prstGeom>
        </p:spPr>
      </p:pic>
    </p:spTree>
    <p:extLst>
      <p:ext uri="{BB962C8B-B14F-4D97-AF65-F5344CB8AC3E}">
        <p14:creationId xmlns:p14="http://schemas.microsoft.com/office/powerpoint/2010/main" val="7820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2600" dirty="0"/>
              <a:t>DBSCAN</a:t>
            </a:r>
            <a:endParaRPr lang="en-US" sz="2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2247153"/>
            <a:ext cx="3358084" cy="3544046"/>
          </a:xfrm>
        </p:spPr>
        <p:txBody>
          <a:bodyPr vert="horz" lIns="91440" tIns="45720" rIns="91440" bIns="45720" rtlCol="0" anchor="t">
            <a:normAutofit lnSpcReduction="10000"/>
          </a:bodyPr>
          <a:lstStyle/>
          <a:p>
            <a:pPr>
              <a:lnSpc>
                <a:spcPct val="90000"/>
              </a:lnSpc>
            </a:pPr>
            <a:r>
              <a:rPr lang="en-US" sz="2000" dirty="0"/>
              <a:t>Core Samples of high density </a:t>
            </a:r>
          </a:p>
          <a:p>
            <a:pPr>
              <a:lnSpc>
                <a:spcPct val="90000"/>
              </a:lnSpc>
            </a:pPr>
            <a:r>
              <a:rPr lang="en-US" sz="2000" dirty="0"/>
              <a:t>Creates clusters from Core Samples</a:t>
            </a:r>
          </a:p>
          <a:p>
            <a:pPr>
              <a:lnSpc>
                <a:spcPct val="90000"/>
              </a:lnSpc>
            </a:pPr>
            <a:r>
              <a:rPr lang="en-US" sz="2000" dirty="0"/>
              <a:t>3 main parameters:</a:t>
            </a:r>
          </a:p>
          <a:p>
            <a:pPr lvl="1">
              <a:lnSpc>
                <a:spcPct val="90000"/>
              </a:lnSpc>
            </a:pPr>
            <a:r>
              <a:rPr lang="en-US" sz="2000" dirty="0" err="1"/>
              <a:t>Min_samples</a:t>
            </a:r>
            <a:r>
              <a:rPr lang="en-US" sz="2000" dirty="0"/>
              <a:t>: </a:t>
            </a:r>
            <a:r>
              <a:rPr lang="en-US" sz="2000" i="1" dirty="0"/>
              <a:t>n </a:t>
            </a:r>
            <a:r>
              <a:rPr lang="en-US" sz="2000" dirty="0"/>
              <a:t>samples needed to create Core Samples</a:t>
            </a:r>
          </a:p>
          <a:p>
            <a:pPr lvl="1">
              <a:lnSpc>
                <a:spcPct val="90000"/>
              </a:lnSpc>
            </a:pPr>
            <a:r>
              <a:rPr lang="en-US" sz="2000" dirty="0"/>
              <a:t>Eps: Distance</a:t>
            </a:r>
          </a:p>
          <a:p>
            <a:pPr lvl="1">
              <a:lnSpc>
                <a:spcPct val="90000"/>
              </a:lnSpc>
            </a:pPr>
            <a:r>
              <a:rPr lang="en-US" sz="2000" dirty="0"/>
              <a:t>Metric: How distance is measured</a:t>
            </a:r>
          </a:p>
          <a:p>
            <a:pPr>
              <a:lnSpc>
                <a:spcPct val="90000"/>
              </a:lnSpc>
            </a:pPr>
            <a:endParaRPr lang="en-US" sz="1800" dirty="0"/>
          </a:p>
        </p:txBody>
      </p:sp>
      <p:pic>
        <p:nvPicPr>
          <p:cNvPr id="6" name="Picture 5" descr="Chart, scatter chart&#10;&#10;Description automatically generated">
            <a:extLst>
              <a:ext uri="{FF2B5EF4-FFF2-40B4-BE49-F238E27FC236}">
                <a16:creationId xmlns:a16="http://schemas.microsoft.com/office/drawing/2014/main" id="{1AC20F17-5E6E-4F4E-9998-FC442F309EFA}"/>
              </a:ext>
            </a:extLst>
          </p:cNvPr>
          <p:cNvPicPr>
            <a:picLocks noChangeAspect="1"/>
          </p:cNvPicPr>
          <p:nvPr/>
        </p:nvPicPr>
        <p:blipFill>
          <a:blip r:embed="rId2"/>
          <a:stretch>
            <a:fillRect/>
          </a:stretch>
        </p:blipFill>
        <p:spPr>
          <a:xfrm>
            <a:off x="4915348" y="729888"/>
            <a:ext cx="6633184" cy="4974888"/>
          </a:xfrm>
          <a:prstGeom prst="rect">
            <a:avLst/>
          </a:prstGeom>
        </p:spPr>
      </p:pic>
    </p:spTree>
    <p:extLst>
      <p:ext uri="{BB962C8B-B14F-4D97-AF65-F5344CB8AC3E}">
        <p14:creationId xmlns:p14="http://schemas.microsoft.com/office/powerpoint/2010/main" val="37247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Isolation Forest</a:t>
            </a:r>
          </a:p>
        </p:txBody>
      </p:sp>
      <p:pic>
        <p:nvPicPr>
          <p:cNvPr id="7" name="Content Placeholder 4" descr="Chart&#10;&#10;Description automatically generated">
            <a:extLst>
              <a:ext uri="{FF2B5EF4-FFF2-40B4-BE49-F238E27FC236}">
                <a16:creationId xmlns:a16="http://schemas.microsoft.com/office/drawing/2014/main" id="{A6AF167F-EBBB-4AEC-BC84-6D28FB692153}"/>
              </a:ext>
            </a:extLst>
          </p:cNvPr>
          <p:cNvPicPr>
            <a:picLocks noChangeAspect="1"/>
          </p:cNvPicPr>
          <p:nvPr/>
        </p:nvPicPr>
        <p:blipFill>
          <a:blip r:embed="rId3"/>
          <a:stretch>
            <a:fillRect/>
          </a:stretch>
        </p:blipFill>
        <p:spPr>
          <a:xfrm>
            <a:off x="4915348" y="729889"/>
            <a:ext cx="6633184" cy="4974887"/>
          </a:xfrm>
          <a:prstGeom prst="rect">
            <a:avLst/>
          </a:prstGeom>
        </p:spPr>
      </p:pic>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1748589"/>
            <a:ext cx="3358084" cy="4042610"/>
          </a:xfrm>
        </p:spPr>
        <p:txBody>
          <a:bodyPr vert="horz" lIns="91440" tIns="45720" rIns="91440" bIns="45720" rtlCol="0" anchor="t">
            <a:noAutofit/>
          </a:bodyPr>
          <a:lstStyle/>
          <a:p>
            <a:pPr>
              <a:lnSpc>
                <a:spcPct val="90000"/>
              </a:lnSpc>
            </a:pPr>
            <a:r>
              <a:rPr lang="en-US" sz="2000" dirty="0"/>
              <a:t>Creates partitions between min and max values</a:t>
            </a:r>
          </a:p>
          <a:p>
            <a:pPr>
              <a:lnSpc>
                <a:spcPct val="90000"/>
              </a:lnSpc>
            </a:pPr>
            <a:r>
              <a:rPr lang="en-US" sz="2000" dirty="0"/>
              <a:t>Can be represented in a ‘tree’ structure</a:t>
            </a:r>
          </a:p>
          <a:p>
            <a:pPr>
              <a:lnSpc>
                <a:spcPct val="90000"/>
              </a:lnSpc>
            </a:pPr>
            <a:r>
              <a:rPr lang="en-US" sz="2000" dirty="0"/>
              <a:t>1 main parameter:</a:t>
            </a:r>
          </a:p>
          <a:p>
            <a:pPr lvl="1">
              <a:lnSpc>
                <a:spcPct val="90000"/>
              </a:lnSpc>
            </a:pPr>
            <a:r>
              <a:rPr lang="en-US" sz="2000" dirty="0"/>
              <a:t>Contamination:  The ‘percent’ of contamination within the data</a:t>
            </a:r>
          </a:p>
          <a:p>
            <a:pPr lvl="1">
              <a:lnSpc>
                <a:spcPct val="90000"/>
              </a:lnSpc>
            </a:pPr>
            <a:r>
              <a:rPr lang="en-US" sz="2000" dirty="0"/>
              <a:t>This will also remove </a:t>
            </a:r>
            <a:r>
              <a:rPr lang="en-US" sz="2000" i="1" dirty="0"/>
              <a:t>x </a:t>
            </a:r>
            <a:r>
              <a:rPr lang="en-US" sz="2000" dirty="0"/>
              <a:t>percent of rows</a:t>
            </a:r>
          </a:p>
        </p:txBody>
      </p:sp>
    </p:spTree>
    <p:extLst>
      <p:ext uri="{BB962C8B-B14F-4D97-AF65-F5344CB8AC3E}">
        <p14:creationId xmlns:p14="http://schemas.microsoft.com/office/powerpoint/2010/main" val="153923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206350"/>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Local Outlier Factor</a:t>
            </a:r>
          </a:p>
        </p:txBody>
      </p:sp>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1299411"/>
            <a:ext cx="3358084" cy="4684294"/>
          </a:xfrm>
        </p:spPr>
        <p:txBody>
          <a:bodyPr vert="horz" lIns="91440" tIns="45720" rIns="91440" bIns="45720" rtlCol="0" anchor="t">
            <a:normAutofit/>
          </a:bodyPr>
          <a:lstStyle/>
          <a:p>
            <a:r>
              <a:rPr lang="en-US" sz="2000" dirty="0"/>
              <a:t>Focuses on Anomaly Score more than classification</a:t>
            </a:r>
          </a:p>
          <a:p>
            <a:r>
              <a:rPr lang="en-US" sz="2000" dirty="0"/>
              <a:t>Based on contamination parameter, will create a threshold</a:t>
            </a:r>
          </a:p>
          <a:p>
            <a:r>
              <a:rPr lang="en-US" sz="2000" dirty="0"/>
              <a:t>3 main parameters;</a:t>
            </a:r>
          </a:p>
          <a:p>
            <a:pPr lvl="1"/>
            <a:r>
              <a:rPr lang="en-US" sz="1800" dirty="0" err="1"/>
              <a:t>N_neighbors</a:t>
            </a:r>
            <a:r>
              <a:rPr lang="en-US" sz="1800" dirty="0"/>
              <a:t>: number of points for a dense cluster</a:t>
            </a:r>
          </a:p>
          <a:p>
            <a:pPr lvl="1"/>
            <a:r>
              <a:rPr lang="en-US" sz="1800" dirty="0"/>
              <a:t>Metric: how distance is measured</a:t>
            </a:r>
          </a:p>
          <a:p>
            <a:pPr lvl="1"/>
            <a:r>
              <a:rPr lang="en-US" sz="1800" dirty="0"/>
              <a:t>Contamination: Percent contaminated</a:t>
            </a:r>
          </a:p>
        </p:txBody>
      </p:sp>
      <p:pic>
        <p:nvPicPr>
          <p:cNvPr id="5" name="Picture 4" descr="A picture containing scatter chart&#10;&#10;Description automatically generated">
            <a:extLst>
              <a:ext uri="{FF2B5EF4-FFF2-40B4-BE49-F238E27FC236}">
                <a16:creationId xmlns:a16="http://schemas.microsoft.com/office/drawing/2014/main" id="{A1AD52A9-B28E-4DD7-989F-ADFF1847D471}"/>
              </a:ext>
            </a:extLst>
          </p:cNvPr>
          <p:cNvPicPr>
            <a:picLocks noChangeAspect="1"/>
          </p:cNvPicPr>
          <p:nvPr/>
        </p:nvPicPr>
        <p:blipFill>
          <a:blip r:embed="rId3"/>
          <a:stretch>
            <a:fillRect/>
          </a:stretch>
        </p:blipFill>
        <p:spPr>
          <a:xfrm>
            <a:off x="4639248" y="663557"/>
            <a:ext cx="6909284" cy="5320148"/>
          </a:xfrm>
          <a:prstGeom prst="rect">
            <a:avLst/>
          </a:prstGeom>
        </p:spPr>
      </p:pic>
    </p:spTree>
    <p:extLst>
      <p:ext uri="{BB962C8B-B14F-4D97-AF65-F5344CB8AC3E}">
        <p14:creationId xmlns:p14="http://schemas.microsoft.com/office/powerpoint/2010/main" val="76913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62754-EC12-47B2-9B73-77669B8012CC}"/>
              </a:ext>
            </a:extLst>
          </p:cNvPr>
          <p:cNvSpPr/>
          <p:nvPr/>
        </p:nvSpPr>
        <p:spPr>
          <a:xfrm>
            <a:off x="3301482" y="60649"/>
            <a:ext cx="5589036" cy="6736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shoji, building, light&#10;&#10;Description automatically generated">
            <a:extLst>
              <a:ext uri="{FF2B5EF4-FFF2-40B4-BE49-F238E27FC236}">
                <a16:creationId xmlns:a16="http://schemas.microsoft.com/office/drawing/2014/main" id="{B7FA2DDA-1619-442D-8A34-59ADC6BBD16A}"/>
              </a:ext>
            </a:extLst>
          </p:cNvPr>
          <p:cNvPicPr>
            <a:picLocks noChangeAspect="1"/>
          </p:cNvPicPr>
          <p:nvPr/>
        </p:nvPicPr>
        <p:blipFill>
          <a:blip r:embed="rId2"/>
          <a:stretch>
            <a:fillRect/>
          </a:stretch>
        </p:blipFill>
        <p:spPr>
          <a:xfrm>
            <a:off x="3398700" y="147267"/>
            <a:ext cx="5394600" cy="6563466"/>
          </a:xfrm>
          <a:prstGeom prst="rect">
            <a:avLst/>
          </a:prstGeom>
        </p:spPr>
      </p:pic>
    </p:spTree>
    <p:extLst>
      <p:ext uri="{BB962C8B-B14F-4D97-AF65-F5344CB8AC3E}">
        <p14:creationId xmlns:p14="http://schemas.microsoft.com/office/powerpoint/2010/main" val="372263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5A099-FAB1-4ED5-A544-1967A612ADAE}"/>
              </a:ext>
            </a:extLst>
          </p:cNvPr>
          <p:cNvSpPr>
            <a:spLocks noGrp="1"/>
          </p:cNvSpPr>
          <p:nvPr>
            <p:ph type="title"/>
          </p:nvPr>
        </p:nvSpPr>
        <p:spPr>
          <a:xfrm>
            <a:off x="1370693" y="5274201"/>
            <a:ext cx="9440034" cy="853251"/>
          </a:xfrm>
        </p:spPr>
        <p:txBody>
          <a:bodyPr vert="horz" lIns="91440" tIns="45720" rIns="91440" bIns="45720" rtlCol="0" anchor="b">
            <a:normAutofit/>
          </a:bodyPr>
          <a:lstStyle/>
          <a:p>
            <a:r>
              <a:rPr lang="en-US" sz="3600" dirty="0"/>
              <a:t>Base RMSE: $220,000</a:t>
            </a:r>
          </a:p>
        </p:txBody>
      </p:sp>
      <p:pic>
        <p:nvPicPr>
          <p:cNvPr id="4" name="Picture 3" descr="Chart&#10;&#10;Description automatically generated">
            <a:extLst>
              <a:ext uri="{FF2B5EF4-FFF2-40B4-BE49-F238E27FC236}">
                <a16:creationId xmlns:a16="http://schemas.microsoft.com/office/drawing/2014/main" id="{291DB090-851D-45B6-8853-B472CDEC6CAD}"/>
              </a:ext>
            </a:extLst>
          </p:cNvPr>
          <p:cNvPicPr>
            <a:picLocks noChangeAspect="1"/>
          </p:cNvPicPr>
          <p:nvPr/>
        </p:nvPicPr>
        <p:blipFill>
          <a:blip r:embed="rId4"/>
          <a:stretch>
            <a:fillRect/>
          </a:stretch>
        </p:blipFill>
        <p:spPr>
          <a:xfrm>
            <a:off x="634654" y="1909119"/>
            <a:ext cx="10912112" cy="2837148"/>
          </a:xfrm>
          <a:prstGeom prst="rect">
            <a:avLst/>
          </a:prstGeom>
        </p:spPr>
      </p:pic>
      <p:sp>
        <p:nvSpPr>
          <p:cNvPr id="8" name="Title 1">
            <a:extLst>
              <a:ext uri="{FF2B5EF4-FFF2-40B4-BE49-F238E27FC236}">
                <a16:creationId xmlns:a16="http://schemas.microsoft.com/office/drawing/2014/main" id="{5CDC484D-A9BB-4CB5-BB45-5B3F353AA7FE}"/>
              </a:ext>
            </a:extLst>
          </p:cNvPr>
          <p:cNvSpPr txBox="1">
            <a:spLocks/>
          </p:cNvSpPr>
          <p:nvPr/>
        </p:nvSpPr>
        <p:spPr>
          <a:xfrm>
            <a:off x="1370693" y="527934"/>
            <a:ext cx="9440034" cy="85325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Application</a:t>
            </a:r>
          </a:p>
        </p:txBody>
      </p:sp>
    </p:spTree>
    <p:extLst>
      <p:ext uri="{BB962C8B-B14F-4D97-AF65-F5344CB8AC3E}">
        <p14:creationId xmlns:p14="http://schemas.microsoft.com/office/powerpoint/2010/main" val="144003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DDC-BE7D-496A-A68F-1952FE56D1B5}"/>
              </a:ext>
            </a:extLst>
          </p:cNvPr>
          <p:cNvSpPr>
            <a:spLocks noGrp="1"/>
          </p:cNvSpPr>
          <p:nvPr>
            <p:ph type="title"/>
          </p:nvPr>
        </p:nvSpPr>
        <p:spPr/>
        <p:txBody>
          <a:bodyPr>
            <a:normAutofit/>
          </a:bodyPr>
          <a:lstStyle/>
          <a:p>
            <a:r>
              <a:rPr lang="en-US" dirty="0"/>
              <a:t>DBSCAN</a:t>
            </a:r>
            <a:br>
              <a:rPr lang="en-US" dirty="0"/>
            </a:br>
            <a:r>
              <a:rPr lang="en-US" sz="1800" dirty="0"/>
              <a:t>See Appendix for more info</a:t>
            </a:r>
            <a:endParaRPr lang="en-US" dirty="0"/>
          </a:p>
        </p:txBody>
      </p:sp>
      <p:pic>
        <p:nvPicPr>
          <p:cNvPr id="5" name="Picture 4" descr="Chart, line chart&#10;&#10;Description automatically generated">
            <a:extLst>
              <a:ext uri="{FF2B5EF4-FFF2-40B4-BE49-F238E27FC236}">
                <a16:creationId xmlns:a16="http://schemas.microsoft.com/office/drawing/2014/main" id="{90C17C60-E71D-4D10-A02A-8D54BDE9B4FD}"/>
              </a:ext>
            </a:extLst>
          </p:cNvPr>
          <p:cNvPicPr>
            <a:picLocks noChangeAspect="1"/>
          </p:cNvPicPr>
          <p:nvPr/>
        </p:nvPicPr>
        <p:blipFill>
          <a:blip r:embed="rId2"/>
          <a:stretch>
            <a:fillRect/>
          </a:stretch>
        </p:blipFill>
        <p:spPr>
          <a:xfrm>
            <a:off x="3200284" y="1724620"/>
            <a:ext cx="5791432" cy="4523780"/>
          </a:xfrm>
          <a:prstGeom prst="rect">
            <a:avLst/>
          </a:prstGeom>
        </p:spPr>
      </p:pic>
    </p:spTree>
    <p:extLst>
      <p:ext uri="{BB962C8B-B14F-4D97-AF65-F5344CB8AC3E}">
        <p14:creationId xmlns:p14="http://schemas.microsoft.com/office/powerpoint/2010/main" val="3554264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{68247586-FEDF-48D9-B498-C13BC63543A9}tf55705232_win32</Template>
  <TotalTime>1846</TotalTime>
  <Words>537</Words>
  <Application>Microsoft Office PowerPoint</Application>
  <PresentationFormat>Widescreen</PresentationFormat>
  <Paragraphs>84</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Goudy Old Style</vt:lpstr>
      <vt:lpstr>Slack-Lato</vt:lpstr>
      <vt:lpstr>Wingdings 2</vt:lpstr>
      <vt:lpstr>SlateVTI</vt:lpstr>
      <vt:lpstr>Outlier Detection</vt:lpstr>
      <vt:lpstr>Why Multi-Variate?</vt:lpstr>
      <vt:lpstr>Density Based Spatial Clustering of Applications with Noise</vt:lpstr>
      <vt:lpstr>DBSCAN</vt:lpstr>
      <vt:lpstr>Isolation Forest</vt:lpstr>
      <vt:lpstr>Local Outlier Factor</vt:lpstr>
      <vt:lpstr>PowerPoint Presentation</vt:lpstr>
      <vt:lpstr>Base RMSE: $220,000</vt:lpstr>
      <vt:lpstr>DBSCAN See Appendix for more info</vt:lpstr>
      <vt:lpstr>Resulting Data eps =  7 | min_samples = 8</vt:lpstr>
      <vt:lpstr>Isolation Forest</vt:lpstr>
      <vt:lpstr>Resulting Data contamination = .15</vt:lpstr>
      <vt:lpstr>Local Outlier Factor See Appendix for more info</vt:lpstr>
      <vt:lpstr>Resulting Data n_neighbors = 2 | metric = ‘Euclidean’</vt:lpstr>
      <vt:lpstr>Cross Model Comparison</vt:lpstr>
      <vt:lpstr>PowerPoint Presentation</vt:lpstr>
      <vt:lpstr>Thank you  Q&amp;A</vt:lpstr>
      <vt:lpstr>Sources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 Detection</dc:title>
  <dc:creator>Fuqua, Ben</dc:creator>
  <cp:lastModifiedBy>Fuqua, Ben</cp:lastModifiedBy>
  <cp:revision>8</cp:revision>
  <dcterms:created xsi:type="dcterms:W3CDTF">2022-03-24T18:29:38Z</dcterms:created>
  <dcterms:modified xsi:type="dcterms:W3CDTF">2022-03-29T19:14:50Z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