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0" r:id="rId5"/>
    <p:sldId id="259" r:id="rId6"/>
    <p:sldId id="264" r:id="rId7"/>
    <p:sldId id="263" r:id="rId8"/>
    <p:sldId id="261"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may Bhatt" userId="c447eba16d648b76" providerId="LiveId" clId="{AD389823-9CE4-419B-A1B1-FEB807D51797}"/>
    <pc:docChg chg="custSel modSld">
      <pc:chgData name="Chinmay Bhatt" userId="c447eba16d648b76" providerId="LiveId" clId="{AD389823-9CE4-419B-A1B1-FEB807D51797}" dt="2024-06-09T15:08:17.404" v="11" actId="20577"/>
      <pc:docMkLst>
        <pc:docMk/>
      </pc:docMkLst>
      <pc:sldChg chg="modSp mod">
        <pc:chgData name="Chinmay Bhatt" userId="c447eba16d648b76" providerId="LiveId" clId="{AD389823-9CE4-419B-A1B1-FEB807D51797}" dt="2024-06-09T15:08:17.404" v="11" actId="20577"/>
        <pc:sldMkLst>
          <pc:docMk/>
          <pc:sldMk cId="3952828722" sldId="256"/>
        </pc:sldMkLst>
        <pc:spChg chg="mod">
          <ac:chgData name="Chinmay Bhatt" userId="c447eba16d648b76" providerId="LiveId" clId="{AD389823-9CE4-419B-A1B1-FEB807D51797}" dt="2024-06-09T15:08:10.673" v="10" actId="20577"/>
          <ac:spMkLst>
            <pc:docMk/>
            <pc:sldMk cId="3952828722" sldId="256"/>
            <ac:spMk id="2" creationId="{486FE9C0-030A-F534-B328-C0EEB97C1D52}"/>
          </ac:spMkLst>
        </pc:spChg>
        <pc:spChg chg="mod">
          <ac:chgData name="Chinmay Bhatt" userId="c447eba16d648b76" providerId="LiveId" clId="{AD389823-9CE4-419B-A1B1-FEB807D51797}" dt="2024-06-09T15:08:17.404" v="11" actId="20577"/>
          <ac:spMkLst>
            <pc:docMk/>
            <pc:sldMk cId="3952828722" sldId="256"/>
            <ac:spMk id="3" creationId="{99AD9C55-305E-6241-4342-095FE6B996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7F0860-5AFA-481E-BFE3-DD0FB3D27780}"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66488-CD60-4327-9D08-4997A7F9EDF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5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F0860-5AFA-481E-BFE3-DD0FB3D27780}"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66488-CD60-4327-9D08-4997A7F9EDF8}" type="slidenum">
              <a:rPr lang="en-IN" smtClean="0"/>
              <a:t>‹#›</a:t>
            </a:fld>
            <a:endParaRPr lang="en-IN"/>
          </a:p>
        </p:txBody>
      </p:sp>
    </p:spTree>
    <p:extLst>
      <p:ext uri="{BB962C8B-B14F-4D97-AF65-F5344CB8AC3E}">
        <p14:creationId xmlns:p14="http://schemas.microsoft.com/office/powerpoint/2010/main" val="409592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F0860-5AFA-481E-BFE3-DD0FB3D27780}"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66488-CD60-4327-9D08-4997A7F9EDF8}" type="slidenum">
              <a:rPr lang="en-IN" smtClean="0"/>
              <a:t>‹#›</a:t>
            </a:fld>
            <a:endParaRPr lang="en-IN"/>
          </a:p>
        </p:txBody>
      </p:sp>
    </p:spTree>
    <p:extLst>
      <p:ext uri="{BB962C8B-B14F-4D97-AF65-F5344CB8AC3E}">
        <p14:creationId xmlns:p14="http://schemas.microsoft.com/office/powerpoint/2010/main" val="207782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F0860-5AFA-481E-BFE3-DD0FB3D27780}"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66488-CD60-4327-9D08-4997A7F9EDF8}" type="slidenum">
              <a:rPr lang="en-IN" smtClean="0"/>
              <a:t>‹#›</a:t>
            </a:fld>
            <a:endParaRPr lang="en-IN"/>
          </a:p>
        </p:txBody>
      </p:sp>
    </p:spTree>
    <p:extLst>
      <p:ext uri="{BB962C8B-B14F-4D97-AF65-F5344CB8AC3E}">
        <p14:creationId xmlns:p14="http://schemas.microsoft.com/office/powerpoint/2010/main" val="19958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F0860-5AFA-481E-BFE3-DD0FB3D27780}"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66488-CD60-4327-9D08-4997A7F9EDF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83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F0860-5AFA-481E-BFE3-DD0FB3D27780}"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66488-CD60-4327-9D08-4997A7F9EDF8}" type="slidenum">
              <a:rPr lang="en-IN" smtClean="0"/>
              <a:t>‹#›</a:t>
            </a:fld>
            <a:endParaRPr lang="en-IN"/>
          </a:p>
        </p:txBody>
      </p:sp>
    </p:spTree>
    <p:extLst>
      <p:ext uri="{BB962C8B-B14F-4D97-AF65-F5344CB8AC3E}">
        <p14:creationId xmlns:p14="http://schemas.microsoft.com/office/powerpoint/2010/main" val="350396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F0860-5AFA-481E-BFE3-DD0FB3D27780}" type="datetimeFigureOut">
              <a:rPr lang="en-IN" smtClean="0"/>
              <a:t>09-06-2024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C66488-CD60-4327-9D08-4997A7F9EDF8}" type="slidenum">
              <a:rPr lang="en-IN" smtClean="0"/>
              <a:t>‹#›</a:t>
            </a:fld>
            <a:endParaRPr lang="en-IN"/>
          </a:p>
        </p:txBody>
      </p:sp>
    </p:spTree>
    <p:extLst>
      <p:ext uri="{BB962C8B-B14F-4D97-AF65-F5344CB8AC3E}">
        <p14:creationId xmlns:p14="http://schemas.microsoft.com/office/powerpoint/2010/main" val="143019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F0860-5AFA-481E-BFE3-DD0FB3D27780}"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C66488-CD60-4327-9D08-4997A7F9EDF8}" type="slidenum">
              <a:rPr lang="en-IN" smtClean="0"/>
              <a:t>‹#›</a:t>
            </a:fld>
            <a:endParaRPr lang="en-IN"/>
          </a:p>
        </p:txBody>
      </p:sp>
    </p:spTree>
    <p:extLst>
      <p:ext uri="{BB962C8B-B14F-4D97-AF65-F5344CB8AC3E}">
        <p14:creationId xmlns:p14="http://schemas.microsoft.com/office/powerpoint/2010/main" val="284183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7F0860-5AFA-481E-BFE3-DD0FB3D27780}" type="datetimeFigureOut">
              <a:rPr lang="en-IN" smtClean="0"/>
              <a:t>09-06-2024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0C66488-CD60-4327-9D08-4997A7F9EDF8}" type="slidenum">
              <a:rPr lang="en-IN" smtClean="0"/>
              <a:t>‹#›</a:t>
            </a:fld>
            <a:endParaRPr lang="en-IN"/>
          </a:p>
        </p:txBody>
      </p:sp>
    </p:spTree>
    <p:extLst>
      <p:ext uri="{BB962C8B-B14F-4D97-AF65-F5344CB8AC3E}">
        <p14:creationId xmlns:p14="http://schemas.microsoft.com/office/powerpoint/2010/main" val="238092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7F0860-5AFA-481E-BFE3-DD0FB3D27780}" type="datetimeFigureOut">
              <a:rPr lang="en-IN" smtClean="0"/>
              <a:t>09-06-2024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C66488-CD60-4327-9D08-4997A7F9EDF8}" type="slidenum">
              <a:rPr lang="en-IN" smtClean="0"/>
              <a:t>‹#›</a:t>
            </a:fld>
            <a:endParaRPr lang="en-IN"/>
          </a:p>
        </p:txBody>
      </p:sp>
    </p:spTree>
    <p:extLst>
      <p:ext uri="{BB962C8B-B14F-4D97-AF65-F5344CB8AC3E}">
        <p14:creationId xmlns:p14="http://schemas.microsoft.com/office/powerpoint/2010/main" val="379163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F0860-5AFA-481E-BFE3-DD0FB3D27780}"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66488-CD60-4327-9D08-4997A7F9EDF8}" type="slidenum">
              <a:rPr lang="en-IN" smtClean="0"/>
              <a:t>‹#›</a:t>
            </a:fld>
            <a:endParaRPr lang="en-IN"/>
          </a:p>
        </p:txBody>
      </p:sp>
    </p:spTree>
    <p:extLst>
      <p:ext uri="{BB962C8B-B14F-4D97-AF65-F5344CB8AC3E}">
        <p14:creationId xmlns:p14="http://schemas.microsoft.com/office/powerpoint/2010/main" val="338550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7F0860-5AFA-481E-BFE3-DD0FB3D27780}" type="datetimeFigureOut">
              <a:rPr lang="en-IN" smtClean="0"/>
              <a:t>09-06-2024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C66488-CD60-4327-9D08-4997A7F9EDF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161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uggingface.co/vblagoje/bart_lfq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9C0-030A-F534-B328-C0EEB97C1D52}"/>
              </a:ext>
            </a:extLst>
          </p:cNvPr>
          <p:cNvSpPr>
            <a:spLocks noGrp="1"/>
          </p:cNvSpPr>
          <p:nvPr>
            <p:ph type="ctrTitle"/>
          </p:nvPr>
        </p:nvSpPr>
        <p:spPr>
          <a:xfrm>
            <a:off x="137652" y="1160865"/>
            <a:ext cx="11906863" cy="1646302"/>
          </a:xfrm>
        </p:spPr>
        <p:txBody>
          <a:bodyPr>
            <a:normAutofit/>
          </a:bodyPr>
          <a:lstStyle/>
          <a:p>
            <a:pPr algn="ctr"/>
            <a:r>
              <a:rPr lang="en-IN" sz="4000" dirty="0">
                <a:solidFill>
                  <a:schemeClr val="tx1"/>
                </a:solidFill>
                <a:latin typeface="Georgia" panose="02040502050405020303" pitchFamily="18" charset="0"/>
              </a:rPr>
              <a:t>CHINMAY’S ISRAEL PALESTINE CHATBOT</a:t>
            </a:r>
          </a:p>
        </p:txBody>
      </p:sp>
      <p:sp>
        <p:nvSpPr>
          <p:cNvPr id="3" name="Subtitle 2">
            <a:extLst>
              <a:ext uri="{FF2B5EF4-FFF2-40B4-BE49-F238E27FC236}">
                <a16:creationId xmlns:a16="http://schemas.microsoft.com/office/drawing/2014/main" id="{99AD9C55-305E-6241-4342-095FE6B99641}"/>
              </a:ext>
            </a:extLst>
          </p:cNvPr>
          <p:cNvSpPr>
            <a:spLocks noGrp="1"/>
          </p:cNvSpPr>
          <p:nvPr>
            <p:ph type="subTitle" idx="1"/>
          </p:nvPr>
        </p:nvSpPr>
        <p:spPr/>
        <p:txBody>
          <a:bodyPr/>
          <a:lstStyle/>
          <a:p>
            <a:pPr algn="ctr"/>
            <a:r>
              <a:rPr lang="en-IN" dirty="0"/>
              <a:t>Designed with the help of hugging face </a:t>
            </a:r>
          </a:p>
        </p:txBody>
      </p:sp>
    </p:spTree>
    <p:extLst>
      <p:ext uri="{BB962C8B-B14F-4D97-AF65-F5344CB8AC3E}">
        <p14:creationId xmlns:p14="http://schemas.microsoft.com/office/powerpoint/2010/main" val="395282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3E58CB-3800-F468-C7CB-D1F5F8F29557}"/>
              </a:ext>
            </a:extLst>
          </p:cNvPr>
          <p:cNvSpPr>
            <a:spLocks noGrp="1"/>
          </p:cNvSpPr>
          <p:nvPr>
            <p:ph type="title"/>
          </p:nvPr>
        </p:nvSpPr>
        <p:spPr/>
        <p:txBody>
          <a:bodyPr>
            <a:normAutofit/>
          </a:bodyPr>
          <a:lstStyle/>
          <a:p>
            <a:r>
              <a:rPr lang="en-IN" sz="4400" dirty="0">
                <a:latin typeface="Georgia" panose="02040502050405020303" pitchFamily="18" charset="0"/>
              </a:rPr>
              <a:t>Performance Improvement </a:t>
            </a:r>
          </a:p>
        </p:txBody>
      </p:sp>
      <p:sp>
        <p:nvSpPr>
          <p:cNvPr id="6" name="Content Placeholder 5">
            <a:extLst>
              <a:ext uri="{FF2B5EF4-FFF2-40B4-BE49-F238E27FC236}">
                <a16:creationId xmlns:a16="http://schemas.microsoft.com/office/drawing/2014/main" id="{9137AF0D-07D8-7ADF-4B1B-DE995A77961A}"/>
              </a:ext>
            </a:extLst>
          </p:cNvPr>
          <p:cNvSpPr>
            <a:spLocks noGrp="1"/>
          </p:cNvSpPr>
          <p:nvPr>
            <p:ph idx="1"/>
          </p:nvPr>
        </p:nvSpPr>
        <p:spPr/>
        <p:txBody>
          <a:bodyPr>
            <a:normAutofit/>
          </a:bodyPr>
          <a:lstStyle/>
          <a:p>
            <a:pPr marL="0" indent="0">
              <a:buNone/>
            </a:pPr>
            <a:r>
              <a:rPr lang="en-IN" sz="1600" dirty="0">
                <a:solidFill>
                  <a:schemeClr val="tx1"/>
                </a:solidFill>
                <a:latin typeface="Georgia" panose="02040502050405020303" pitchFamily="18" charset="0"/>
              </a:rPr>
              <a:t>The performance of the model can drastically be improved by 2 things. </a:t>
            </a:r>
          </a:p>
          <a:p>
            <a:pPr marL="457200" indent="-457200">
              <a:buFont typeface="+mj-lt"/>
              <a:buAutoNum type="arabicPeriod"/>
            </a:pPr>
            <a:r>
              <a:rPr lang="en-IN" sz="1600" dirty="0">
                <a:solidFill>
                  <a:schemeClr val="tx1"/>
                </a:solidFill>
                <a:latin typeface="Georgia" panose="02040502050405020303" pitchFamily="18" charset="0"/>
              </a:rPr>
              <a:t>Training the model with the help of an open source LLM. Due to the lack of GPU, this project utilizes BART which has much fewer parameters compared to the open source LLM’s available in the market. These LLM’s will not only provide higher accuracy but will result in more natural responses from the bot.</a:t>
            </a:r>
          </a:p>
          <a:p>
            <a:pPr marL="457200" indent="-457200">
              <a:buFont typeface="+mj-lt"/>
              <a:buAutoNum type="arabicPeriod"/>
            </a:pPr>
            <a:r>
              <a:rPr lang="en-US" sz="1600" dirty="0">
                <a:solidFill>
                  <a:schemeClr val="tx1"/>
                </a:solidFill>
                <a:latin typeface="Georgia" panose="02040502050405020303" pitchFamily="18" charset="0"/>
              </a:rPr>
              <a:t>Enhanced data quality from verifiable journalists and reporters would further improve the Chatbot. </a:t>
            </a:r>
          </a:p>
          <a:p>
            <a:pPr marL="0" indent="0">
              <a:buNone/>
            </a:pPr>
            <a:endParaRPr lang="en-IN"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90305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31E3-919C-59C2-8CC1-B389CD428069}"/>
              </a:ext>
            </a:extLst>
          </p:cNvPr>
          <p:cNvSpPr>
            <a:spLocks noGrp="1"/>
          </p:cNvSpPr>
          <p:nvPr>
            <p:ph type="title"/>
          </p:nvPr>
        </p:nvSpPr>
        <p:spPr/>
        <p:txBody>
          <a:bodyPr/>
          <a:lstStyle/>
          <a:p>
            <a:r>
              <a:rPr lang="en-IN" dirty="0">
                <a:solidFill>
                  <a:schemeClr val="tx1"/>
                </a:solidFill>
                <a:latin typeface="Georgia" panose="02040502050405020303" pitchFamily="18" charset="0"/>
              </a:rPr>
              <a:t>Contents</a:t>
            </a:r>
          </a:p>
        </p:txBody>
      </p:sp>
      <p:sp>
        <p:nvSpPr>
          <p:cNvPr id="3" name="Content Placeholder 2">
            <a:extLst>
              <a:ext uri="{FF2B5EF4-FFF2-40B4-BE49-F238E27FC236}">
                <a16:creationId xmlns:a16="http://schemas.microsoft.com/office/drawing/2014/main" id="{7DAB636F-EE2A-68F9-CB20-CE27CC9D43A1}"/>
              </a:ext>
            </a:extLst>
          </p:cNvPr>
          <p:cNvSpPr>
            <a:spLocks noGrp="1"/>
          </p:cNvSpPr>
          <p:nvPr>
            <p:ph idx="1"/>
          </p:nvPr>
        </p:nvSpPr>
        <p:spPr/>
        <p:txBody>
          <a:bodyPr>
            <a:normAutofit/>
          </a:bodyPr>
          <a:lstStyle/>
          <a:p>
            <a:r>
              <a:rPr lang="en-IN" sz="1800" dirty="0">
                <a:solidFill>
                  <a:schemeClr val="tx1"/>
                </a:solidFill>
                <a:latin typeface="Georgia" panose="02040502050405020303" pitchFamily="18" charset="0"/>
              </a:rPr>
              <a:t>1) Overview</a:t>
            </a:r>
          </a:p>
          <a:p>
            <a:r>
              <a:rPr lang="en-IN" sz="1800" dirty="0">
                <a:solidFill>
                  <a:schemeClr val="tx1"/>
                </a:solidFill>
                <a:latin typeface="Georgia" panose="02040502050405020303" pitchFamily="18" charset="0"/>
              </a:rPr>
              <a:t>2) What is a Question Answering System?</a:t>
            </a:r>
          </a:p>
          <a:p>
            <a:r>
              <a:rPr lang="en-IN" sz="1800" dirty="0">
                <a:solidFill>
                  <a:schemeClr val="tx1"/>
                </a:solidFill>
                <a:latin typeface="Georgia" panose="02040502050405020303" pitchFamily="18" charset="0"/>
              </a:rPr>
              <a:t>3) Different types of QAS </a:t>
            </a:r>
          </a:p>
          <a:p>
            <a:r>
              <a:rPr lang="en-IN" sz="1800" dirty="0">
                <a:solidFill>
                  <a:schemeClr val="tx1"/>
                </a:solidFill>
                <a:latin typeface="Georgia" panose="02040502050405020303" pitchFamily="18" charset="0"/>
              </a:rPr>
              <a:t>4) Workflow</a:t>
            </a:r>
          </a:p>
          <a:p>
            <a:r>
              <a:rPr lang="en-IN" sz="1800" dirty="0">
                <a:solidFill>
                  <a:schemeClr val="tx1"/>
                </a:solidFill>
                <a:latin typeface="Georgia" panose="02040502050405020303" pitchFamily="18" charset="0"/>
              </a:rPr>
              <a:t>5) Scraping</a:t>
            </a:r>
          </a:p>
          <a:p>
            <a:r>
              <a:rPr lang="en-IN" sz="1800" dirty="0">
                <a:solidFill>
                  <a:schemeClr val="tx1"/>
                </a:solidFill>
                <a:latin typeface="Georgia" panose="02040502050405020303" pitchFamily="18" charset="0"/>
              </a:rPr>
              <a:t>6) Gradio App</a:t>
            </a:r>
          </a:p>
          <a:p>
            <a:r>
              <a:rPr lang="en-IN" sz="1800" dirty="0">
                <a:solidFill>
                  <a:schemeClr val="tx1"/>
                </a:solidFill>
                <a:latin typeface="Georgia" panose="02040502050405020303" pitchFamily="18" charset="0"/>
              </a:rPr>
              <a:t>7) Performance Improvement</a:t>
            </a:r>
          </a:p>
        </p:txBody>
      </p:sp>
    </p:spTree>
    <p:extLst>
      <p:ext uri="{BB962C8B-B14F-4D97-AF65-F5344CB8AC3E}">
        <p14:creationId xmlns:p14="http://schemas.microsoft.com/office/powerpoint/2010/main" val="309455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87AD-884D-4A61-6CD4-42E2FEBC708B}"/>
              </a:ext>
            </a:extLst>
          </p:cNvPr>
          <p:cNvSpPr>
            <a:spLocks noGrp="1"/>
          </p:cNvSpPr>
          <p:nvPr>
            <p:ph type="title"/>
          </p:nvPr>
        </p:nvSpPr>
        <p:spPr/>
        <p:txBody>
          <a:bodyPr>
            <a:normAutofit/>
          </a:bodyPr>
          <a:lstStyle/>
          <a:p>
            <a:r>
              <a:rPr lang="en-IN" sz="4400"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EE812F22-21CC-A830-AF89-6A943D7F77F7}"/>
              </a:ext>
            </a:extLst>
          </p:cNvPr>
          <p:cNvSpPr>
            <a:spLocks noGrp="1"/>
          </p:cNvSpPr>
          <p:nvPr>
            <p:ph idx="1"/>
          </p:nvPr>
        </p:nvSpPr>
        <p:spPr>
          <a:xfrm>
            <a:off x="1097280" y="1845734"/>
            <a:ext cx="10058400" cy="4023360"/>
          </a:xfrm>
        </p:spPr>
        <p:txBody>
          <a:bodyPr>
            <a:normAutofit/>
          </a:bodyPr>
          <a:lstStyle/>
          <a:p>
            <a:r>
              <a:rPr lang="en-US" sz="1600" dirty="0">
                <a:solidFill>
                  <a:schemeClr val="tx1"/>
                </a:solidFill>
                <a:latin typeface="Georgia" panose="02040502050405020303" pitchFamily="18" charset="0"/>
              </a:rPr>
              <a:t>This is an Abstractive QA chatbot developed to answer questions about the past and present of the Israel-Palestine conflict.</a:t>
            </a:r>
          </a:p>
          <a:p>
            <a:pPr marL="0" indent="0">
              <a:buNone/>
            </a:pPr>
            <a:r>
              <a:rPr lang="en-US" sz="1600" dirty="0">
                <a:solidFill>
                  <a:schemeClr val="tx1"/>
                </a:solidFill>
                <a:latin typeface="Georgia" panose="02040502050405020303" pitchFamily="18" charset="0"/>
              </a:rPr>
              <a:t> This project makes use of the BART long form QA model for conditional generation(</a:t>
            </a:r>
            <a:r>
              <a:rPr lang="en-US" sz="1600" b="1" u="sng" dirty="0">
                <a:solidFill>
                  <a:schemeClr val="tx1"/>
                </a:solidFill>
                <a:latin typeface="Georgia" panose="02040502050405020303" pitchFamily="18" charset="0"/>
              </a:rPr>
              <a:t>imported from </a:t>
            </a:r>
            <a:r>
              <a:rPr lang="en-US" sz="1600" b="1" u="sng" dirty="0">
                <a:solidFill>
                  <a:schemeClr val="tx1"/>
                </a:solidFill>
                <a:latin typeface="Georgia" panose="02040502050405020303" pitchFamily="18" charset="0"/>
                <a:hlinkClick r:id="rId2"/>
              </a:rPr>
              <a:t>Hugging face</a:t>
            </a:r>
            <a:r>
              <a:rPr lang="en-US" sz="1600" dirty="0">
                <a:solidFill>
                  <a:schemeClr val="tx1"/>
                </a:solidFill>
                <a:latin typeface="Georgia" panose="02040502050405020303" pitchFamily="18" charset="0"/>
              </a:rPr>
              <a:t>) which has been fine tuned. This finetuning has been done by </a:t>
            </a:r>
            <a:r>
              <a:rPr lang="en-US" sz="1600" b="1" u="sng" dirty="0">
                <a:solidFill>
                  <a:schemeClr val="tx1"/>
                </a:solidFill>
                <a:latin typeface="Georgia" panose="02040502050405020303" pitchFamily="18" charset="0"/>
              </a:rPr>
              <a:t>scraping</a:t>
            </a:r>
            <a:r>
              <a:rPr lang="en-US" sz="1600" dirty="0">
                <a:solidFill>
                  <a:schemeClr val="tx1"/>
                </a:solidFill>
                <a:latin typeface="Georgia" panose="02040502050405020303" pitchFamily="18" charset="0"/>
              </a:rPr>
              <a:t> numerous Wikipedia articles related to the conflict.</a:t>
            </a:r>
          </a:p>
          <a:p>
            <a:pPr marL="0" indent="0">
              <a:buNone/>
            </a:pPr>
            <a:r>
              <a:rPr lang="en-US" sz="1600" dirty="0">
                <a:solidFill>
                  <a:schemeClr val="tx1"/>
                </a:solidFill>
                <a:latin typeface="Georgia" panose="02040502050405020303" pitchFamily="18" charset="0"/>
              </a:rPr>
              <a:t>The data retrieved from these articles is stored in </a:t>
            </a:r>
            <a:r>
              <a:rPr lang="en-US" sz="1600" b="1" u="sng" dirty="0">
                <a:solidFill>
                  <a:schemeClr val="tx1"/>
                </a:solidFill>
                <a:latin typeface="Georgia" panose="02040502050405020303" pitchFamily="18" charset="0"/>
              </a:rPr>
              <a:t>Chroma DB</a:t>
            </a:r>
            <a:r>
              <a:rPr lang="en-US" sz="1600" dirty="0">
                <a:solidFill>
                  <a:schemeClr val="tx1"/>
                </a:solidFill>
                <a:latin typeface="Georgia" panose="02040502050405020303" pitchFamily="18" charset="0"/>
              </a:rPr>
              <a:t> which is an open source embedding database</a:t>
            </a:r>
          </a:p>
          <a:p>
            <a:pPr marL="0" indent="0">
              <a:buNone/>
            </a:pPr>
            <a:r>
              <a:rPr lang="en-US" sz="1600" dirty="0">
                <a:solidFill>
                  <a:schemeClr val="tx1"/>
                </a:solidFill>
                <a:latin typeface="Georgia" panose="02040502050405020303" pitchFamily="18" charset="0"/>
              </a:rPr>
              <a:t> The UI of the chatbot has been made with the help of </a:t>
            </a:r>
            <a:r>
              <a:rPr lang="en-US" sz="1600" b="1" u="sng" dirty="0">
                <a:solidFill>
                  <a:schemeClr val="tx1"/>
                </a:solidFill>
                <a:latin typeface="Georgia" panose="02040502050405020303" pitchFamily="18" charset="0"/>
              </a:rPr>
              <a:t>Gradio</a:t>
            </a:r>
            <a:r>
              <a:rPr lang="en-US" sz="1600" dirty="0">
                <a:solidFill>
                  <a:schemeClr val="tx1"/>
                </a:solidFill>
                <a:latin typeface="Georgia" panose="02040502050405020303" pitchFamily="18" charset="0"/>
              </a:rPr>
              <a:t>.</a:t>
            </a:r>
          </a:p>
          <a:p>
            <a:pPr marL="0" indent="0">
              <a:buNone/>
            </a:pPr>
            <a:r>
              <a:rPr lang="en-US" sz="1800" dirty="0">
                <a:solidFill>
                  <a:schemeClr val="tx1"/>
                </a:solidFill>
                <a:latin typeface="Georgia" panose="02040502050405020303" pitchFamily="18" charset="0"/>
              </a:rPr>
              <a:t> </a:t>
            </a:r>
          </a:p>
          <a:p>
            <a:endParaRPr lang="en-US" sz="1800" dirty="0">
              <a:solidFill>
                <a:schemeClr val="tx1"/>
              </a:solidFill>
              <a:latin typeface="Georgia" panose="02040502050405020303" pitchFamily="18" charset="0"/>
            </a:endParaRPr>
          </a:p>
          <a:p>
            <a:endParaRPr lang="en-US" sz="1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93815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4629-0F1A-E11F-1967-B79A58165A41}"/>
              </a:ext>
            </a:extLst>
          </p:cNvPr>
          <p:cNvSpPr>
            <a:spLocks noGrp="1"/>
          </p:cNvSpPr>
          <p:nvPr>
            <p:ph type="title"/>
          </p:nvPr>
        </p:nvSpPr>
        <p:spPr/>
        <p:txBody>
          <a:bodyPr>
            <a:normAutofit/>
          </a:bodyPr>
          <a:lstStyle/>
          <a:p>
            <a:r>
              <a:rPr lang="en-IN" sz="4400" dirty="0">
                <a:solidFill>
                  <a:schemeClr val="tx1"/>
                </a:solidFill>
                <a:latin typeface="Georgia" panose="02040502050405020303" pitchFamily="18" charset="0"/>
              </a:rPr>
              <a:t>Question Answering System</a:t>
            </a:r>
          </a:p>
        </p:txBody>
      </p:sp>
      <p:sp>
        <p:nvSpPr>
          <p:cNvPr id="3" name="Content Placeholder 2">
            <a:extLst>
              <a:ext uri="{FF2B5EF4-FFF2-40B4-BE49-F238E27FC236}">
                <a16:creationId xmlns:a16="http://schemas.microsoft.com/office/drawing/2014/main" id="{75049E4B-6F51-C738-499F-8378E68F9BBE}"/>
              </a:ext>
            </a:extLst>
          </p:cNvPr>
          <p:cNvSpPr>
            <a:spLocks noGrp="1"/>
          </p:cNvSpPr>
          <p:nvPr>
            <p:ph idx="1"/>
          </p:nvPr>
        </p:nvSpPr>
        <p:spPr/>
        <p:txBody>
          <a:bodyPr>
            <a:normAutofit/>
          </a:bodyPr>
          <a:lstStyle/>
          <a:p>
            <a:r>
              <a:rPr lang="en-IN" sz="1600" dirty="0">
                <a:solidFill>
                  <a:schemeClr val="tx1"/>
                </a:solidFill>
                <a:latin typeface="Georgia" panose="02040502050405020303" pitchFamily="18" charset="0"/>
              </a:rPr>
              <a:t>A Question Answering system is a computer application that uses NLP to answer questions. They do this with the help of a knowledge base(context) they are trained on. </a:t>
            </a:r>
          </a:p>
          <a:p>
            <a:pPr marL="0" indent="0">
              <a:buNone/>
            </a:pPr>
            <a:r>
              <a:rPr lang="en-IN" sz="1600" dirty="0">
                <a:solidFill>
                  <a:schemeClr val="tx1"/>
                </a:solidFill>
                <a:latin typeface="Georgia" panose="02040502050405020303" pitchFamily="18" charset="0"/>
              </a:rPr>
              <a:t> </a:t>
            </a:r>
            <a:r>
              <a:rPr lang="en-US" sz="1600" dirty="0">
                <a:solidFill>
                  <a:schemeClr val="tx1"/>
                </a:solidFill>
                <a:latin typeface="Georgia" panose="02040502050405020303" pitchFamily="18" charset="0"/>
              </a:rPr>
              <a:t>These systems understand the semantics of questions and retrieve information from structured or unstructured data sources and answer it in  Natural Language</a:t>
            </a:r>
            <a:endParaRPr lang="en-IN" sz="1600" dirty="0">
              <a:solidFill>
                <a:schemeClr val="tx1"/>
              </a:solidFill>
              <a:latin typeface="Georgia" panose="02040502050405020303" pitchFamily="18" charset="0"/>
            </a:endParaRPr>
          </a:p>
          <a:p>
            <a:r>
              <a:rPr lang="en-IN" sz="1600" dirty="0">
                <a:solidFill>
                  <a:schemeClr val="tx1"/>
                </a:solidFill>
                <a:latin typeface="Georgia" panose="02040502050405020303" pitchFamily="18" charset="0"/>
              </a:rPr>
              <a:t>Although this chatbot will be able to answer basic questions related to the conflict, we can further improve its accuracy by feeding it more verified data from ethical reporters.</a:t>
            </a:r>
          </a:p>
          <a:p>
            <a:r>
              <a:rPr lang="en-IN" sz="1600" dirty="0">
                <a:solidFill>
                  <a:schemeClr val="tx1"/>
                </a:solidFill>
                <a:latin typeface="Georgia" panose="02040502050405020303" pitchFamily="18" charset="0"/>
              </a:rPr>
              <a:t>The more amount of data it is fed, the better it is going to perform. Just like a human.</a:t>
            </a:r>
          </a:p>
          <a:p>
            <a:r>
              <a:rPr lang="en-IN" sz="1600" dirty="0">
                <a:solidFill>
                  <a:schemeClr val="tx1"/>
                </a:solidFill>
                <a:latin typeface="Georgia" panose="02040502050405020303" pitchFamily="18" charset="0"/>
              </a:rPr>
              <a:t>This chatbot is an example of an Abstractive QAS.</a:t>
            </a:r>
          </a:p>
        </p:txBody>
      </p:sp>
    </p:spTree>
    <p:extLst>
      <p:ext uri="{BB962C8B-B14F-4D97-AF65-F5344CB8AC3E}">
        <p14:creationId xmlns:p14="http://schemas.microsoft.com/office/powerpoint/2010/main" val="29384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8BBB-6AAD-BC85-3A36-A84FD221A80A}"/>
              </a:ext>
            </a:extLst>
          </p:cNvPr>
          <p:cNvSpPr>
            <a:spLocks noGrp="1"/>
          </p:cNvSpPr>
          <p:nvPr>
            <p:ph type="title"/>
          </p:nvPr>
        </p:nvSpPr>
        <p:spPr/>
        <p:txBody>
          <a:bodyPr>
            <a:normAutofit/>
          </a:bodyPr>
          <a:lstStyle/>
          <a:p>
            <a:r>
              <a:rPr lang="en-IN" sz="4400" dirty="0">
                <a:solidFill>
                  <a:schemeClr val="tx1"/>
                </a:solidFill>
                <a:latin typeface="Georgia" panose="02040502050405020303" pitchFamily="18" charset="0"/>
              </a:rPr>
              <a:t>Types of QAS</a:t>
            </a:r>
          </a:p>
        </p:txBody>
      </p:sp>
      <p:sp>
        <p:nvSpPr>
          <p:cNvPr id="3" name="Text Placeholder 2">
            <a:extLst>
              <a:ext uri="{FF2B5EF4-FFF2-40B4-BE49-F238E27FC236}">
                <a16:creationId xmlns:a16="http://schemas.microsoft.com/office/drawing/2014/main" id="{6F43C1A0-7937-4601-0CBD-E67E8225E33A}"/>
              </a:ext>
            </a:extLst>
          </p:cNvPr>
          <p:cNvSpPr>
            <a:spLocks noGrp="1"/>
          </p:cNvSpPr>
          <p:nvPr>
            <p:ph type="body" idx="1"/>
          </p:nvPr>
        </p:nvSpPr>
        <p:spPr/>
        <p:txBody>
          <a:bodyPr/>
          <a:lstStyle/>
          <a:p>
            <a:r>
              <a:rPr lang="en-IN" b="1" dirty="0">
                <a:solidFill>
                  <a:schemeClr val="tx1"/>
                </a:solidFill>
                <a:latin typeface="Georgia" panose="02040502050405020303" pitchFamily="18" charset="0"/>
              </a:rPr>
              <a:t>Extractive</a:t>
            </a:r>
          </a:p>
        </p:txBody>
      </p:sp>
      <p:sp>
        <p:nvSpPr>
          <p:cNvPr id="4" name="Content Placeholder 3">
            <a:extLst>
              <a:ext uri="{FF2B5EF4-FFF2-40B4-BE49-F238E27FC236}">
                <a16:creationId xmlns:a16="http://schemas.microsoft.com/office/drawing/2014/main" id="{C638DCE5-47D9-2D9D-7A64-8E64510E9ADB}"/>
              </a:ext>
            </a:extLst>
          </p:cNvPr>
          <p:cNvSpPr>
            <a:spLocks noGrp="1"/>
          </p:cNvSpPr>
          <p:nvPr>
            <p:ph sz="half" idx="2"/>
          </p:nvPr>
        </p:nvSpPr>
        <p:spPr/>
        <p:txBody>
          <a:bodyPr>
            <a:normAutofit/>
          </a:bodyPr>
          <a:lstStyle/>
          <a:p>
            <a:r>
              <a:rPr lang="en-IN" sz="1600" dirty="0">
                <a:solidFill>
                  <a:schemeClr val="tx1"/>
                </a:solidFill>
                <a:latin typeface="Georgia" panose="02040502050405020303" pitchFamily="18" charset="0"/>
              </a:rPr>
              <a:t>Extractive QAS extract the data from the context and directly give out the result.</a:t>
            </a:r>
          </a:p>
          <a:p>
            <a:r>
              <a:rPr lang="en-US" sz="1600" b="1" dirty="0">
                <a:solidFill>
                  <a:schemeClr val="tx1"/>
                </a:solidFill>
                <a:latin typeface="Georgia" panose="02040502050405020303" pitchFamily="18" charset="0"/>
              </a:rPr>
              <a:t>Context:-  </a:t>
            </a:r>
            <a:r>
              <a:rPr lang="en-US" sz="1600" dirty="0">
                <a:solidFill>
                  <a:schemeClr val="tx1"/>
                </a:solidFill>
                <a:highlight>
                  <a:srgbClr val="00FF00"/>
                </a:highlight>
                <a:latin typeface="Georgia" panose="02040502050405020303" pitchFamily="18" charset="0"/>
              </a:rPr>
              <a:t>New Delhi, the capital of India, has a population of over 30 million people</a:t>
            </a:r>
            <a:r>
              <a:rPr lang="en-US" sz="1600" dirty="0">
                <a:solidFill>
                  <a:schemeClr val="tx1"/>
                </a:solidFill>
                <a:latin typeface="Georgia" panose="02040502050405020303" pitchFamily="18" charset="0"/>
              </a:rPr>
              <a:t>. </a:t>
            </a:r>
            <a:r>
              <a:rPr lang="en-US" sz="1600" b="0" i="0" dirty="0">
                <a:solidFill>
                  <a:schemeClr val="tx1"/>
                </a:solidFill>
                <a:effectLst/>
                <a:highlight>
                  <a:srgbClr val="FFFFFF"/>
                </a:highlight>
                <a:latin typeface="Georgia" panose="02040502050405020303" pitchFamily="18" charset="0"/>
              </a:rPr>
              <a:t>Delhi shares borders with the state of Uttar Pradesh in the east and with the state of </a:t>
            </a:r>
            <a:r>
              <a:rPr lang="en-US" sz="1600" b="0" i="0" u="none" strike="noStrike" dirty="0">
                <a:solidFill>
                  <a:schemeClr val="tx1"/>
                </a:solidFill>
                <a:effectLst/>
                <a:highlight>
                  <a:srgbClr val="FFFFFF"/>
                </a:highlight>
                <a:latin typeface="Georgia" panose="02040502050405020303" pitchFamily="18" charset="0"/>
              </a:rPr>
              <a:t>Haryana</a:t>
            </a:r>
            <a:r>
              <a:rPr lang="en-US" sz="1600" b="0" i="0" dirty="0">
                <a:solidFill>
                  <a:schemeClr val="tx1"/>
                </a:solidFill>
                <a:effectLst/>
                <a:highlight>
                  <a:srgbClr val="FFFFFF"/>
                </a:highlight>
                <a:latin typeface="Georgia" panose="02040502050405020303" pitchFamily="18" charset="0"/>
              </a:rPr>
              <a:t> in the remaining directions.</a:t>
            </a:r>
          </a:p>
          <a:p>
            <a:r>
              <a:rPr lang="en-US" sz="1600" b="1" dirty="0">
                <a:solidFill>
                  <a:schemeClr val="tx1"/>
                </a:solidFill>
                <a:highlight>
                  <a:srgbClr val="FFFFFF"/>
                </a:highlight>
                <a:latin typeface="Georgia" panose="02040502050405020303" pitchFamily="18" charset="0"/>
              </a:rPr>
              <a:t>Question</a:t>
            </a:r>
            <a:r>
              <a:rPr lang="en-US" sz="1600" dirty="0">
                <a:solidFill>
                  <a:schemeClr val="tx1"/>
                </a:solidFill>
                <a:highlight>
                  <a:srgbClr val="FFFFFF"/>
                </a:highlight>
                <a:latin typeface="Georgia" panose="02040502050405020303" pitchFamily="18" charset="0"/>
              </a:rPr>
              <a:t>:- What is the population of New Delhi?</a:t>
            </a:r>
          </a:p>
          <a:p>
            <a:r>
              <a:rPr lang="en-US" sz="1600" b="1" dirty="0">
                <a:solidFill>
                  <a:schemeClr val="tx1"/>
                </a:solidFill>
                <a:highlight>
                  <a:srgbClr val="FFFFFF"/>
                </a:highlight>
                <a:latin typeface="Georgia" panose="02040502050405020303" pitchFamily="18" charset="0"/>
              </a:rPr>
              <a:t>Answer</a:t>
            </a:r>
            <a:r>
              <a:rPr lang="en-US" sz="1600" dirty="0">
                <a:solidFill>
                  <a:schemeClr val="tx1"/>
                </a:solidFill>
                <a:highlight>
                  <a:srgbClr val="FFFFFF"/>
                </a:highlight>
                <a:latin typeface="Georgia" panose="02040502050405020303" pitchFamily="18" charset="0"/>
              </a:rPr>
              <a:t>:- </a:t>
            </a:r>
            <a:r>
              <a:rPr lang="en-US" sz="1600" dirty="0">
                <a:solidFill>
                  <a:schemeClr val="tx1"/>
                </a:solidFill>
                <a:latin typeface="Georgia" panose="02040502050405020303" pitchFamily="18" charset="0"/>
              </a:rPr>
              <a:t>New Delhi, the capital of India, has a population of over 30 million people. </a:t>
            </a:r>
            <a:endParaRPr lang="en-US" sz="1600" dirty="0">
              <a:solidFill>
                <a:schemeClr val="tx1"/>
              </a:solidFill>
              <a:highlight>
                <a:srgbClr val="FFFFFF"/>
              </a:highlight>
              <a:latin typeface="Georgia" panose="02040502050405020303" pitchFamily="18" charset="0"/>
            </a:endParaRPr>
          </a:p>
          <a:p>
            <a:endParaRPr lang="en-IN" dirty="0"/>
          </a:p>
        </p:txBody>
      </p:sp>
      <p:sp>
        <p:nvSpPr>
          <p:cNvPr id="5" name="Text Placeholder 4">
            <a:extLst>
              <a:ext uri="{FF2B5EF4-FFF2-40B4-BE49-F238E27FC236}">
                <a16:creationId xmlns:a16="http://schemas.microsoft.com/office/drawing/2014/main" id="{264C4B12-D38F-D8F3-E089-2257F3B07B5D}"/>
              </a:ext>
            </a:extLst>
          </p:cNvPr>
          <p:cNvSpPr>
            <a:spLocks noGrp="1"/>
          </p:cNvSpPr>
          <p:nvPr>
            <p:ph type="body" sz="quarter" idx="3"/>
          </p:nvPr>
        </p:nvSpPr>
        <p:spPr/>
        <p:txBody>
          <a:bodyPr/>
          <a:lstStyle/>
          <a:p>
            <a:r>
              <a:rPr lang="en-IN" b="1" dirty="0">
                <a:solidFill>
                  <a:schemeClr val="tx1"/>
                </a:solidFill>
                <a:latin typeface="Georgia" panose="02040502050405020303" pitchFamily="18" charset="0"/>
              </a:rPr>
              <a:t>ABSTRACTIVE</a:t>
            </a:r>
          </a:p>
        </p:txBody>
      </p:sp>
      <p:sp>
        <p:nvSpPr>
          <p:cNvPr id="6" name="Content Placeholder 5">
            <a:extLst>
              <a:ext uri="{FF2B5EF4-FFF2-40B4-BE49-F238E27FC236}">
                <a16:creationId xmlns:a16="http://schemas.microsoft.com/office/drawing/2014/main" id="{50401300-07BF-1DBB-8009-720EB23DF617}"/>
              </a:ext>
            </a:extLst>
          </p:cNvPr>
          <p:cNvSpPr>
            <a:spLocks noGrp="1"/>
          </p:cNvSpPr>
          <p:nvPr>
            <p:ph sz="quarter" idx="4"/>
          </p:nvPr>
        </p:nvSpPr>
        <p:spPr>
          <a:xfrm>
            <a:off x="6096000" y="2473642"/>
            <a:ext cx="4937760" cy="3378200"/>
          </a:xfrm>
        </p:spPr>
        <p:txBody>
          <a:bodyPr>
            <a:normAutofit/>
          </a:bodyPr>
          <a:lstStyle/>
          <a:p>
            <a:r>
              <a:rPr lang="en-IN" sz="1600" dirty="0">
                <a:solidFill>
                  <a:schemeClr val="tx1"/>
                </a:solidFill>
                <a:latin typeface="Georgia" panose="02040502050405020303" pitchFamily="18" charset="0"/>
              </a:rPr>
              <a:t>Abstractive QAS goes beyond merely fetching the result by generating human like responses.</a:t>
            </a:r>
          </a:p>
          <a:p>
            <a:r>
              <a:rPr lang="en-US" sz="1600" b="1" dirty="0">
                <a:solidFill>
                  <a:schemeClr val="tx1"/>
                </a:solidFill>
                <a:latin typeface="Georgia" panose="02040502050405020303" pitchFamily="18" charset="0"/>
              </a:rPr>
              <a:t>Context:-  </a:t>
            </a:r>
            <a:r>
              <a:rPr lang="en-US" sz="1600" dirty="0">
                <a:solidFill>
                  <a:schemeClr val="tx1"/>
                </a:solidFill>
                <a:latin typeface="Georgia" panose="02040502050405020303" pitchFamily="18" charset="0"/>
              </a:rPr>
              <a:t>New Delhi, the capital of India, has a population of over 30 million people. </a:t>
            </a:r>
            <a:r>
              <a:rPr lang="en-US" sz="1600" b="0" i="0" dirty="0">
                <a:solidFill>
                  <a:schemeClr val="tx1"/>
                </a:solidFill>
                <a:effectLst/>
                <a:highlight>
                  <a:srgbClr val="FFFFFF"/>
                </a:highlight>
                <a:latin typeface="Georgia" panose="02040502050405020303" pitchFamily="18" charset="0"/>
              </a:rPr>
              <a:t>Delhi shares borders with the state of Uttar Pradesh in the east and with the state of </a:t>
            </a:r>
            <a:r>
              <a:rPr lang="en-US" sz="1600" b="0" i="0" u="none" strike="noStrike" dirty="0">
                <a:solidFill>
                  <a:schemeClr val="tx1"/>
                </a:solidFill>
                <a:effectLst/>
                <a:highlight>
                  <a:srgbClr val="FFFFFF"/>
                </a:highlight>
                <a:latin typeface="Georgia" panose="02040502050405020303" pitchFamily="18" charset="0"/>
              </a:rPr>
              <a:t>Haryana</a:t>
            </a:r>
            <a:r>
              <a:rPr lang="en-US" sz="1600" b="0" i="0" dirty="0">
                <a:solidFill>
                  <a:schemeClr val="tx1"/>
                </a:solidFill>
                <a:effectLst/>
                <a:highlight>
                  <a:srgbClr val="FFFFFF"/>
                </a:highlight>
                <a:latin typeface="Georgia" panose="02040502050405020303" pitchFamily="18" charset="0"/>
              </a:rPr>
              <a:t> in the remaining directions.</a:t>
            </a:r>
          </a:p>
          <a:p>
            <a:r>
              <a:rPr lang="en-US" sz="1600" b="1" dirty="0">
                <a:solidFill>
                  <a:schemeClr val="tx1"/>
                </a:solidFill>
                <a:highlight>
                  <a:srgbClr val="FFFFFF"/>
                </a:highlight>
                <a:latin typeface="Georgia" panose="02040502050405020303" pitchFamily="18" charset="0"/>
              </a:rPr>
              <a:t>Question</a:t>
            </a:r>
            <a:r>
              <a:rPr lang="en-US" sz="1600" dirty="0">
                <a:solidFill>
                  <a:schemeClr val="tx1"/>
                </a:solidFill>
                <a:highlight>
                  <a:srgbClr val="FFFFFF"/>
                </a:highlight>
                <a:latin typeface="Georgia" panose="02040502050405020303" pitchFamily="18" charset="0"/>
              </a:rPr>
              <a:t>:- What is the population of New Delhi?</a:t>
            </a:r>
          </a:p>
          <a:p>
            <a:r>
              <a:rPr lang="en-US" sz="1600" b="1" dirty="0">
                <a:solidFill>
                  <a:schemeClr val="tx1"/>
                </a:solidFill>
                <a:highlight>
                  <a:srgbClr val="FFFFFF"/>
                </a:highlight>
                <a:latin typeface="Georgia" panose="02040502050405020303" pitchFamily="18" charset="0"/>
              </a:rPr>
              <a:t>Answer</a:t>
            </a:r>
            <a:r>
              <a:rPr lang="en-US" sz="1600" dirty="0">
                <a:solidFill>
                  <a:schemeClr val="tx1"/>
                </a:solidFill>
                <a:highlight>
                  <a:srgbClr val="FFFFFF"/>
                </a:highlight>
                <a:latin typeface="Georgia" panose="02040502050405020303" pitchFamily="18" charset="0"/>
              </a:rPr>
              <a:t>:- </a:t>
            </a:r>
            <a:r>
              <a:rPr lang="en-US" sz="1600" dirty="0">
                <a:solidFill>
                  <a:schemeClr val="tx1"/>
                </a:solidFill>
                <a:latin typeface="Georgia" panose="02040502050405020303" pitchFamily="18" charset="0"/>
              </a:rPr>
              <a:t>New Delhi has a population of over 30 million people. </a:t>
            </a:r>
            <a:endParaRPr lang="en-US" sz="1600" dirty="0">
              <a:solidFill>
                <a:schemeClr val="tx1"/>
              </a:solidFill>
              <a:highlight>
                <a:srgbClr val="FFFFFF"/>
              </a:highlight>
              <a:latin typeface="Georgia" panose="02040502050405020303" pitchFamily="18" charset="0"/>
            </a:endParaRPr>
          </a:p>
          <a:p>
            <a:endParaRPr lang="en-IN" sz="1600" dirty="0">
              <a:solidFill>
                <a:schemeClr val="tx1"/>
              </a:solidFill>
              <a:latin typeface="Georgia" panose="02040502050405020303" pitchFamily="18" charset="0"/>
            </a:endParaRPr>
          </a:p>
          <a:p>
            <a:pPr marL="0" indent="0">
              <a:buNone/>
            </a:pPr>
            <a:endParaRPr lang="en-IN"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6509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59CF01-89C1-5819-CDB5-AB55527CBB67}"/>
              </a:ext>
            </a:extLst>
          </p:cNvPr>
          <p:cNvSpPr>
            <a:spLocks noGrp="1"/>
          </p:cNvSpPr>
          <p:nvPr>
            <p:ph type="title"/>
          </p:nvPr>
        </p:nvSpPr>
        <p:spPr/>
        <p:txBody>
          <a:bodyPr>
            <a:normAutofit/>
          </a:bodyPr>
          <a:lstStyle/>
          <a:p>
            <a:r>
              <a:rPr lang="en-IN" sz="4400" dirty="0">
                <a:solidFill>
                  <a:schemeClr val="tx1"/>
                </a:solidFill>
                <a:latin typeface="Georgia" panose="02040502050405020303" pitchFamily="18" charset="0"/>
              </a:rPr>
              <a:t>Project Workflow</a:t>
            </a:r>
          </a:p>
        </p:txBody>
      </p:sp>
      <p:sp>
        <p:nvSpPr>
          <p:cNvPr id="8" name="Content Placeholder 7">
            <a:extLst>
              <a:ext uri="{FF2B5EF4-FFF2-40B4-BE49-F238E27FC236}">
                <a16:creationId xmlns:a16="http://schemas.microsoft.com/office/drawing/2014/main" id="{2EBAEC9B-A1C6-D605-BA23-771297360CCC}"/>
              </a:ext>
            </a:extLst>
          </p:cNvPr>
          <p:cNvSpPr>
            <a:spLocks noGrp="1"/>
          </p:cNvSpPr>
          <p:nvPr>
            <p:ph idx="1"/>
          </p:nvPr>
        </p:nvSpPr>
        <p:spPr/>
        <p:txBody>
          <a:bodyPr/>
          <a:lstStyle/>
          <a:p>
            <a:pPr algn="l">
              <a:buFont typeface="Wingdings" panose="05000000000000000000" pitchFamily="2" charset="2"/>
              <a:buChar char="§"/>
            </a:pPr>
            <a:r>
              <a:rPr lang="en-IN" dirty="0">
                <a:solidFill>
                  <a:schemeClr val="tx1"/>
                </a:solidFill>
                <a:latin typeface="Georgia" panose="02040502050405020303" pitchFamily="18" charset="0"/>
              </a:rPr>
              <a:t> </a:t>
            </a:r>
            <a:r>
              <a:rPr lang="en-IN" sz="1800" dirty="0">
                <a:solidFill>
                  <a:schemeClr val="tx1"/>
                </a:solidFill>
                <a:latin typeface="Georgia" panose="02040502050405020303" pitchFamily="18" charset="0"/>
              </a:rPr>
              <a:t>The data retrieved from Wikipedia is stored in the form of vectors in the chroma DB. </a:t>
            </a:r>
            <a:r>
              <a:rPr lang="en-US" sz="1800" dirty="0">
                <a:solidFill>
                  <a:schemeClr val="tx1"/>
                </a:solidFill>
                <a:latin typeface="Georgia" panose="02040502050405020303" pitchFamily="18" charset="0"/>
              </a:rPr>
              <a:t>Vectors in a database typically refer to representations of data in a vector space model. </a:t>
            </a:r>
          </a:p>
          <a:p>
            <a:pPr algn="l">
              <a:buFont typeface="Wingdings" panose="05000000000000000000" pitchFamily="2" charset="2"/>
              <a:buChar char="§"/>
            </a:pPr>
            <a:r>
              <a:rPr lang="en-US" sz="1800" dirty="0">
                <a:solidFill>
                  <a:schemeClr val="tx1"/>
                </a:solidFill>
                <a:latin typeface="Georgia" panose="02040502050405020303" pitchFamily="18" charset="0"/>
              </a:rPr>
              <a:t>When two sentences are similar to each other, they are “close-by” in the vector database and when they have no relation to each other, they are further apart. The metric to measure “closeness” of vectors used in this project is Cosine.</a:t>
            </a:r>
          </a:p>
          <a:p>
            <a:pPr>
              <a:buFont typeface="Wingdings" panose="05000000000000000000" pitchFamily="2" charset="2"/>
              <a:buChar char="§"/>
            </a:pPr>
            <a:r>
              <a:rPr lang="en-US" sz="1800" dirty="0">
                <a:solidFill>
                  <a:schemeClr val="tx1"/>
                </a:solidFill>
                <a:latin typeface="Georgia" panose="02040502050405020303" pitchFamily="18" charset="0"/>
              </a:rPr>
              <a:t> When the query is given, it is converted to a vector and we retrieve the 3 closest vectors from our chroma DB which will help us answer the question.</a:t>
            </a:r>
          </a:p>
          <a:p>
            <a:pPr>
              <a:buFont typeface="Wingdings" panose="05000000000000000000" pitchFamily="2" charset="2"/>
              <a:buChar char="§"/>
            </a:pPr>
            <a:r>
              <a:rPr lang="en-US" sz="1800" dirty="0">
                <a:solidFill>
                  <a:schemeClr val="tx1"/>
                </a:solidFill>
                <a:latin typeface="Georgia" panose="02040502050405020303" pitchFamily="18" charset="0"/>
              </a:rPr>
              <a:t> These documents are the “context” to the users question and BART puts down the answer in a Natural language.</a:t>
            </a:r>
          </a:p>
          <a:p>
            <a:pPr marL="0" indent="0">
              <a:buNone/>
            </a:pPr>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35257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D846-2F6C-3582-63A2-9E3C18BE35E0}"/>
              </a:ext>
            </a:extLst>
          </p:cNvPr>
          <p:cNvSpPr>
            <a:spLocks noGrp="1"/>
          </p:cNvSpPr>
          <p:nvPr>
            <p:ph type="title"/>
          </p:nvPr>
        </p:nvSpPr>
        <p:spPr/>
        <p:txBody>
          <a:bodyPr/>
          <a:lstStyle/>
          <a:p>
            <a:r>
              <a:rPr lang="en-IN" dirty="0"/>
              <a:t>Flowchart</a:t>
            </a:r>
          </a:p>
        </p:txBody>
      </p:sp>
      <p:sp>
        <p:nvSpPr>
          <p:cNvPr id="7" name="Cylinder 6">
            <a:extLst>
              <a:ext uri="{FF2B5EF4-FFF2-40B4-BE49-F238E27FC236}">
                <a16:creationId xmlns:a16="http://schemas.microsoft.com/office/drawing/2014/main" id="{6E3824BB-867E-E902-4AB2-2057EA17E351}"/>
              </a:ext>
            </a:extLst>
          </p:cNvPr>
          <p:cNvSpPr/>
          <p:nvPr/>
        </p:nvSpPr>
        <p:spPr>
          <a:xfrm>
            <a:off x="1310640" y="2519680"/>
            <a:ext cx="1564640" cy="1737360"/>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Chroma DB</a:t>
            </a:r>
          </a:p>
        </p:txBody>
      </p:sp>
      <p:sp>
        <p:nvSpPr>
          <p:cNvPr id="8" name="Rectangle 7">
            <a:extLst>
              <a:ext uri="{FF2B5EF4-FFF2-40B4-BE49-F238E27FC236}">
                <a16:creationId xmlns:a16="http://schemas.microsoft.com/office/drawing/2014/main" id="{616B4D54-6730-8B1C-032E-0280BDED1FF3}"/>
              </a:ext>
            </a:extLst>
          </p:cNvPr>
          <p:cNvSpPr/>
          <p:nvPr/>
        </p:nvSpPr>
        <p:spPr>
          <a:xfrm>
            <a:off x="9408160" y="3429000"/>
            <a:ext cx="2082800" cy="736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Chatbot</a:t>
            </a:r>
          </a:p>
        </p:txBody>
      </p:sp>
      <p:sp>
        <p:nvSpPr>
          <p:cNvPr id="10" name="Rectangle: Rounded Corners 9">
            <a:extLst>
              <a:ext uri="{FF2B5EF4-FFF2-40B4-BE49-F238E27FC236}">
                <a16:creationId xmlns:a16="http://schemas.microsoft.com/office/drawing/2014/main" id="{47D76A18-77CB-01F1-0B74-22D6CF85B382}"/>
              </a:ext>
            </a:extLst>
          </p:cNvPr>
          <p:cNvSpPr/>
          <p:nvPr/>
        </p:nvSpPr>
        <p:spPr>
          <a:xfrm>
            <a:off x="5181600" y="1932180"/>
            <a:ext cx="3444240" cy="10058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Wikipedia</a:t>
            </a:r>
          </a:p>
        </p:txBody>
      </p:sp>
      <p:sp>
        <p:nvSpPr>
          <p:cNvPr id="11" name="Oval 10">
            <a:extLst>
              <a:ext uri="{FF2B5EF4-FFF2-40B4-BE49-F238E27FC236}">
                <a16:creationId xmlns:a16="http://schemas.microsoft.com/office/drawing/2014/main" id="{1D919824-9BB0-C0F5-43C4-43419217FDB8}"/>
              </a:ext>
            </a:extLst>
          </p:cNvPr>
          <p:cNvSpPr/>
          <p:nvPr/>
        </p:nvSpPr>
        <p:spPr>
          <a:xfrm>
            <a:off x="5313680" y="4873927"/>
            <a:ext cx="2433320" cy="13817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BART Model</a:t>
            </a:r>
          </a:p>
        </p:txBody>
      </p:sp>
      <p:sp>
        <p:nvSpPr>
          <p:cNvPr id="13" name="TextBox 12">
            <a:extLst>
              <a:ext uri="{FF2B5EF4-FFF2-40B4-BE49-F238E27FC236}">
                <a16:creationId xmlns:a16="http://schemas.microsoft.com/office/drawing/2014/main" id="{6986EE05-F82A-A149-7199-1E5204D8ABE1}"/>
              </a:ext>
            </a:extLst>
          </p:cNvPr>
          <p:cNvSpPr txBox="1"/>
          <p:nvPr/>
        </p:nvSpPr>
        <p:spPr>
          <a:xfrm>
            <a:off x="7518400" y="3637280"/>
            <a:ext cx="1889760" cy="369332"/>
          </a:xfrm>
          <a:prstGeom prst="rect">
            <a:avLst/>
          </a:prstGeom>
          <a:noFill/>
        </p:spPr>
        <p:txBody>
          <a:bodyPr wrap="square" rtlCol="0">
            <a:spAutoFit/>
          </a:bodyPr>
          <a:lstStyle/>
          <a:p>
            <a:r>
              <a:rPr lang="en-IN" dirty="0"/>
              <a:t>             User Input</a:t>
            </a:r>
          </a:p>
        </p:txBody>
      </p:sp>
      <p:cxnSp>
        <p:nvCxnSpPr>
          <p:cNvPr id="15" name="Straight Arrow Connector 14">
            <a:extLst>
              <a:ext uri="{FF2B5EF4-FFF2-40B4-BE49-F238E27FC236}">
                <a16:creationId xmlns:a16="http://schemas.microsoft.com/office/drawing/2014/main" id="{3B68736E-D29D-CD57-DCD1-346A975109F5}"/>
              </a:ext>
            </a:extLst>
          </p:cNvPr>
          <p:cNvCxnSpPr>
            <a:cxnSpLocks/>
          </p:cNvCxnSpPr>
          <p:nvPr/>
        </p:nvCxnSpPr>
        <p:spPr>
          <a:xfrm flipH="1">
            <a:off x="2875280" y="3821946"/>
            <a:ext cx="5364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FC0FF38-C3DF-45C9-9559-15DB85AADFD3}"/>
              </a:ext>
            </a:extLst>
          </p:cNvPr>
          <p:cNvSpPr txBox="1"/>
          <p:nvPr/>
        </p:nvSpPr>
        <p:spPr>
          <a:xfrm>
            <a:off x="4627880" y="3523733"/>
            <a:ext cx="2062480" cy="369325"/>
          </a:xfrm>
          <a:prstGeom prst="rect">
            <a:avLst/>
          </a:prstGeom>
          <a:noFill/>
        </p:spPr>
        <p:txBody>
          <a:bodyPr wrap="square" rtlCol="0">
            <a:spAutoFit/>
          </a:bodyPr>
          <a:lstStyle/>
          <a:p>
            <a:r>
              <a:rPr lang="en-IN" dirty="0"/>
              <a:t>Converted to Vector</a:t>
            </a:r>
          </a:p>
        </p:txBody>
      </p:sp>
      <p:sp>
        <p:nvSpPr>
          <p:cNvPr id="20" name="TextBox 19">
            <a:extLst>
              <a:ext uri="{FF2B5EF4-FFF2-40B4-BE49-F238E27FC236}">
                <a16:creationId xmlns:a16="http://schemas.microsoft.com/office/drawing/2014/main" id="{9ED3E09B-641F-1167-C8FF-37C95136AFD7}"/>
              </a:ext>
            </a:extLst>
          </p:cNvPr>
          <p:cNvSpPr txBox="1"/>
          <p:nvPr/>
        </p:nvSpPr>
        <p:spPr>
          <a:xfrm>
            <a:off x="3124200" y="2517893"/>
            <a:ext cx="2057400" cy="369332"/>
          </a:xfrm>
          <a:prstGeom prst="rect">
            <a:avLst/>
          </a:prstGeom>
          <a:noFill/>
        </p:spPr>
        <p:txBody>
          <a:bodyPr wrap="square" rtlCol="0">
            <a:spAutoFit/>
          </a:bodyPr>
          <a:lstStyle/>
          <a:p>
            <a:pPr algn="ctr"/>
            <a:r>
              <a:rPr lang="en-IN" dirty="0"/>
              <a:t>Converted to vector</a:t>
            </a:r>
          </a:p>
        </p:txBody>
      </p:sp>
      <p:cxnSp>
        <p:nvCxnSpPr>
          <p:cNvPr id="22" name="Straight Arrow Connector 21">
            <a:extLst>
              <a:ext uri="{FF2B5EF4-FFF2-40B4-BE49-F238E27FC236}">
                <a16:creationId xmlns:a16="http://schemas.microsoft.com/office/drawing/2014/main" id="{166553D4-A72A-D780-4CC7-DE5895B3B7A1}"/>
              </a:ext>
            </a:extLst>
          </p:cNvPr>
          <p:cNvCxnSpPr/>
          <p:nvPr/>
        </p:nvCxnSpPr>
        <p:spPr>
          <a:xfrm flipH="1">
            <a:off x="2875280" y="2824480"/>
            <a:ext cx="2306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5186889-697D-AD3B-C78D-ACABA8EBC944}"/>
              </a:ext>
            </a:extLst>
          </p:cNvPr>
          <p:cNvCxnSpPr>
            <a:cxnSpLocks/>
            <a:stCxn id="7" idx="3"/>
            <a:endCxn id="11" idx="2"/>
          </p:cNvCxnSpPr>
          <p:nvPr/>
        </p:nvCxnSpPr>
        <p:spPr>
          <a:xfrm rot="16200000" flipH="1">
            <a:off x="3049437" y="3300563"/>
            <a:ext cx="1307767" cy="32207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9883096-72D9-D319-8A60-AF64CEB52E20}"/>
              </a:ext>
            </a:extLst>
          </p:cNvPr>
          <p:cNvSpPr txBox="1"/>
          <p:nvPr/>
        </p:nvSpPr>
        <p:spPr>
          <a:xfrm>
            <a:off x="2240280" y="4938805"/>
            <a:ext cx="2753360" cy="646331"/>
          </a:xfrm>
          <a:prstGeom prst="rect">
            <a:avLst/>
          </a:prstGeom>
          <a:noFill/>
        </p:spPr>
        <p:txBody>
          <a:bodyPr wrap="square" rtlCol="0">
            <a:spAutoFit/>
          </a:bodyPr>
          <a:lstStyle/>
          <a:p>
            <a:r>
              <a:rPr lang="en-IN" dirty="0"/>
              <a:t>Retrieval of 3 documents based on cosine similarity</a:t>
            </a:r>
          </a:p>
        </p:txBody>
      </p:sp>
      <p:cxnSp>
        <p:nvCxnSpPr>
          <p:cNvPr id="30" name="Connector: Elbow 29">
            <a:extLst>
              <a:ext uri="{FF2B5EF4-FFF2-40B4-BE49-F238E27FC236}">
                <a16:creationId xmlns:a16="http://schemas.microsoft.com/office/drawing/2014/main" id="{D7F5991D-2CBC-B1E4-C8D5-253E723B0380}"/>
              </a:ext>
            </a:extLst>
          </p:cNvPr>
          <p:cNvCxnSpPr>
            <a:cxnSpLocks/>
            <a:stCxn id="11" idx="6"/>
            <a:endCxn id="8" idx="3"/>
          </p:cNvCxnSpPr>
          <p:nvPr/>
        </p:nvCxnSpPr>
        <p:spPr>
          <a:xfrm flipV="1">
            <a:off x="7747000" y="3797300"/>
            <a:ext cx="3743960" cy="1767507"/>
          </a:xfrm>
          <a:prstGeom prst="bentConnector3">
            <a:avLst>
              <a:gd name="adj1" fmla="val 106106"/>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10B677E-D070-96DD-CDD6-6497D57F2CC6}"/>
              </a:ext>
            </a:extLst>
          </p:cNvPr>
          <p:cNvSpPr txBox="1"/>
          <p:nvPr/>
        </p:nvSpPr>
        <p:spPr>
          <a:xfrm>
            <a:off x="7747000" y="5215804"/>
            <a:ext cx="4135120" cy="369332"/>
          </a:xfrm>
          <a:prstGeom prst="rect">
            <a:avLst/>
          </a:prstGeom>
          <a:noFill/>
        </p:spPr>
        <p:txBody>
          <a:bodyPr wrap="square" rtlCol="0">
            <a:spAutoFit/>
          </a:bodyPr>
          <a:lstStyle/>
          <a:p>
            <a:r>
              <a:rPr lang="en-IN" dirty="0"/>
              <a:t>Answer Generation in Natural Language</a:t>
            </a:r>
          </a:p>
        </p:txBody>
      </p:sp>
    </p:spTree>
    <p:extLst>
      <p:ext uri="{BB962C8B-B14F-4D97-AF65-F5344CB8AC3E}">
        <p14:creationId xmlns:p14="http://schemas.microsoft.com/office/powerpoint/2010/main" val="329329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B421-C87C-E632-07D5-0381531843E6}"/>
              </a:ext>
            </a:extLst>
          </p:cNvPr>
          <p:cNvSpPr>
            <a:spLocks noGrp="1"/>
          </p:cNvSpPr>
          <p:nvPr>
            <p:ph type="title"/>
          </p:nvPr>
        </p:nvSpPr>
        <p:spPr>
          <a:xfrm>
            <a:off x="457200" y="594359"/>
            <a:ext cx="3200400" cy="655321"/>
          </a:xfrm>
        </p:spPr>
        <p:txBody>
          <a:bodyPr/>
          <a:lstStyle/>
          <a:p>
            <a:r>
              <a:rPr lang="en-IN" dirty="0">
                <a:solidFill>
                  <a:schemeClr val="bg1"/>
                </a:solidFill>
                <a:latin typeface="Georgia" panose="02040502050405020303" pitchFamily="18" charset="0"/>
              </a:rPr>
              <a:t>SCRAPING</a:t>
            </a:r>
          </a:p>
        </p:txBody>
      </p:sp>
      <p:pic>
        <p:nvPicPr>
          <p:cNvPr id="6" name="Content Placeholder 5">
            <a:extLst>
              <a:ext uri="{FF2B5EF4-FFF2-40B4-BE49-F238E27FC236}">
                <a16:creationId xmlns:a16="http://schemas.microsoft.com/office/drawing/2014/main" id="{B8F4CE1E-811B-C06C-2C00-FA57EFF4502B}"/>
              </a:ext>
            </a:extLst>
          </p:cNvPr>
          <p:cNvPicPr>
            <a:picLocks noGrp="1" noChangeAspect="1"/>
          </p:cNvPicPr>
          <p:nvPr>
            <p:ph idx="1"/>
          </p:nvPr>
        </p:nvPicPr>
        <p:blipFill>
          <a:blip r:embed="rId2"/>
          <a:stretch>
            <a:fillRect/>
          </a:stretch>
        </p:blipFill>
        <p:spPr>
          <a:xfrm>
            <a:off x="4521200" y="213360"/>
            <a:ext cx="7406640" cy="6390640"/>
          </a:xfrm>
        </p:spPr>
      </p:pic>
      <p:sp>
        <p:nvSpPr>
          <p:cNvPr id="4" name="Text Placeholder 3">
            <a:extLst>
              <a:ext uri="{FF2B5EF4-FFF2-40B4-BE49-F238E27FC236}">
                <a16:creationId xmlns:a16="http://schemas.microsoft.com/office/drawing/2014/main" id="{86D78548-416D-8612-9097-3251C1EA5D67}"/>
              </a:ext>
            </a:extLst>
          </p:cNvPr>
          <p:cNvSpPr>
            <a:spLocks noGrp="1"/>
          </p:cNvSpPr>
          <p:nvPr>
            <p:ph type="body" sz="half" idx="2"/>
          </p:nvPr>
        </p:nvSpPr>
        <p:spPr>
          <a:xfrm>
            <a:off x="386080" y="1442720"/>
            <a:ext cx="3434080" cy="5035204"/>
          </a:xfrm>
        </p:spPr>
        <p:txBody>
          <a:bodyPr/>
          <a:lstStyle/>
          <a:p>
            <a:pPr marL="285750" indent="-285750">
              <a:buClr>
                <a:schemeClr val="bg1"/>
              </a:buClr>
              <a:buFont typeface="Arial" panose="020B0604020202020204" pitchFamily="34" charset="0"/>
              <a:buChar char="•"/>
            </a:pPr>
            <a:r>
              <a:rPr lang="en-IN" dirty="0">
                <a:latin typeface="Georgia" panose="02040502050405020303" pitchFamily="18" charset="0"/>
              </a:rPr>
              <a:t>Wikipedia has divided it’s articles into multiple categories. Often these categories contain numerous categories within them along with subcategories. </a:t>
            </a:r>
          </a:p>
          <a:p>
            <a:pPr marL="285750" indent="-285750">
              <a:buClr>
                <a:schemeClr val="bg1"/>
              </a:buClr>
              <a:buFont typeface="Arial" panose="020B0604020202020204" pitchFamily="34" charset="0"/>
              <a:buChar char="•"/>
            </a:pPr>
            <a:r>
              <a:rPr lang="en-IN" dirty="0">
                <a:latin typeface="Georgia" panose="02040502050405020303" pitchFamily="18" charset="0"/>
              </a:rPr>
              <a:t>All these categories have plenty of articles or pages.</a:t>
            </a:r>
          </a:p>
          <a:p>
            <a:pPr marL="285750" indent="-285750">
              <a:buClr>
                <a:schemeClr val="bg1"/>
              </a:buClr>
              <a:buFont typeface="Arial" panose="020B0604020202020204" pitchFamily="34" charset="0"/>
              <a:buChar char="•"/>
            </a:pPr>
            <a:r>
              <a:rPr lang="en-IN" dirty="0">
                <a:latin typeface="Georgia" panose="02040502050405020303" pitchFamily="18" charset="0"/>
              </a:rPr>
              <a:t>I have scraped categories along with multiple pages.</a:t>
            </a:r>
          </a:p>
          <a:p>
            <a:pPr>
              <a:buClr>
                <a:schemeClr val="bg1"/>
              </a:buClr>
            </a:pPr>
            <a:endParaRPr lang="en-IN" dirty="0">
              <a:latin typeface="Georgia" panose="02040502050405020303" pitchFamily="18" charset="0"/>
            </a:endParaRPr>
          </a:p>
        </p:txBody>
      </p:sp>
    </p:spTree>
    <p:extLst>
      <p:ext uri="{BB962C8B-B14F-4D97-AF65-F5344CB8AC3E}">
        <p14:creationId xmlns:p14="http://schemas.microsoft.com/office/powerpoint/2010/main" val="1109799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E3ED-CEE4-369E-D967-955C35F782D7}"/>
              </a:ext>
            </a:extLst>
          </p:cNvPr>
          <p:cNvSpPr>
            <a:spLocks noGrp="1"/>
          </p:cNvSpPr>
          <p:nvPr>
            <p:ph type="title"/>
          </p:nvPr>
        </p:nvSpPr>
        <p:spPr>
          <a:xfrm>
            <a:off x="457200" y="594359"/>
            <a:ext cx="3200400" cy="1283602"/>
          </a:xfrm>
        </p:spPr>
        <p:txBody>
          <a:bodyPr/>
          <a:lstStyle/>
          <a:p>
            <a:r>
              <a:rPr lang="en-IN" dirty="0">
                <a:latin typeface="Georgia" panose="02040502050405020303" pitchFamily="18" charset="0"/>
              </a:rPr>
              <a:t>Chatbot interface</a:t>
            </a:r>
          </a:p>
        </p:txBody>
      </p:sp>
      <p:sp>
        <p:nvSpPr>
          <p:cNvPr id="4" name="Text Placeholder 3">
            <a:extLst>
              <a:ext uri="{FF2B5EF4-FFF2-40B4-BE49-F238E27FC236}">
                <a16:creationId xmlns:a16="http://schemas.microsoft.com/office/drawing/2014/main" id="{FE28FF5E-AA40-61A0-62B5-8521ABFA37F7}"/>
              </a:ext>
            </a:extLst>
          </p:cNvPr>
          <p:cNvSpPr>
            <a:spLocks noGrp="1"/>
          </p:cNvSpPr>
          <p:nvPr>
            <p:ph type="body" sz="half" idx="2"/>
          </p:nvPr>
        </p:nvSpPr>
        <p:spPr>
          <a:xfrm>
            <a:off x="457200" y="2222091"/>
            <a:ext cx="3200400" cy="4083113"/>
          </a:xfrm>
        </p:spPr>
        <p:txBody>
          <a:bodyPr>
            <a:normAutofit/>
          </a:bodyPr>
          <a:lstStyle/>
          <a:p>
            <a:pPr marL="285750" indent="-285750">
              <a:buClr>
                <a:schemeClr val="bg1"/>
              </a:buClr>
              <a:buFont typeface="Arial" panose="020B0604020202020204" pitchFamily="34" charset="0"/>
              <a:buChar char="•"/>
            </a:pPr>
            <a:r>
              <a:rPr lang="en-IN" dirty="0">
                <a:latin typeface="Georgia" panose="02040502050405020303" pitchFamily="18" charset="0"/>
              </a:rPr>
              <a:t>Clicking on the highlighted link launches the chatbot.</a:t>
            </a:r>
          </a:p>
          <a:p>
            <a:pPr>
              <a:buClr>
                <a:schemeClr val="bg1"/>
              </a:buClr>
            </a:pPr>
            <a:endParaRPr lang="en-IN" dirty="0">
              <a:latin typeface="Georgia" panose="02040502050405020303" pitchFamily="18" charset="0"/>
            </a:endParaRPr>
          </a:p>
          <a:p>
            <a:pPr marL="285750" indent="-285750">
              <a:buClr>
                <a:schemeClr val="bg1"/>
              </a:buClr>
              <a:buFont typeface="Arial" panose="020B0604020202020204" pitchFamily="34" charset="0"/>
              <a:buChar char="•"/>
            </a:pPr>
            <a:r>
              <a:rPr lang="en-IN" dirty="0">
                <a:latin typeface="Georgia" panose="02040502050405020303" pitchFamily="18" charset="0"/>
              </a:rPr>
              <a:t>Since a lot of data is getting scraped and added to the chroma </a:t>
            </a:r>
            <a:r>
              <a:rPr lang="en-IN" dirty="0" err="1">
                <a:latin typeface="Georgia" panose="02040502050405020303" pitchFamily="18" charset="0"/>
              </a:rPr>
              <a:t>db</a:t>
            </a:r>
            <a:r>
              <a:rPr lang="en-IN" dirty="0">
                <a:latin typeface="Georgia" panose="02040502050405020303" pitchFamily="18" charset="0"/>
              </a:rPr>
              <a:t>, it should take about 5 minutes to run the notebook.</a:t>
            </a:r>
          </a:p>
          <a:p>
            <a:endParaRPr lang="en-IN" dirty="0"/>
          </a:p>
          <a:p>
            <a:endParaRPr lang="en-IN" dirty="0"/>
          </a:p>
        </p:txBody>
      </p:sp>
      <p:pic>
        <p:nvPicPr>
          <p:cNvPr id="10" name="Content Placeholder 9">
            <a:extLst>
              <a:ext uri="{FF2B5EF4-FFF2-40B4-BE49-F238E27FC236}">
                <a16:creationId xmlns:a16="http://schemas.microsoft.com/office/drawing/2014/main" id="{C7E40BD3-39C6-48D1-111C-D755479F7C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368" y="457616"/>
            <a:ext cx="7747819" cy="1646487"/>
          </a:xfrm>
        </p:spPr>
      </p:pic>
      <p:cxnSp>
        <p:nvCxnSpPr>
          <p:cNvPr id="14" name="Straight Connector 13">
            <a:extLst>
              <a:ext uri="{FF2B5EF4-FFF2-40B4-BE49-F238E27FC236}">
                <a16:creationId xmlns:a16="http://schemas.microsoft.com/office/drawing/2014/main" id="{223F26DC-0E93-362D-24AE-48539EC464A5}"/>
              </a:ext>
            </a:extLst>
          </p:cNvPr>
          <p:cNvCxnSpPr/>
          <p:nvPr/>
        </p:nvCxnSpPr>
        <p:spPr>
          <a:xfrm>
            <a:off x="4119716" y="2310581"/>
            <a:ext cx="807228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2BBEC7D-5555-232B-1EE7-D144BFC087BC}"/>
              </a:ext>
            </a:extLst>
          </p:cNvPr>
          <p:cNvPicPr>
            <a:picLocks noChangeAspect="1"/>
          </p:cNvPicPr>
          <p:nvPr/>
        </p:nvPicPr>
        <p:blipFill>
          <a:blip r:embed="rId3"/>
          <a:stretch>
            <a:fillRect/>
          </a:stretch>
        </p:blipFill>
        <p:spPr>
          <a:xfrm>
            <a:off x="4257367" y="2400576"/>
            <a:ext cx="7934633" cy="4457424"/>
          </a:xfrm>
          <a:prstGeom prst="rect">
            <a:avLst/>
          </a:prstGeom>
        </p:spPr>
      </p:pic>
    </p:spTree>
    <p:extLst>
      <p:ext uri="{BB962C8B-B14F-4D97-AF65-F5344CB8AC3E}">
        <p14:creationId xmlns:p14="http://schemas.microsoft.com/office/powerpoint/2010/main" val="42332218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538484B-7011-4570-8FB2-58AE5A517AC6}">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1247</TotalTime>
  <Words>767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Wingdings</vt:lpstr>
      <vt:lpstr>Retrospect</vt:lpstr>
      <vt:lpstr>CHINMAY’S ISRAEL PALESTINE CHATBOT</vt:lpstr>
      <vt:lpstr>Contents</vt:lpstr>
      <vt:lpstr>OVERVIEW</vt:lpstr>
      <vt:lpstr>Question Answering System</vt:lpstr>
      <vt:lpstr>Types of QAS</vt:lpstr>
      <vt:lpstr>Project Workflow</vt:lpstr>
      <vt:lpstr>Flowchart</vt:lpstr>
      <vt:lpstr>SCRAPING</vt:lpstr>
      <vt:lpstr>Chatbot interface</vt:lpstr>
      <vt:lpstr>Performance Improvement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Question Answering system</dc:title>
  <dc:creator>Chinmay Bhatt</dc:creator>
  <cp:lastModifiedBy>Chinmay Bhatt</cp:lastModifiedBy>
  <cp:revision>3</cp:revision>
  <dcterms:created xsi:type="dcterms:W3CDTF">2024-04-29T08:47:34Z</dcterms:created>
  <dcterms:modified xsi:type="dcterms:W3CDTF">2024-06-09T15:10:03Z</dcterms:modified>
</cp:coreProperties>
</file>