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0" r:id="rId4"/>
    <p:sldId id="258" r:id="rId5"/>
    <p:sldId id="260" r:id="rId6"/>
    <p:sldId id="262" r:id="rId7"/>
    <p:sldId id="269" r:id="rId8"/>
    <p:sldId id="259" r:id="rId9"/>
    <p:sldId id="263" r:id="rId10"/>
    <p:sldId id="265" r:id="rId11"/>
    <p:sldId id="266" r:id="rId12"/>
    <p:sldId id="27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0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2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6B4D1A-780A-409D-A380-1DDCEE838577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6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A84CA0-23C2-4E4B-99CC-C187D00B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pt-BR" sz="6800" dirty="0"/>
              <a:t>Seleção Incremental de Variáveis utilizando Preditores Lineares e Validação Cruzada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EFFD5-8F0C-49D1-9C85-2758C7FF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</a:t>
            </a:r>
            <a:r>
              <a:rPr lang="pt-BR" dirty="0" err="1">
                <a:solidFill>
                  <a:srgbClr val="FFFFFF"/>
                </a:solidFill>
              </a:rPr>
              <a:t>oão</a:t>
            </a:r>
            <a:r>
              <a:rPr lang="pt-BR">
                <a:solidFill>
                  <a:srgbClr val="FFFFFF"/>
                </a:solidFill>
              </a:rPr>
              <a:t> Victor Barbosa Alves</a:t>
            </a:r>
          </a:p>
          <a:p>
            <a:r>
              <a:rPr lang="pt-BR">
                <a:solidFill>
                  <a:srgbClr val="FFFFFF"/>
                </a:solidFill>
              </a:rPr>
              <a:t>Trabalho de Conclusão do Curso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19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163857" cy="179773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Validação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Cruzada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10-fold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Image result for cross validation">
            <a:extLst>
              <a:ext uri="{FF2B5EF4-FFF2-40B4-BE49-F238E27FC236}">
                <a16:creationId xmlns:a16="http://schemas.microsoft.com/office/drawing/2014/main" id="{FEFEF271-7B7F-4A3F-8F81-FEE229906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" r="1694" b="513"/>
          <a:stretch/>
        </p:blipFill>
        <p:spPr bwMode="auto">
          <a:xfrm>
            <a:off x="4487923" y="1426063"/>
            <a:ext cx="7200000" cy="40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F001-48CD-4DD7-8491-E28EE35C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Seleção de Variáveis Stepwise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DA7EB-8CA4-4D59-8007-9312A2DC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algoritmo</a:t>
            </a:r>
            <a:r>
              <a:rPr lang="en-US" dirty="0"/>
              <a:t> de “</a:t>
            </a:r>
            <a:r>
              <a:rPr lang="en-US" i="1" dirty="0"/>
              <a:t>greedy search”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i="1" dirty="0" err="1"/>
              <a:t>c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, a </a:t>
            </a:r>
            <a:r>
              <a:rPr lang="en-US" dirty="0" err="1"/>
              <a:t>variável</a:t>
            </a:r>
            <a:r>
              <a:rPr lang="en-US" dirty="0"/>
              <a:t> que </a:t>
            </a:r>
            <a:r>
              <a:rPr lang="en-US" dirty="0" err="1"/>
              <a:t>resultar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melhora</a:t>
            </a:r>
            <a:r>
              <a:rPr lang="en-US" dirty="0"/>
              <a:t> de performance do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adicionada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/>
              <a:t> Como </a:t>
            </a:r>
            <a:r>
              <a:rPr lang="en-US" sz="2800" i="1" dirty="0" err="1"/>
              <a:t>estimar</a:t>
            </a:r>
            <a:r>
              <a:rPr lang="en-US" sz="2800" i="1" dirty="0"/>
              <a:t> </a:t>
            </a:r>
            <a:r>
              <a:rPr lang="en-US" sz="2800" i="1" dirty="0" err="1"/>
              <a:t>essa</a:t>
            </a:r>
            <a:r>
              <a:rPr lang="en-US" sz="2800" i="1" dirty="0"/>
              <a:t> </a:t>
            </a:r>
            <a:r>
              <a:rPr lang="en-US" sz="2800" i="1" dirty="0" err="1"/>
              <a:t>melhora</a:t>
            </a:r>
            <a:r>
              <a:rPr lang="en-US" sz="2800" i="1" dirty="0"/>
              <a:t>? 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419439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Algoritmo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47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83DC0-F42F-4BF4-87A2-D75C88F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Seleção incremental de Variáveis </a:t>
            </a:r>
            <a:r>
              <a:rPr lang="pt-BR" sz="4400" dirty="0" err="1"/>
              <a:t>Stepwise</a:t>
            </a:r>
            <a:endParaRPr lang="pt-BR" sz="4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3B0ED-BE1E-4033-AC36-29381A20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Estratégia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: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regressores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“</a:t>
            </a:r>
            <a:r>
              <a:rPr lang="en-US" i="1" dirty="0"/>
              <a:t>leave-one-out”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 dirty="0" err="1"/>
              <a:t>Vantagens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/>
              <a:t>Regressores</a:t>
            </a:r>
            <a:r>
              <a:rPr lang="en-US" i="1" dirty="0"/>
              <a:t> simples com </a:t>
            </a:r>
            <a:r>
              <a:rPr lang="en-US" i="1" dirty="0" err="1"/>
              <a:t>complexidade</a:t>
            </a:r>
            <a:r>
              <a:rPr lang="en-US" i="1" dirty="0"/>
              <a:t> </a:t>
            </a:r>
            <a:r>
              <a:rPr lang="en-US" i="1" dirty="0" err="1"/>
              <a:t>controlável</a:t>
            </a:r>
            <a:r>
              <a:rPr lang="en-US" i="1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/>
              <a:t>Erro</a:t>
            </a:r>
            <a:r>
              <a:rPr lang="en-US" i="1" dirty="0"/>
              <a:t> de </a:t>
            </a:r>
            <a:r>
              <a:rPr lang="en-US" i="1" dirty="0" err="1"/>
              <a:t>generalização</a:t>
            </a:r>
            <a:r>
              <a:rPr lang="en-US" i="1" dirty="0"/>
              <a:t> </a:t>
            </a:r>
            <a:r>
              <a:rPr lang="en-US" i="1" dirty="0" err="1"/>
              <a:t>obtido</a:t>
            </a:r>
            <a:r>
              <a:rPr lang="en-US" i="1" dirty="0"/>
              <a:t> </a:t>
            </a:r>
            <a:r>
              <a:rPr lang="en-US" i="1" dirty="0" err="1"/>
              <a:t>diretamente</a:t>
            </a:r>
            <a:r>
              <a:rPr lang="en-US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en-US" i="1"/>
              <a:t>Desafios</a:t>
            </a:r>
            <a:endParaRPr lang="pt-BR" i="1" dirty="0"/>
          </a:p>
          <a:p>
            <a:pPr lvl="1">
              <a:buFont typeface="Wingdings" panose="05000000000000000000" pitchFamily="2" charset="2"/>
              <a:buChar char="§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1334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F001-48CD-4DD7-8491-E28EE35C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Seleção</a:t>
            </a:r>
            <a:r>
              <a:rPr lang="en-US" sz="4400" dirty="0"/>
              <a:t> incremental de </a:t>
            </a:r>
            <a:r>
              <a:rPr lang="en-US" sz="4400" dirty="0" err="1"/>
              <a:t>Variáveis</a:t>
            </a:r>
            <a:r>
              <a:rPr lang="en-US" sz="4400" dirty="0"/>
              <a:t> Stepwise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2710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16FA5A-6141-4855-846A-BD3E71B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Roteiro</a:t>
            </a:r>
            <a:endParaRPr lang="pt-BR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A669F-8D0D-4CDB-BE08-277D984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Motivação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Conceitos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Algoritmo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Resultados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Conclusão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114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48634B-4A74-47A8-9EF1-94506299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999775"/>
            <a:ext cx="6909801" cy="45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Quais as entradas do modelo;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Quantidade x qualidade;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pt-BR" dirty="0"/>
              <a:t>Maldição da Dimensionalidade”;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 err="1"/>
              <a:t>Overfitting</a:t>
            </a:r>
            <a:r>
              <a:rPr lang="pt-BR" dirty="0"/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08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8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81643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Quantidade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amostras</a:t>
            </a:r>
            <a:r>
              <a:rPr lang="en-US" dirty="0">
                <a:solidFill>
                  <a:srgbClr val="FFFFFF"/>
                </a:solidFill>
              </a:rPr>
              <a:t> x </a:t>
            </a:r>
            <a:r>
              <a:rPr lang="en-US" dirty="0" err="1">
                <a:solidFill>
                  <a:srgbClr val="FFFFFF"/>
                </a:solidFill>
              </a:rPr>
              <a:t>Dimensionalidade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96" name="Rectangle 8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mage result for curse of dimensionality">
            <a:extLst>
              <a:ext uri="{FF2B5EF4-FFF2-40B4-BE49-F238E27FC236}">
                <a16:creationId xmlns:a16="http://schemas.microsoft.com/office/drawing/2014/main" id="{9D65F488-D68D-4BE7-8A01-A829E607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63" y="860788"/>
            <a:ext cx="4785236" cy="20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curse of dimensionality">
            <a:extLst>
              <a:ext uri="{FF2B5EF4-FFF2-40B4-BE49-F238E27FC236}">
                <a16:creationId xmlns:a16="http://schemas.microsoft.com/office/drawing/2014/main" id="{68F4F321-89A1-467C-A6AE-B07AEECD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07" y="3429000"/>
            <a:ext cx="6354600" cy="21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5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79773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Overfitting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https://cdn-images-1.medium.com/max/1200/1*ZuFOzQawXnw_CUnVpRDLgA.png">
            <a:extLst>
              <a:ext uri="{FF2B5EF4-FFF2-40B4-BE49-F238E27FC236}">
                <a16:creationId xmlns:a16="http://schemas.microsoft.com/office/drawing/2014/main" id="{83BBE71F-B1C9-4C17-BD0F-1C4F0153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84" y="1542899"/>
            <a:ext cx="5901299" cy="377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Conceitos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48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567FE0-1E28-4031-A015-0953453B5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Ajuste</a:t>
                </a:r>
                <a:r>
                  <a:rPr lang="en-US" dirty="0"/>
                  <a:t> dos dados a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reta</a:t>
                </a:r>
                <a:r>
                  <a:rPr lang="en-US" dirty="0"/>
                  <a:t>;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forma: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pt-BR" dirty="0"/>
                  <a:t>Possui solução analítica fechada: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pt-BR" dirty="0"/>
                  <a:t>Quantidade de parâmetros igual ao numero de dimensões da variável de entrada.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pt-BR" dirty="0"/>
                  <a:t>Complexidade do modelo pode ser controlada através da adição de um termo de regularização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567FE0-1E28-4031-A015-0953453B5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34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“C</a:t>
            </a:r>
            <a:r>
              <a:rPr lang="pt-BR" dirty="0" err="1"/>
              <a:t>onjunto</a:t>
            </a:r>
            <a:r>
              <a:rPr lang="pt-BR" dirty="0"/>
              <a:t> de metodologias de treinamento e validação que, de maneira simples e efetiva, permitem a estimativa do erro de generalização do modelo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 Particionamento do conjunto de dados em subconjuntos mutualmente exclusivos, a serem utilizados para treinamento e testes.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partições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de 2 (</a:t>
            </a:r>
            <a:r>
              <a:rPr lang="en-US" i="1" dirty="0"/>
              <a:t>hold-out</a:t>
            </a:r>
            <a:r>
              <a:rPr lang="en-US" dirty="0"/>
              <a:t>) </a:t>
            </a:r>
            <a:r>
              <a:rPr lang="en-US" dirty="0" err="1"/>
              <a:t>até</a:t>
            </a:r>
            <a:r>
              <a:rPr lang="en-US" dirty="0"/>
              <a:t> o total de </a:t>
            </a:r>
            <a:r>
              <a:rPr lang="en-US" dirty="0" err="1"/>
              <a:t>amostras</a:t>
            </a:r>
            <a:r>
              <a:rPr lang="en-US" dirty="0"/>
              <a:t> (N) (</a:t>
            </a:r>
            <a:r>
              <a:rPr lang="en-US" i="1" dirty="0"/>
              <a:t>leave-one-out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23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Retrospectiva</vt:lpstr>
      <vt:lpstr>Seleção Incremental de Variáveis utilizando Preditores Lineares e Validação Cruzada</vt:lpstr>
      <vt:lpstr>Roteiro</vt:lpstr>
      <vt:lpstr>Motivação</vt:lpstr>
      <vt:lpstr>Motivação</vt:lpstr>
      <vt:lpstr>Maldição da Dimensionalidade</vt:lpstr>
      <vt:lpstr>Maldição da Dimensionalidade</vt:lpstr>
      <vt:lpstr>Conceitos</vt:lpstr>
      <vt:lpstr>Regressão Linear</vt:lpstr>
      <vt:lpstr>Validação Cruzada</vt:lpstr>
      <vt:lpstr>Validação Cruzada</vt:lpstr>
      <vt:lpstr>Seleção de Variáveis Stepwise</vt:lpstr>
      <vt:lpstr>Algoritmo</vt:lpstr>
      <vt:lpstr>Seleção incremental de Variáveis Stepwise</vt:lpstr>
      <vt:lpstr>Seleção incremental de Variáveis Stepwise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Incremental de Variáveis utilizando Preditores Lineares e Validação Cruzada</dc:title>
  <dc:creator>João Alves</dc:creator>
  <cp:lastModifiedBy>João Alves</cp:lastModifiedBy>
  <cp:revision>5</cp:revision>
  <dcterms:created xsi:type="dcterms:W3CDTF">2018-11-12T13:21:03Z</dcterms:created>
  <dcterms:modified xsi:type="dcterms:W3CDTF">2018-11-12T14:17:36Z</dcterms:modified>
</cp:coreProperties>
</file>