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9"/>
  </p:notesMasterIdLst>
  <p:sldIdLst>
    <p:sldId id="256" r:id="rId2"/>
    <p:sldId id="261" r:id="rId3"/>
    <p:sldId id="270" r:id="rId4"/>
    <p:sldId id="258" r:id="rId5"/>
    <p:sldId id="274" r:id="rId6"/>
    <p:sldId id="273" r:id="rId7"/>
    <p:sldId id="260" r:id="rId8"/>
    <p:sldId id="277" r:id="rId9"/>
    <p:sldId id="278" r:id="rId10"/>
    <p:sldId id="280" r:id="rId11"/>
    <p:sldId id="281" r:id="rId12"/>
    <p:sldId id="265" r:id="rId13"/>
    <p:sldId id="275" r:id="rId14"/>
    <p:sldId id="259" r:id="rId15"/>
    <p:sldId id="263" r:id="rId16"/>
    <p:sldId id="282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30" autoAdjust="0"/>
    <p:restoredTop sz="94660"/>
  </p:normalViewPr>
  <p:slideViewPr>
    <p:cSldViewPr snapToGrid="0">
      <p:cViewPr>
        <p:scale>
          <a:sx n="100" d="100"/>
          <a:sy n="100" d="100"/>
        </p:scale>
        <p:origin x="56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78EC4-A679-47C9-9D72-9DEA99FB3454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D3AF1-B283-4478-B29B-62A9860448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431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D9DA-D238-4DFD-BECC-7D8DE49F3621}" type="datetime1">
              <a:rPr lang="pt-BR" smtClean="0"/>
              <a:t>03/12/2018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30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ED26-FFB3-46D4-B3E5-309F0B2235A7}" type="datetime1">
              <a:rPr lang="pt-BR" smtClean="0"/>
              <a:t>03/12/2018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34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9E04-867C-477E-9C60-8301AB79CA9F}" type="datetime1">
              <a:rPr lang="pt-BR" smtClean="0"/>
              <a:t>03/12/2018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2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969D-2789-4594-BCCB-C983B948F7E2}" type="datetime1">
              <a:rPr lang="pt-BR" smtClean="0"/>
              <a:t>03/12/2018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516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C79-3392-4955-94CD-666D91031F74}" type="datetime1">
              <a:rPr lang="pt-BR" smtClean="0"/>
              <a:t>03/12/2018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191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6886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238596"/>
            <a:ext cx="4937760" cy="4630498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38596"/>
            <a:ext cx="4937760" cy="4630499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59B0-E2DC-4B67-9A80-CCAB0AC4D420}" type="datetime1">
              <a:rPr lang="pt-BR" smtClean="0"/>
              <a:t>03/12/2018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46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6886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9741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033694"/>
            <a:ext cx="4937760" cy="392684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9741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033694"/>
            <a:ext cx="4937760" cy="392684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E501-8AA8-4131-9040-103D164288A3}" type="datetime1">
              <a:rPr lang="pt-BR" smtClean="0"/>
              <a:t>03/12/2018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91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473F-7DBA-4EAD-9B90-AA86F796D42C}" type="datetime1">
              <a:rPr lang="pt-BR" smtClean="0"/>
              <a:t>03/12/2018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484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375D8-CCF7-4961-B205-543280D45AA1}" type="datetime1">
              <a:rPr lang="pt-BR" smtClean="0"/>
              <a:t>03/12/2018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60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5AF584E-BBE0-4EF3-80A7-20E8BFD1477B}" type="datetime1">
              <a:rPr lang="pt-BR" smtClean="0"/>
              <a:t>03/12/2018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72E728-132D-41DA-8DF2-1842580122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18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A9CB-4E6C-4CF0-A81B-FEBDA65719A5}" type="datetime1">
              <a:rPr lang="pt-BR" smtClean="0"/>
              <a:t>03/12/2018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47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61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54981"/>
            <a:ext cx="10058400" cy="45141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BCA67CA-ADD2-47D7-822F-C6A08AC010C2}" type="datetime1">
              <a:rPr lang="pt-BR" smtClean="0"/>
              <a:t>03/12/2018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D72E728-132D-41DA-8DF2-1842580122B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147642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63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84CA0-23C2-4E4B-99CC-C187D00B6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9251" y="489760"/>
            <a:ext cx="10080000" cy="3892168"/>
          </a:xfrm>
        </p:spPr>
        <p:txBody>
          <a:bodyPr>
            <a:normAutofit/>
          </a:bodyPr>
          <a:lstStyle/>
          <a:p>
            <a:r>
              <a:rPr lang="pt-BR" sz="6000" dirty="0"/>
              <a:t>Seleção de Variáveis utilizando Preditores Lineares e Validação Cruzada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EEFFD5-8F0C-49D1-9C85-2758C7FFF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</a:t>
            </a:r>
            <a:r>
              <a:rPr lang="pt-BR" dirty="0" err="1">
                <a:solidFill>
                  <a:schemeClr val="tx1"/>
                </a:solidFill>
              </a:rPr>
              <a:t>oão</a:t>
            </a:r>
            <a:r>
              <a:rPr lang="pt-BR" dirty="0">
                <a:solidFill>
                  <a:schemeClr val="tx1"/>
                </a:solidFill>
              </a:rPr>
              <a:t> Victor Barbosa Alves</a:t>
            </a:r>
          </a:p>
          <a:p>
            <a:r>
              <a:rPr lang="pt-BR" dirty="0">
                <a:solidFill>
                  <a:schemeClr val="tx1"/>
                </a:solidFill>
              </a:rPr>
              <a:t>Trabalho de Conclusão do Curso</a:t>
            </a:r>
          </a:p>
        </p:txBody>
      </p:sp>
    </p:spTree>
    <p:extLst>
      <p:ext uri="{BB962C8B-B14F-4D97-AF65-F5344CB8AC3E}">
        <p14:creationId xmlns:p14="http://schemas.microsoft.com/office/powerpoint/2010/main" val="1681993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13AAD-838A-4805-8A40-70ADBEDDD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Seleção de Subconjunto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69DCEA-2D15-41CC-A308-C2EF16B3F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</a:t>
            </a:r>
            <a:r>
              <a:rPr lang="pt-BR" sz="3200" dirty="0"/>
              <a:t>Seleção </a:t>
            </a:r>
            <a:r>
              <a:rPr lang="pt-BR" sz="3200" i="1" dirty="0" err="1"/>
              <a:t>stepwise</a:t>
            </a:r>
            <a:r>
              <a:rPr lang="pt-BR" sz="3200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800" dirty="0"/>
              <a:t> Pode ser incremental (</a:t>
            </a:r>
            <a:r>
              <a:rPr lang="pt-BR" sz="2800" i="1" dirty="0" err="1"/>
              <a:t>forward</a:t>
            </a:r>
            <a:r>
              <a:rPr lang="pt-BR" sz="2800" dirty="0"/>
              <a:t>) ou </a:t>
            </a:r>
            <a:r>
              <a:rPr lang="pt-BR" sz="2800" dirty="0" err="1"/>
              <a:t>decremental</a:t>
            </a:r>
            <a:r>
              <a:rPr lang="pt-BR" sz="2800" dirty="0"/>
              <a:t> (</a:t>
            </a:r>
            <a:r>
              <a:rPr lang="pt-BR" sz="2800" dirty="0" err="1"/>
              <a:t>backwards</a:t>
            </a:r>
            <a:r>
              <a:rPr lang="pt-BR" sz="2800" dirty="0"/>
              <a:t>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800" dirty="0"/>
              <a:t> Busca gananciosa (</a:t>
            </a:r>
            <a:r>
              <a:rPr lang="pt-BR" sz="2800" i="1" dirty="0" err="1"/>
              <a:t>greedy</a:t>
            </a:r>
            <a:r>
              <a:rPr lang="pt-BR" sz="2800" i="1" dirty="0"/>
              <a:t>)</a:t>
            </a:r>
            <a:r>
              <a:rPr lang="pt-BR" sz="2800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800" dirty="0"/>
              <a:t> Menor custo computacional.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800" dirty="0"/>
              <a:t> Ótimo local.</a:t>
            </a:r>
          </a:p>
          <a:p>
            <a:pPr marL="201168" lvl="1" indent="0">
              <a:buNone/>
            </a:pPr>
            <a:endParaRPr lang="pt-BR" sz="1100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sz="3200" dirty="0"/>
              <a:t> Métricas baseadas no ajuste do erro</a:t>
            </a:r>
          </a:p>
          <a:p>
            <a:pPr marL="0" indent="0">
              <a:buNone/>
            </a:pPr>
            <a:r>
              <a:rPr lang="pt-BR" sz="3200" dirty="0"/>
              <a:t>de treinamento (ex. AIC, BIC, </a:t>
            </a:r>
            <a:r>
              <a:rPr lang="pt-BR" sz="3200" dirty="0" err="1"/>
              <a:t>Cp</a:t>
            </a:r>
            <a:r>
              <a:rPr lang="pt-BR" sz="3200" dirty="0"/>
              <a:t>, ...) </a:t>
            </a:r>
          </a:p>
          <a:p>
            <a:pPr marL="0" indent="0">
              <a:buNone/>
            </a:pPr>
            <a:r>
              <a:rPr lang="pt-BR" sz="3200" dirty="0"/>
              <a:t>assumem características do sistema real </a:t>
            </a:r>
          </a:p>
          <a:p>
            <a:pPr marL="0" indent="0">
              <a:buNone/>
            </a:pPr>
            <a:r>
              <a:rPr lang="pt-BR" sz="3200" dirty="0"/>
              <a:t>e dos dados de treinamento.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13C7D89-F525-4E50-BCF6-5437A46DD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395" y="3206166"/>
            <a:ext cx="3960000" cy="2662928"/>
          </a:xfrm>
          <a:prstGeom prst="rect">
            <a:avLst/>
          </a:prstGeom>
        </p:spPr>
      </p:pic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B7F488A-DFE7-4F17-ACEB-54D58394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90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E4060-0ABC-47D4-8A94-188A2B49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Validação</a:t>
            </a:r>
            <a:r>
              <a:rPr lang="en-US" dirty="0"/>
              <a:t> </a:t>
            </a:r>
            <a:r>
              <a:rPr lang="en-US" dirty="0" err="1"/>
              <a:t>Cruzada</a:t>
            </a:r>
            <a:r>
              <a:rPr lang="en-US" dirty="0"/>
              <a:t> </a:t>
            </a:r>
            <a:r>
              <a:rPr lang="pt-BR" i="1" dirty="0"/>
              <a:t>k-</a:t>
            </a:r>
            <a:r>
              <a:rPr lang="pt-BR" i="1" dirty="0" err="1"/>
              <a:t>fold</a:t>
            </a:r>
            <a:endParaRPr lang="pt-BR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F28B8B-067A-417A-B73A-EA8CA018D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54981"/>
            <a:ext cx="10058400" cy="45141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Estima diretamente o erro de generalização.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Menos suposições sobre os modelos e os dados.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Pode ser ter um custo computacional elevado.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600" dirty="0"/>
              <a:t>Especialmente quando </a:t>
            </a:r>
            <a:r>
              <a:rPr lang="pt-BR" sz="2600" i="1" dirty="0"/>
              <a:t>k</a:t>
            </a:r>
            <a:r>
              <a:rPr lang="pt-BR" sz="2600" dirty="0"/>
              <a:t> é igual ao número de amostras (</a:t>
            </a:r>
            <a:r>
              <a:rPr lang="pt-BR" sz="2600" i="1" dirty="0" err="1"/>
              <a:t>leave</a:t>
            </a:r>
            <a:r>
              <a:rPr lang="pt-BR" sz="2600" i="1" dirty="0"/>
              <a:t>-</a:t>
            </a:r>
            <a:r>
              <a:rPr lang="pt-BR" sz="2600" i="1" dirty="0" err="1"/>
              <a:t>one</a:t>
            </a:r>
            <a:r>
              <a:rPr lang="pt-BR" sz="2600" i="1" dirty="0"/>
              <a:t>-out </a:t>
            </a:r>
            <a:r>
              <a:rPr lang="pt-BR" sz="2600" i="1" dirty="0" err="1"/>
              <a:t>cross-validation</a:t>
            </a:r>
            <a:r>
              <a:rPr lang="pt-BR" sz="2600" dirty="0"/>
              <a:t>).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5D4E02-777A-4B70-82F4-B6D18094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34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E4060-0ABC-47D4-8A94-188A2B49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Validação</a:t>
            </a:r>
            <a:r>
              <a:rPr lang="en-US" dirty="0"/>
              <a:t> </a:t>
            </a:r>
            <a:r>
              <a:rPr lang="en-US" dirty="0" err="1"/>
              <a:t>Cruzada</a:t>
            </a:r>
            <a:r>
              <a:rPr lang="en-US" dirty="0"/>
              <a:t> </a:t>
            </a:r>
            <a:r>
              <a:rPr lang="pt-BR" i="1" dirty="0"/>
              <a:t>k-</a:t>
            </a:r>
            <a:r>
              <a:rPr lang="pt-BR" i="1" dirty="0" err="1"/>
              <a:t>fold</a:t>
            </a:r>
            <a:endParaRPr lang="pt-BR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F28B8B-067A-417A-B73A-EA8CA018D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54981"/>
            <a:ext cx="5570220" cy="45141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Partição dos dados em </a:t>
            </a:r>
            <a:r>
              <a:rPr lang="pt-BR" sz="3000" i="1" dirty="0"/>
              <a:t>k</a:t>
            </a:r>
            <a:r>
              <a:rPr lang="pt-BR" sz="3000" dirty="0"/>
              <a:t> subconjuntos.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Modelo é treinado repetidamente utilizando </a:t>
            </a:r>
            <a:r>
              <a:rPr lang="pt-BR" sz="3000" i="1" dirty="0"/>
              <a:t>k-1</a:t>
            </a:r>
            <a:r>
              <a:rPr lang="pt-BR" sz="3000" dirty="0"/>
              <a:t> subconjuntos e avaliado no subconjunto restante.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Todos os subconjuntos são utilizados pelo menos uma vez para avaliação do modelo.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16941C9-321A-4C7A-917E-08A64DB171F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42746" y="1812037"/>
            <a:ext cx="4712934" cy="3600000"/>
          </a:xfrm>
          <a:prstGeom prst="rect">
            <a:avLst/>
          </a:prstGeom>
        </p:spPr>
      </p:pic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64EED379-E3AC-4160-AE5A-E9923209B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57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E4060-0ABC-47D4-8A94-188A2B49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Linear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F28B8B-067A-417A-B73A-EA8CA018D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354981"/>
            <a:ext cx="10418446" cy="45141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Modelo linear simples – ajuste dos dados a uma reta.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Número de parâmetros igual ao número de dimensões mais um.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Ajuste requer uma inversão e uma multiplicação de matrizes.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É possível agregar regularização ao modelo.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2278889-7A7D-4E6A-899B-360F32F8A824}"/>
                  </a:ext>
                </a:extLst>
              </p:cNvPr>
              <p:cNvSpPr txBox="1"/>
              <p:nvPr/>
            </p:nvSpPr>
            <p:spPr>
              <a:xfrm>
                <a:off x="2211704" y="3651831"/>
                <a:ext cx="3096568" cy="2571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 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𝑋𝑊</m:t>
                      </m:r>
                    </m:oMath>
                  </m:oMathPara>
                </a14:m>
                <a:endParaRPr lang="pt-BR" sz="2400" b="0" dirty="0"/>
              </a:p>
              <a:p>
                <a:endParaRPr lang="pt-BR" sz="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  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b="0" dirty="0"/>
              </a:p>
              <a:p>
                <a:endParaRPr lang="pt-BR" sz="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sz="2400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pt-BR" sz="2400" dirty="0"/>
              </a:p>
              <a:p>
                <a:pPr/>
                <a:endParaRPr lang="pt-BR" sz="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2278889-7A7D-4E6A-899B-360F32F8A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704" y="3651831"/>
                <a:ext cx="3096568" cy="2571858"/>
              </a:xfrm>
              <a:prstGeom prst="rect">
                <a:avLst/>
              </a:prstGeom>
              <a:blipFill>
                <a:blip r:embed="rId2"/>
                <a:stretch>
                  <a:fillRect l="-591" t="-9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0D9B9702-9A7B-4E65-AB9A-9CD809AA61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730" y="3721674"/>
            <a:ext cx="3600000" cy="2432172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BFAF6B9-4EC5-42DD-948B-79C503F2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04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B67A0-CCA1-4A9A-B8DE-56A37E80F6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Algoritmo proposto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965C17C3-5628-4F81-8B1B-93FC44C20F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7CA6ED-2D37-44A2-9B11-CF5A197179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3D72E728-132D-41DA-8DF2-1842580122B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341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B67A0-CCA1-4A9A-B8DE-56A37E80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proposto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567FE0-1E28-4031-A015-0953453B5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 </a:t>
            </a:r>
            <a:r>
              <a:rPr lang="pt-BR" sz="3000" dirty="0"/>
              <a:t>Utilização do método de seleção </a:t>
            </a:r>
            <a:r>
              <a:rPr lang="pt-BR" sz="3000" dirty="0" err="1"/>
              <a:t>stepwise</a:t>
            </a:r>
            <a:r>
              <a:rPr lang="pt-BR" sz="3000" dirty="0"/>
              <a:t>.</a:t>
            </a:r>
            <a:endParaRPr lang="en-US" sz="3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 </a:t>
            </a:r>
            <a:r>
              <a:rPr lang="pt-BR" sz="3000" dirty="0"/>
              <a:t>Treinamentos com modelos de regressão linear.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Validação cruzada </a:t>
            </a:r>
            <a:r>
              <a:rPr lang="pt-BR" sz="3000" i="1" dirty="0" err="1"/>
              <a:t>leave</a:t>
            </a:r>
            <a:r>
              <a:rPr lang="pt-BR" sz="3000" i="1" dirty="0"/>
              <a:t>-</a:t>
            </a:r>
            <a:r>
              <a:rPr lang="pt-BR" sz="3000" i="1" dirty="0" err="1"/>
              <a:t>one</a:t>
            </a:r>
            <a:r>
              <a:rPr lang="pt-BR" sz="3000" i="1" dirty="0"/>
              <a:t>-out</a:t>
            </a:r>
            <a:r>
              <a:rPr lang="pt-BR" sz="3000" dirty="0"/>
              <a:t> como métrica.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Implementação direta apresenta custo computacional inviável.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09415BE-98D0-4AA4-B095-1A9B93A6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t>15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8C16690-F9B7-4FC8-ADD0-DC389FD73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780347"/>
            <a:ext cx="2043558" cy="216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006AFFD-D648-40A9-934B-FD66B7B81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808" y="3780347"/>
            <a:ext cx="3197142" cy="216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82CC1EF-2CA8-4E8D-BF5E-A08A3D25502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27920" y="3780347"/>
            <a:ext cx="2827760" cy="2160000"/>
          </a:xfrm>
          <a:prstGeom prst="rect">
            <a:avLst/>
          </a:prstGeom>
        </p:spPr>
      </p:pic>
      <p:sp>
        <p:nvSpPr>
          <p:cNvPr id="9" name="Cruz 8">
            <a:extLst>
              <a:ext uri="{FF2B5EF4-FFF2-40B4-BE49-F238E27FC236}">
                <a16:creationId xmlns:a16="http://schemas.microsoft.com/office/drawing/2014/main" id="{E221C773-0FEF-4348-90F5-EADDDC3D1A34}"/>
              </a:ext>
            </a:extLst>
          </p:cNvPr>
          <p:cNvSpPr/>
          <p:nvPr/>
        </p:nvSpPr>
        <p:spPr>
          <a:xfrm>
            <a:off x="3448050" y="4629151"/>
            <a:ext cx="409575" cy="457760"/>
          </a:xfrm>
          <a:prstGeom prst="plus">
            <a:avLst>
              <a:gd name="adj" fmla="val 3516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ruz 9">
            <a:extLst>
              <a:ext uri="{FF2B5EF4-FFF2-40B4-BE49-F238E27FC236}">
                <a16:creationId xmlns:a16="http://schemas.microsoft.com/office/drawing/2014/main" id="{1404E4D2-7DAE-430F-BDAA-29C1ED79EE0E}"/>
              </a:ext>
            </a:extLst>
          </p:cNvPr>
          <p:cNvSpPr/>
          <p:nvPr/>
        </p:nvSpPr>
        <p:spPr>
          <a:xfrm>
            <a:off x="7611133" y="4629151"/>
            <a:ext cx="409575" cy="457760"/>
          </a:xfrm>
          <a:prstGeom prst="plus">
            <a:avLst>
              <a:gd name="adj" fmla="val 3516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12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B67A0-CCA1-4A9A-B8DE-56A37E80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proposto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567FE0-1E28-4031-A015-0953453B5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2800" dirty="0"/>
              <a:t>PROBLEMA: Custo computacional.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800" dirty="0"/>
              <a:t> Solução: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600" dirty="0"/>
              <a:t> Cálculo do erro de validação cruzada diretamente através da matriz de projeção do modelo.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800" dirty="0"/>
              <a:t> Cálculo incremental da matriz projeção a cada iteração do método.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28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02CFFF5-8B18-4429-BD60-CAAB51795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725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F001-48CD-4DD7-8491-E28EE35C8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Seleção</a:t>
            </a:r>
            <a:r>
              <a:rPr lang="en-US" sz="4400" dirty="0"/>
              <a:t> incremental de </a:t>
            </a:r>
            <a:r>
              <a:rPr lang="en-US" sz="4400" dirty="0" err="1"/>
              <a:t>Variáveis</a:t>
            </a:r>
            <a:r>
              <a:rPr lang="en-US" sz="4400" dirty="0"/>
              <a:t> Stepwise</a:t>
            </a:r>
            <a:endParaRPr lang="pt-BR" sz="4400" dirty="0"/>
          </a:p>
        </p:txBody>
      </p:sp>
      <p:pic>
        <p:nvPicPr>
          <p:cNvPr id="3" name="Picture 2" descr="https://cdn-images-1.medium.com/max/1200/1*ZuFOzQawXnw_CUnVpRDLgA.png">
            <a:extLst>
              <a:ext uri="{FF2B5EF4-FFF2-40B4-BE49-F238E27FC236}">
                <a16:creationId xmlns:a16="http://schemas.microsoft.com/office/drawing/2014/main" id="{BCF57B4A-653C-47E8-939F-F13D87ED25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10"/>
          <a:stretch/>
        </p:blipFill>
        <p:spPr bwMode="auto">
          <a:xfrm>
            <a:off x="3809999" y="3356075"/>
            <a:ext cx="4572000" cy="256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68543D-1256-41AD-8E6A-7E98FB8AD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06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E960DA8-8BEA-4F00-8D9A-AA6F44D6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1A669F-8D0D-4CDB-BE08-277D9848F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88952"/>
            <a:ext cx="10058400" cy="427001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pt-BR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Motivação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pt-BR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Seleção de variáveis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pt-BR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Algoritmo </a:t>
            </a:r>
            <a:r>
              <a:rPr lang="pt-BR" sz="3200" dirty="0"/>
              <a:t>proposto</a:t>
            </a:r>
            <a:endParaRPr lang="pt-BR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pt-BR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Resultados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pt-BR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Conclusão</a:t>
            </a:r>
          </a:p>
        </p:txBody>
      </p:sp>
    </p:spTree>
    <p:extLst>
      <p:ext uri="{BB962C8B-B14F-4D97-AF65-F5344CB8AC3E}">
        <p14:creationId xmlns:p14="http://schemas.microsoft.com/office/powerpoint/2010/main" val="341141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EEC323-25F4-4ACE-80C6-FC01ECE1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pt-BR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Motivação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B39761-66A7-48E7-BF45-C7AFFD861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500" dirty="0"/>
              <a:t>Aprendizado de máquina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500" dirty="0"/>
              <a:t>Maldição da Dimensionalidade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E7EE6B-4557-4403-87DF-53D45F45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576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E4060-0ABC-47D4-8A94-188A2B49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Aprendizado de máquina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F28B8B-067A-417A-B73A-EA8CA018D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51295"/>
            <a:ext cx="6654148" cy="44177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Termo cunhado em 1959 por Arthur Samuel (IBM).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Sistemas que são capazes de generalizar a partir de </a:t>
            </a:r>
            <a:r>
              <a:rPr lang="pt-BR" sz="3000" b="1" dirty="0"/>
              <a:t>exemplos</a:t>
            </a:r>
            <a:r>
              <a:rPr lang="pt-BR" sz="30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Aplicações diversas: da pesquisa WEB à carros autônomos.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3000" dirty="0"/>
          </a:p>
          <a:p>
            <a:pPr>
              <a:buFont typeface="Wingdings" panose="05000000000000000000" pitchFamily="2" charset="2"/>
              <a:buChar char="Ø"/>
            </a:pPr>
            <a:endParaRPr lang="pt-BR" sz="3000" dirty="0"/>
          </a:p>
        </p:txBody>
      </p:sp>
      <p:pic>
        <p:nvPicPr>
          <p:cNvPr id="4" name="Picture 2" descr="Image result for machine learning">
            <a:extLst>
              <a:ext uri="{FF2B5EF4-FFF2-40B4-BE49-F238E27FC236}">
                <a16:creationId xmlns:a16="http://schemas.microsoft.com/office/drawing/2014/main" id="{BC3DA475-72E3-4E6E-AF6E-823A044CD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536" y="1696111"/>
            <a:ext cx="2928814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CB2EF05-44BF-4A73-B062-5A2A137D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82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E4060-0ABC-47D4-8A94-188A2B49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Aprendizado de máquina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F28B8B-067A-417A-B73A-EA8CA018D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451295"/>
            <a:ext cx="10058400" cy="512010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</a:t>
            </a:r>
            <a:r>
              <a:rPr lang="pt-BR" sz="3200" dirty="0"/>
              <a:t>Duas componentes principais: dados e modelo(s).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200" dirty="0"/>
              <a:t> Principais desafios: </a:t>
            </a:r>
            <a:r>
              <a:rPr lang="pt-BR" sz="3200" i="1" dirty="0" err="1"/>
              <a:t>underfitting</a:t>
            </a:r>
            <a:r>
              <a:rPr lang="pt-BR" sz="3200" i="1" dirty="0"/>
              <a:t> e </a:t>
            </a:r>
            <a:r>
              <a:rPr lang="pt-BR" sz="3200" i="1" dirty="0" err="1"/>
              <a:t>overfitting</a:t>
            </a:r>
            <a:r>
              <a:rPr lang="pt-BR" sz="3200" i="1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3000" i="1" dirty="0"/>
          </a:p>
          <a:p>
            <a:pPr>
              <a:buFont typeface="Wingdings" panose="05000000000000000000" pitchFamily="2" charset="2"/>
              <a:buChar char="Ø"/>
            </a:pPr>
            <a:endParaRPr lang="pt-BR" sz="3000" i="1" dirty="0"/>
          </a:p>
          <a:p>
            <a:pPr>
              <a:buFont typeface="Wingdings" panose="05000000000000000000" pitchFamily="2" charset="2"/>
              <a:buChar char="Ø"/>
            </a:pPr>
            <a:endParaRPr lang="pt-BR" sz="3000" i="1" dirty="0"/>
          </a:p>
          <a:p>
            <a:pPr>
              <a:buFont typeface="Wingdings" panose="05000000000000000000" pitchFamily="2" charset="2"/>
              <a:buChar char="Ø"/>
            </a:pPr>
            <a:endParaRPr lang="pt-BR" sz="3000" i="1" dirty="0"/>
          </a:p>
          <a:p>
            <a:pPr>
              <a:buFont typeface="Wingdings" panose="05000000000000000000" pitchFamily="2" charset="2"/>
              <a:buChar char="Ø"/>
            </a:pPr>
            <a:endParaRPr lang="pt-BR" sz="3000" i="1" dirty="0"/>
          </a:p>
          <a:p>
            <a:pPr marL="0" indent="0">
              <a:buNone/>
            </a:pPr>
            <a:endParaRPr lang="pt-BR" sz="1000" i="1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sz="3900" dirty="0"/>
              <a:t> Número de dimensões influencia?</a:t>
            </a:r>
          </a:p>
          <a:p>
            <a:pPr marL="0" indent="0">
              <a:buNone/>
            </a:pPr>
            <a:endParaRPr lang="pt-BR" sz="30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3A0E2EA-89BA-4C03-8C3C-FA998D367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400" y="2740638"/>
            <a:ext cx="3600000" cy="243217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7D37B24-E505-4D50-B479-D9F608477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400" y="2740637"/>
            <a:ext cx="3600000" cy="243217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435587C-2F66-412D-88F2-27EED1072A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400" y="2740635"/>
            <a:ext cx="3600000" cy="243217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A12C9DF-4A68-4F27-B116-C191DF8827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400" y="2740636"/>
            <a:ext cx="3600000" cy="243217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13BB19-FF89-4656-9DAC-6636A2F9AC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822" y="2740637"/>
            <a:ext cx="3600000" cy="2432172"/>
          </a:xfrm>
          <a:prstGeom prst="rect">
            <a:avLst/>
          </a:prstGeom>
        </p:spPr>
      </p:pic>
      <p:sp>
        <p:nvSpPr>
          <p:cNvPr id="16" name="Espaço Reservado para Número de Slide 15">
            <a:extLst>
              <a:ext uri="{FF2B5EF4-FFF2-40B4-BE49-F238E27FC236}">
                <a16:creationId xmlns:a16="http://schemas.microsoft.com/office/drawing/2014/main" id="{54B0FC8E-090F-4EBA-99D2-0131C80D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97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E4060-0ABC-47D4-8A94-188A2B49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Maldição da Dimensionalidade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F28B8B-067A-417A-B73A-EA8CA018D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Aumento do número de dimensões: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800" dirty="0"/>
              <a:t> Aumento volume do espaço amostral;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3000" dirty="0"/>
              <a:t> Dados esparsos;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3000" dirty="0"/>
              <a:t> Mais amostras são necessárias.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3000" dirty="0"/>
          </a:p>
          <a:p>
            <a:pPr marL="0" indent="0">
              <a:buNone/>
            </a:pPr>
            <a:endParaRPr lang="pt-BR" sz="3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0AFA227-AF45-4D91-A61A-CC8ED0C3C7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5" b="2543"/>
          <a:stretch/>
        </p:blipFill>
        <p:spPr>
          <a:xfrm>
            <a:off x="2624137" y="3349951"/>
            <a:ext cx="6943725" cy="2580830"/>
          </a:xfrm>
          <a:prstGeom prst="rect">
            <a:avLst/>
          </a:prstGeom>
        </p:spPr>
      </p:pic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CA534A6C-3F56-4825-99AD-6DB20675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39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037BF2C3-FA72-4F5C-BED8-47C7FFD84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Seleção de variáveis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25E5621C-32E4-4DFD-9FD7-3C71997691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500" dirty="0"/>
              <a:t>Seleção de subconjunto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500" dirty="0"/>
              <a:t>Validação cruzada k-</a:t>
            </a:r>
            <a:r>
              <a:rPr lang="pt-BR" sz="1500" dirty="0" err="1"/>
              <a:t>fold</a:t>
            </a:r>
            <a:endParaRPr lang="pt-BR" sz="1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500" dirty="0"/>
              <a:t>Regressão linear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043F1B43-902B-464D-A858-92B706AC0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354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846FB42-844D-4F4F-B548-591CAA2C4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Seleção de Variáveis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303035D-D9D4-44DE-B30C-946F0C8FF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dirty="0"/>
              <a:t> Pode ser realizada de maneira implícita ou explicita.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dirty="0"/>
              <a:t>Encolhimento de parâmetros.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2600" dirty="0"/>
              <a:t> Exemplo: regularização.</a:t>
            </a:r>
            <a:r>
              <a:rPr lang="pt-BR" sz="30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Redução de dimensionalidade.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2600" dirty="0"/>
              <a:t> Exemplo: PCA, </a:t>
            </a:r>
            <a:r>
              <a:rPr lang="pt-BR" sz="2600" i="1" dirty="0" err="1"/>
              <a:t>autoencoder</a:t>
            </a:r>
            <a:r>
              <a:rPr lang="pt-BR" sz="2600" i="1" dirty="0"/>
              <a:t>.</a:t>
            </a:r>
            <a:r>
              <a:rPr lang="pt-BR" sz="3000" dirty="0"/>
              <a:t> 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3000" dirty="0"/>
              <a:t> Seleção manual.</a:t>
            </a:r>
            <a:endParaRPr lang="pt-BR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sz="3200" b="1" dirty="0"/>
              <a:t> Seleção de subconjunto.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526133-56BD-4046-B40B-C903A9AAE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t>8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57A4E58-E25F-444A-8DD4-C5D017FEB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751" y="2269094"/>
            <a:ext cx="3405929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0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13AAD-838A-4805-8A40-70ADBEDDD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Seleção de Subconjunto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169DCEA-2D15-41CC-A308-C2EF16B3FF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sz="3000" dirty="0"/>
                  <a:t> Seleção do melhor subconjunto.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pt-BR" sz="2600" dirty="0"/>
                  <a:t> Seleção do melhor modelo depende da métrica definida.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pt-BR" sz="2600" dirty="0"/>
                  <a:t> Busca exaustiva. 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pt-BR" sz="2600" dirty="0"/>
                  <a:t> Em geral, computacionalmente inviável (ajuste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pt-BR" sz="2600" dirty="0"/>
                  <a:t> modelos).  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pt-BR" sz="2600" dirty="0"/>
                  <a:t> Ótimo global.  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169DCEA-2D15-41CC-A308-C2EF16B3FF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 t="-26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C2D0788-3C9E-4690-BA78-DF88E260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8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Retrospectiva">
  <a:themeElements>
    <a:clrScheme name="Personalizada 2">
      <a:dk1>
        <a:srgbClr val="000000"/>
      </a:dk1>
      <a:lt1>
        <a:srgbClr val="D1D9E1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384</TotalTime>
  <Words>526</Words>
  <Application>Microsoft Office PowerPoint</Application>
  <PresentationFormat>Widescreen</PresentationFormat>
  <Paragraphs>108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Wingdings</vt:lpstr>
      <vt:lpstr>Retrospectiva</vt:lpstr>
      <vt:lpstr>Seleção de Variáveis utilizando Preditores Lineares e Validação Cruzada</vt:lpstr>
      <vt:lpstr>Programa</vt:lpstr>
      <vt:lpstr>Motivação</vt:lpstr>
      <vt:lpstr>Aprendizado de máquina</vt:lpstr>
      <vt:lpstr>Aprendizado de máquina</vt:lpstr>
      <vt:lpstr>Maldição da Dimensionalidade</vt:lpstr>
      <vt:lpstr>Seleção de variáveis</vt:lpstr>
      <vt:lpstr>Seleção de Variáveis</vt:lpstr>
      <vt:lpstr>Seleção de Subconjunto</vt:lpstr>
      <vt:lpstr>Seleção de Subconjunto</vt:lpstr>
      <vt:lpstr>Validação Cruzada k-fold</vt:lpstr>
      <vt:lpstr>Validação Cruzada k-fold</vt:lpstr>
      <vt:lpstr>Regressão Linear</vt:lpstr>
      <vt:lpstr>Algoritmo proposto</vt:lpstr>
      <vt:lpstr>Algoritmo proposto</vt:lpstr>
      <vt:lpstr>Algoritmo proposto</vt:lpstr>
      <vt:lpstr>Seleção incremental de Variáveis Stepwise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Seleção Incremental de Variáveis utilizando Preditores Lineares e Validação Cruzada</dc:title>
  <dc:creator>João Alves</dc:creator>
  <cp:lastModifiedBy>João Victor</cp:lastModifiedBy>
  <cp:revision>35</cp:revision>
  <dcterms:created xsi:type="dcterms:W3CDTF">2018-11-12T13:21:03Z</dcterms:created>
  <dcterms:modified xsi:type="dcterms:W3CDTF">2018-12-03T04:47:53Z</dcterms:modified>
</cp:coreProperties>
</file>